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6.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7.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8.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9.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0.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1.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2.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3.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4.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5.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1.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2.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3.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720.xml" ContentType="application/vnd.openxmlformats-officedocument.presentationml.slide+xml"/>
  <Override PartName="/ppt/notesSlides/notesSlide710.xml" ContentType="application/vnd.openxmlformats-officedocument.presentationml.notesSlide+xml"/>
  <Override PartName="/ppt/notesMasters/notesMaster10.xml" ContentType="application/vnd.openxmlformats-officedocument.presentationml.notesMaster+xml"/>
  <Override PartName="/ppt/theme/theme400.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95622" r:id="rId5"/>
    <p:sldMasterId id="2147505334" r:id="rId6"/>
    <p:sldMasterId id="2147505499" r:id="rId7"/>
    <p:sldMasterId id="2147505538" r:id="rId8"/>
    <p:sldMasterId id="2147505608" r:id="rId9"/>
    <p:sldMasterId id="2147505654" r:id="rId10"/>
    <p:sldMasterId id="2147505681" r:id="rId11"/>
    <p:sldMasterId id="2147505695" r:id="rId12"/>
    <p:sldMasterId id="2147505709" r:id="rId13"/>
    <p:sldMasterId id="2147506108" r:id="rId14"/>
    <p:sldMasterId id="2147506121" r:id="rId15"/>
    <p:sldMasterId id="2147506270" r:id="rId16"/>
    <p:sldMasterId id="2147506415" r:id="rId17"/>
    <p:sldMasterId id="2147506444" r:id="rId18"/>
    <p:sldMasterId id="2147506537" r:id="rId19"/>
    <p:sldMasterId id="2147506637" r:id="rId20"/>
    <p:sldMasterId id="2147506651" r:id="rId21"/>
    <p:sldMasterId id="2147506665" r:id="rId22"/>
    <p:sldMasterId id="2147506678" r:id="rId23"/>
    <p:sldMasterId id="2147506691" r:id="rId24"/>
    <p:sldMasterId id="2147506705" r:id="rId25"/>
    <p:sldMasterId id="2147506755" r:id="rId26"/>
    <p:sldMasterId id="2147506768" r:id="rId27"/>
    <p:sldMasterId id="2147506780" r:id="rId28"/>
    <p:sldMasterId id="2147506793" r:id="rId29"/>
  </p:sldMasterIdLst>
  <p:notesMasterIdLst>
    <p:notesMasterId r:id="rId108"/>
  </p:notesMasterIdLst>
  <p:handoutMasterIdLst>
    <p:handoutMasterId r:id="rId109"/>
  </p:handoutMasterIdLst>
  <p:sldIdLst>
    <p:sldId id="2766" r:id="rId30"/>
    <p:sldId id="2944" r:id="rId31"/>
    <p:sldId id="2728" r:id="rId32"/>
    <p:sldId id="2705" r:id="rId33"/>
    <p:sldId id="1650" r:id="rId34"/>
    <p:sldId id="2693" r:id="rId35"/>
    <p:sldId id="2731" r:id="rId36"/>
    <p:sldId id="2732" r:id="rId37"/>
    <p:sldId id="2529" r:id="rId38"/>
    <p:sldId id="2531" r:id="rId39"/>
    <p:sldId id="2880" r:id="rId40"/>
    <p:sldId id="469" r:id="rId41"/>
    <p:sldId id="2690" r:id="rId42"/>
    <p:sldId id="2684" r:id="rId43"/>
    <p:sldId id="1384" r:id="rId44"/>
    <p:sldId id="2788" r:id="rId45"/>
    <p:sldId id="2936" r:id="rId46"/>
    <p:sldId id="2621" r:id="rId47"/>
    <p:sldId id="2735" r:id="rId48"/>
    <p:sldId id="2736" r:id="rId49"/>
    <p:sldId id="2716" r:id="rId50"/>
    <p:sldId id="2866" r:id="rId51"/>
    <p:sldId id="2865" r:id="rId52"/>
    <p:sldId id="3901" r:id="rId53"/>
    <p:sldId id="3902" r:id="rId54"/>
    <p:sldId id="2768" r:id="rId55"/>
    <p:sldId id="2692" r:id="rId56"/>
    <p:sldId id="3903" r:id="rId57"/>
    <p:sldId id="1663" r:id="rId58"/>
    <p:sldId id="2602" r:id="rId59"/>
    <p:sldId id="3900" r:id="rId60"/>
    <p:sldId id="2631" r:id="rId61"/>
    <p:sldId id="2656" r:id="rId62"/>
    <p:sldId id="2548" r:id="rId63"/>
    <p:sldId id="1583" r:id="rId64"/>
    <p:sldId id="2533" r:id="rId65"/>
    <p:sldId id="2534" r:id="rId66"/>
    <p:sldId id="2746" r:id="rId67"/>
    <p:sldId id="3922" r:id="rId68"/>
    <p:sldId id="2747" r:id="rId69"/>
    <p:sldId id="1599" r:id="rId70"/>
    <p:sldId id="1442" r:id="rId71"/>
    <p:sldId id="2717" r:id="rId72"/>
    <p:sldId id="2700" r:id="rId73"/>
    <p:sldId id="1440" r:id="rId74"/>
    <p:sldId id="2712" r:id="rId75"/>
    <p:sldId id="2750" r:id="rId76"/>
    <p:sldId id="2751" r:id="rId77"/>
    <p:sldId id="2753" r:id="rId78"/>
    <p:sldId id="3905" r:id="rId79"/>
    <p:sldId id="3888" r:id="rId80"/>
    <p:sldId id="3887" r:id="rId81"/>
    <p:sldId id="3541" r:id="rId82"/>
    <p:sldId id="3544" r:id="rId83"/>
    <p:sldId id="3438" r:id="rId84"/>
    <p:sldId id="3439" r:id="rId85"/>
    <p:sldId id="3440" r:id="rId86"/>
    <p:sldId id="3920" r:id="rId87"/>
    <p:sldId id="3921" r:id="rId88"/>
    <p:sldId id="2539" r:id="rId89"/>
    <p:sldId id="3402" r:id="rId90"/>
    <p:sldId id="3420" r:id="rId91"/>
    <p:sldId id="3442" r:id="rId92"/>
    <p:sldId id="3441" r:id="rId93"/>
    <p:sldId id="3444" r:id="rId94"/>
    <p:sldId id="3910" r:id="rId95"/>
    <p:sldId id="3911" r:id="rId96"/>
    <p:sldId id="3912" r:id="rId97"/>
    <p:sldId id="3915" r:id="rId98"/>
    <p:sldId id="2765" r:id="rId99"/>
    <p:sldId id="3050" r:id="rId100"/>
    <p:sldId id="3445" r:id="rId101"/>
    <p:sldId id="3879" r:id="rId102"/>
    <p:sldId id="3880" r:id="rId103"/>
    <p:sldId id="3908" r:id="rId104"/>
    <p:sldId id="3909" r:id="rId105"/>
    <p:sldId id="3881" r:id="rId106"/>
    <p:sldId id="3855" r:id="rId107"/>
  </p:sldIdLst>
  <p:sldSz cx="9144000" cy="6858000" type="screen4x3"/>
  <p:notesSz cx="6985000" cy="92837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Arial" charset="0"/>
        <a:cs typeface="Arial" charset="0"/>
      </a:defRPr>
    </a:lvl1pPr>
    <a:lvl2pPr marL="457200" algn="l" rtl="0" eaLnBrk="0" fontAlgn="base" hangingPunct="0">
      <a:spcBef>
        <a:spcPct val="0"/>
      </a:spcBef>
      <a:spcAft>
        <a:spcPct val="0"/>
      </a:spcAft>
      <a:defRPr sz="2400" kern="1200">
        <a:solidFill>
          <a:schemeClr val="tx1"/>
        </a:solidFill>
        <a:latin typeface="Times New Roman" charset="0"/>
        <a:ea typeface="Arial" charset="0"/>
        <a:cs typeface="Arial" charset="0"/>
      </a:defRPr>
    </a:lvl2pPr>
    <a:lvl3pPr marL="914400" algn="l" rtl="0" eaLnBrk="0" fontAlgn="base" hangingPunct="0">
      <a:spcBef>
        <a:spcPct val="0"/>
      </a:spcBef>
      <a:spcAft>
        <a:spcPct val="0"/>
      </a:spcAft>
      <a:defRPr sz="2400" kern="1200">
        <a:solidFill>
          <a:schemeClr val="tx1"/>
        </a:solidFill>
        <a:latin typeface="Times New Roman" charset="0"/>
        <a:ea typeface="Arial" charset="0"/>
        <a:cs typeface="Arial" charset="0"/>
      </a:defRPr>
    </a:lvl3pPr>
    <a:lvl4pPr marL="1371600" algn="l" rtl="0" eaLnBrk="0" fontAlgn="base" hangingPunct="0">
      <a:spcBef>
        <a:spcPct val="0"/>
      </a:spcBef>
      <a:spcAft>
        <a:spcPct val="0"/>
      </a:spcAft>
      <a:defRPr sz="2400" kern="1200">
        <a:solidFill>
          <a:schemeClr val="tx1"/>
        </a:solidFill>
        <a:latin typeface="Times New Roman" charset="0"/>
        <a:ea typeface="Arial" charset="0"/>
        <a:cs typeface="Arial" charset="0"/>
      </a:defRPr>
    </a:lvl4pPr>
    <a:lvl5pPr marL="1828800" algn="l" rtl="0" eaLnBrk="0" fontAlgn="base" hangingPunct="0">
      <a:spcBef>
        <a:spcPct val="0"/>
      </a:spcBef>
      <a:spcAft>
        <a:spcPct val="0"/>
      </a:spcAft>
      <a:defRPr sz="2400" kern="1200">
        <a:solidFill>
          <a:schemeClr val="tx1"/>
        </a:solidFill>
        <a:latin typeface="Times New Roman" charset="0"/>
        <a:ea typeface="Arial" charset="0"/>
        <a:cs typeface="Arial" charset="0"/>
      </a:defRPr>
    </a:lvl5pPr>
    <a:lvl6pPr marL="2286000" algn="l" defTabSz="914400" rtl="0" eaLnBrk="1" latinLnBrk="0" hangingPunct="1">
      <a:defRPr sz="2400" kern="1200">
        <a:solidFill>
          <a:schemeClr val="tx1"/>
        </a:solidFill>
        <a:latin typeface="Times New Roman" charset="0"/>
        <a:ea typeface="Arial" charset="0"/>
        <a:cs typeface="Arial" charset="0"/>
      </a:defRPr>
    </a:lvl6pPr>
    <a:lvl7pPr marL="2743200" algn="l" defTabSz="914400" rtl="0" eaLnBrk="1" latinLnBrk="0" hangingPunct="1">
      <a:defRPr sz="2400" kern="1200">
        <a:solidFill>
          <a:schemeClr val="tx1"/>
        </a:solidFill>
        <a:latin typeface="Times New Roman" charset="0"/>
        <a:ea typeface="Arial" charset="0"/>
        <a:cs typeface="Arial" charset="0"/>
      </a:defRPr>
    </a:lvl7pPr>
    <a:lvl8pPr marL="3200400" algn="l" defTabSz="914400" rtl="0" eaLnBrk="1" latinLnBrk="0" hangingPunct="1">
      <a:defRPr sz="2400" kern="1200">
        <a:solidFill>
          <a:schemeClr val="tx1"/>
        </a:solidFill>
        <a:latin typeface="Times New Roman" charset="0"/>
        <a:ea typeface="Arial" charset="0"/>
        <a:cs typeface="Arial" charset="0"/>
      </a:defRPr>
    </a:lvl8pPr>
    <a:lvl9pPr marL="3657600" algn="l" defTabSz="914400" rtl="0" eaLnBrk="1" latinLnBrk="0" hangingPunct="1">
      <a:defRPr sz="2400" kern="1200">
        <a:solidFill>
          <a:schemeClr val="tx1"/>
        </a:solidFill>
        <a:latin typeface="Times New Roman" charset="0"/>
        <a:ea typeface="Arial"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mjeet Randhawa" initials="PR" lastIdx="3" clrIdx="0">
    <p:extLst>
      <p:ext uri="{19B8F6BF-5375-455C-9EA6-DF929625EA0E}">
        <p15:presenceInfo xmlns:p15="http://schemas.microsoft.com/office/powerpoint/2012/main" userId="f00554a8113b3b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00"/>
    <a:srgbClr val="F8F8F8"/>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406" autoAdjust="0"/>
    <p:restoredTop sz="61552" autoAdjust="0"/>
  </p:normalViewPr>
  <p:slideViewPr>
    <p:cSldViewPr>
      <p:cViewPr varScale="1">
        <p:scale>
          <a:sx n="52" d="100"/>
          <a:sy n="52" d="100"/>
        </p:scale>
        <p:origin x="2050" y="38"/>
      </p:cViewPr>
      <p:guideLst>
        <p:guide orient="horz" pos="2160"/>
        <p:guide pos="2880"/>
      </p:guideLst>
    </p:cSldViewPr>
  </p:slideViewPr>
  <p:outlineViewPr>
    <p:cViewPr>
      <p:scale>
        <a:sx n="33" d="100"/>
        <a:sy n="33" d="100"/>
      </p:scale>
      <p:origin x="0" y="-35661"/>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varScale="1">
      <p:scale>
        <a:sx n="1" d="1"/>
        <a:sy n="1" d="1"/>
      </p:scale>
      <p:origin x="0" y="-17081"/>
    </p:cViewPr>
  </p:sorterViewPr>
  <p:notesViewPr>
    <p:cSldViewPr>
      <p:cViewPr varScale="1">
        <p:scale>
          <a:sx n="65" d="100"/>
          <a:sy n="65" d="100"/>
        </p:scale>
        <p:origin x="2842" y="27"/>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21" Type="http://schemas.openxmlformats.org/officeDocument/2006/relationships/slideMaster" Target="slideMasters/slideMaster18.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viewProps" Target="viewProps.xml"/><Relationship Id="rId16" Type="http://schemas.openxmlformats.org/officeDocument/2006/relationships/slideMaster" Target="slideMasters/slideMaster13.xml"/><Relationship Id="rId107" Type="http://schemas.openxmlformats.org/officeDocument/2006/relationships/slide" Target="slides/slide78.xml"/><Relationship Id="rId11" Type="http://schemas.openxmlformats.org/officeDocument/2006/relationships/slideMaster" Target="slideMasters/slideMaster8.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slide" Target="slides/slide61.xml"/><Relationship Id="rId95" Type="http://schemas.openxmlformats.org/officeDocument/2006/relationships/slide" Target="slides/slide66.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theme" Target="theme/theme1.xml"/><Relationship Id="rId80" Type="http://schemas.openxmlformats.org/officeDocument/2006/relationships/slide" Target="slides/slide51.xml"/><Relationship Id="rId85" Type="http://schemas.openxmlformats.org/officeDocument/2006/relationships/slide" Target="slides/slide56.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notesMaster" Target="notesMasters/notesMaster1.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6" Type="http://schemas.openxmlformats.org/officeDocument/2006/relationships/slide" Target="slides/slide77.xml"/><Relationship Id="rId114"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0.xml"/><Relationship Id="rId109" Type="http://schemas.openxmlformats.org/officeDocument/2006/relationships/handoutMaster" Target="handoutMasters/handoutMaster1.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7" Type="http://schemas.openxmlformats.org/officeDocument/2006/relationships/slideMaster" Target="slideMasters/slideMaster4.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Master" Target="slideMasters/slideMaster26.xml"/><Relationship Id="rId24" Type="http://schemas.openxmlformats.org/officeDocument/2006/relationships/slideMaster" Target="slideMasters/slideMaster21.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commentAuthors" Target="commentAuthors.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8" Type="http://schemas.openxmlformats.org/officeDocument/2006/relationships/slideMaster" Target="slideMasters/slideMaster5.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3" Type="http://schemas.openxmlformats.org/officeDocument/2006/relationships/customXml" Target="../customXml/item3.xml"/><Relationship Id="rId25" Type="http://schemas.openxmlformats.org/officeDocument/2006/relationships/slideMaster" Target="slideMasters/slideMaster22.xml"/><Relationship Id="rId46" Type="http://schemas.openxmlformats.org/officeDocument/2006/relationships/slide" Target="slides/slide17.xml"/><Relationship Id="rId67" Type="http://schemas.openxmlformats.org/officeDocument/2006/relationships/slide" Target="slides/slide38.xml"/><Relationship Id="rId20" Type="http://schemas.openxmlformats.org/officeDocument/2006/relationships/slideMaster" Target="slideMasters/slideMaster17.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74.xml"/><Relationship Id="rId3" Type="http://schemas.openxmlformats.org/officeDocument/2006/relationships/slide" Target="slides/slide35.xml"/><Relationship Id="rId7" Type="http://schemas.openxmlformats.org/officeDocument/2006/relationships/slide" Target="slides/slide72.xml"/><Relationship Id="rId2" Type="http://schemas.openxmlformats.org/officeDocument/2006/relationships/slide" Target="slides/slide30.xml"/><Relationship Id="rId1" Type="http://schemas.openxmlformats.org/officeDocument/2006/relationships/slide" Target="slides/slide12.xml"/><Relationship Id="rId6" Type="http://schemas.openxmlformats.org/officeDocument/2006/relationships/slide" Target="slides/slide63.xml"/><Relationship Id="rId5" Type="http://schemas.openxmlformats.org/officeDocument/2006/relationships/slide" Target="slides/slide60.xml"/><Relationship Id="rId4"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42" name="Rectangle 2"/>
          <p:cNvSpPr>
            <a:spLocks noGrp="1" noChangeArrowheads="1"/>
          </p:cNvSpPr>
          <p:nvPr>
            <p:ph type="hdr" sz="quarter"/>
          </p:nvPr>
        </p:nvSpPr>
        <p:spPr bwMode="auto">
          <a:xfrm>
            <a:off x="0" y="0"/>
            <a:ext cx="3027467" cy="464503"/>
          </a:xfrm>
          <a:prstGeom prst="rect">
            <a:avLst/>
          </a:prstGeom>
          <a:noFill/>
          <a:ln w="9525">
            <a:noFill/>
            <a:miter lim="800000"/>
            <a:headEnd/>
            <a:tailEnd/>
          </a:ln>
          <a:effectLst/>
        </p:spPr>
        <p:txBody>
          <a:bodyPr vert="horz" wrap="square" lIns="91353" tIns="45677" rIns="91353" bIns="45677" numCol="1" anchor="t" anchorCtr="0" compatLnSpc="1">
            <a:prstTxWarp prst="textNoShape">
              <a:avLst/>
            </a:prstTxWarp>
          </a:bodyPr>
          <a:lstStyle>
            <a:lvl1pPr eaLnBrk="1" hangingPunct="1">
              <a:defRPr sz="1200">
                <a:latin typeface="Times New Roman" pitchFamily="18" charset="0"/>
                <a:ea typeface="+mn-ea"/>
                <a:cs typeface="+mn-cs"/>
              </a:defRPr>
            </a:lvl1pPr>
          </a:lstStyle>
          <a:p>
            <a:pPr>
              <a:defRPr/>
            </a:pPr>
            <a:endParaRPr lang="en-US"/>
          </a:p>
        </p:txBody>
      </p:sp>
      <p:sp>
        <p:nvSpPr>
          <p:cNvPr id="573443" name="Rectangle 3"/>
          <p:cNvSpPr>
            <a:spLocks noGrp="1" noChangeArrowheads="1"/>
          </p:cNvSpPr>
          <p:nvPr>
            <p:ph type="dt" sz="quarter" idx="1"/>
          </p:nvPr>
        </p:nvSpPr>
        <p:spPr bwMode="auto">
          <a:xfrm>
            <a:off x="3957535" y="0"/>
            <a:ext cx="3027467" cy="464503"/>
          </a:xfrm>
          <a:prstGeom prst="rect">
            <a:avLst/>
          </a:prstGeom>
          <a:noFill/>
          <a:ln w="9525">
            <a:noFill/>
            <a:miter lim="800000"/>
            <a:headEnd/>
            <a:tailEnd/>
          </a:ln>
          <a:effectLst/>
        </p:spPr>
        <p:txBody>
          <a:bodyPr vert="horz" wrap="square" lIns="91353" tIns="45677" rIns="91353" bIns="45677" numCol="1" anchor="t" anchorCtr="0" compatLnSpc="1">
            <a:prstTxWarp prst="textNoShape">
              <a:avLst/>
            </a:prstTxWarp>
          </a:bodyPr>
          <a:lstStyle>
            <a:lvl1pPr algn="r" eaLnBrk="1" hangingPunct="1">
              <a:defRPr sz="1200">
                <a:latin typeface="Times New Roman" pitchFamily="18" charset="0"/>
                <a:ea typeface="+mn-ea"/>
                <a:cs typeface="+mn-cs"/>
              </a:defRPr>
            </a:lvl1pPr>
          </a:lstStyle>
          <a:p>
            <a:pPr>
              <a:defRPr/>
            </a:pPr>
            <a:endParaRPr lang="en-US"/>
          </a:p>
        </p:txBody>
      </p:sp>
      <p:sp>
        <p:nvSpPr>
          <p:cNvPr id="573444" name="Rectangle 4"/>
          <p:cNvSpPr>
            <a:spLocks noGrp="1" noChangeArrowheads="1"/>
          </p:cNvSpPr>
          <p:nvPr>
            <p:ph type="ftr" sz="quarter" idx="2"/>
          </p:nvPr>
        </p:nvSpPr>
        <p:spPr bwMode="auto">
          <a:xfrm>
            <a:off x="0" y="8819199"/>
            <a:ext cx="3027467" cy="464502"/>
          </a:xfrm>
          <a:prstGeom prst="rect">
            <a:avLst/>
          </a:prstGeom>
          <a:noFill/>
          <a:ln w="9525">
            <a:noFill/>
            <a:miter lim="800000"/>
            <a:headEnd/>
            <a:tailEnd/>
          </a:ln>
          <a:effectLst/>
        </p:spPr>
        <p:txBody>
          <a:bodyPr vert="horz" wrap="square" lIns="91353" tIns="45677" rIns="91353" bIns="45677" numCol="1" anchor="b" anchorCtr="0" compatLnSpc="1">
            <a:prstTxWarp prst="textNoShape">
              <a:avLst/>
            </a:prstTxWarp>
          </a:bodyPr>
          <a:lstStyle>
            <a:lvl1pPr eaLnBrk="1" hangingPunct="1">
              <a:defRPr sz="1200">
                <a:latin typeface="Times New Roman" pitchFamily="18" charset="0"/>
                <a:ea typeface="+mn-ea"/>
                <a:cs typeface="+mn-cs"/>
              </a:defRPr>
            </a:lvl1pPr>
          </a:lstStyle>
          <a:p>
            <a:pPr>
              <a:defRPr/>
            </a:pPr>
            <a:endParaRPr lang="en-US"/>
          </a:p>
        </p:txBody>
      </p:sp>
      <p:sp>
        <p:nvSpPr>
          <p:cNvPr id="573445" name="Rectangle 5"/>
          <p:cNvSpPr>
            <a:spLocks noGrp="1" noChangeArrowheads="1"/>
          </p:cNvSpPr>
          <p:nvPr>
            <p:ph type="sldNum" sz="quarter" idx="3"/>
          </p:nvPr>
        </p:nvSpPr>
        <p:spPr bwMode="auto">
          <a:xfrm>
            <a:off x="3957535" y="8819199"/>
            <a:ext cx="3027467" cy="464502"/>
          </a:xfrm>
          <a:prstGeom prst="rect">
            <a:avLst/>
          </a:prstGeom>
          <a:noFill/>
          <a:ln w="9525">
            <a:noFill/>
            <a:miter lim="800000"/>
            <a:headEnd/>
            <a:tailEnd/>
          </a:ln>
          <a:effectLst/>
        </p:spPr>
        <p:txBody>
          <a:bodyPr vert="horz" wrap="square" lIns="91353" tIns="45677" rIns="91353" bIns="45677" numCol="1" anchor="b" anchorCtr="0" compatLnSpc="1">
            <a:prstTxWarp prst="textNoShape">
              <a:avLst/>
            </a:prstTxWarp>
          </a:bodyPr>
          <a:lstStyle>
            <a:lvl1pPr algn="r" eaLnBrk="1" hangingPunct="1">
              <a:defRPr sz="1200"/>
            </a:lvl1pPr>
          </a:lstStyle>
          <a:p>
            <a:fld id="{48FCF681-2B65-014B-9AD5-31796C68CB96}"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40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3027467" cy="464503"/>
          </a:xfrm>
          <a:prstGeom prst="rect">
            <a:avLst/>
          </a:prstGeom>
          <a:noFill/>
          <a:ln w="9525">
            <a:noFill/>
            <a:miter lim="800000"/>
            <a:headEnd/>
            <a:tailEnd/>
          </a:ln>
          <a:effectLst/>
        </p:spPr>
        <p:txBody>
          <a:bodyPr vert="horz" wrap="square" lIns="91353" tIns="45677" rIns="91353" bIns="45677" numCol="1" anchor="t" anchorCtr="0" compatLnSpc="1">
            <a:prstTxWarp prst="textNoShape">
              <a:avLst/>
            </a:prstTxWarp>
          </a:bodyPr>
          <a:lstStyle>
            <a:lvl1pPr eaLnBrk="1" hangingPunct="1">
              <a:defRPr sz="1200">
                <a:latin typeface="Times New Roman" pitchFamily="18" charset="0"/>
                <a:ea typeface="+mn-ea"/>
                <a:cs typeface="+mn-cs"/>
              </a:defRPr>
            </a:lvl1pPr>
          </a:lstStyle>
          <a:p>
            <a:pPr>
              <a:defRPr/>
            </a:pPr>
            <a:endParaRPr lang="en-US"/>
          </a:p>
        </p:txBody>
      </p:sp>
      <p:sp>
        <p:nvSpPr>
          <p:cNvPr id="90115" name="Rectangle 3"/>
          <p:cNvSpPr>
            <a:spLocks noGrp="1" noChangeArrowheads="1"/>
          </p:cNvSpPr>
          <p:nvPr>
            <p:ph type="dt" idx="1"/>
          </p:nvPr>
        </p:nvSpPr>
        <p:spPr bwMode="auto">
          <a:xfrm>
            <a:off x="3957535" y="0"/>
            <a:ext cx="3027467" cy="464503"/>
          </a:xfrm>
          <a:prstGeom prst="rect">
            <a:avLst/>
          </a:prstGeom>
          <a:noFill/>
          <a:ln w="9525">
            <a:noFill/>
            <a:miter lim="800000"/>
            <a:headEnd/>
            <a:tailEnd/>
          </a:ln>
          <a:effectLst/>
        </p:spPr>
        <p:txBody>
          <a:bodyPr vert="horz" wrap="square" lIns="91353" tIns="45677" rIns="91353" bIns="45677" numCol="1" anchor="t" anchorCtr="0" compatLnSpc="1">
            <a:prstTxWarp prst="textNoShape">
              <a:avLst/>
            </a:prstTxWarp>
          </a:bodyPr>
          <a:lstStyle>
            <a:lvl1pPr algn="r" eaLnBrk="1" hangingPunct="1">
              <a:defRPr sz="1200">
                <a:latin typeface="Times New Roman" pitchFamily="18" charset="0"/>
                <a:ea typeface="+mn-ea"/>
                <a:cs typeface="+mn-cs"/>
              </a:defRPr>
            </a:lvl1pPr>
          </a:lstStyle>
          <a:p>
            <a:pPr>
              <a:defRPr/>
            </a:pPr>
            <a:endParaRPr lang="en-US"/>
          </a:p>
        </p:txBody>
      </p:sp>
      <p:sp>
        <p:nvSpPr>
          <p:cNvPr id="256004" name="Rectangle 4"/>
          <p:cNvSpPr>
            <a:spLocks noGrp="1" noRot="1" noChangeAspect="1" noChangeArrowheads="1" noTextEdit="1"/>
          </p:cNvSpPr>
          <p:nvPr>
            <p:ph type="sldImg" idx="2"/>
          </p:nvPr>
        </p:nvSpPr>
        <p:spPr bwMode="auto">
          <a:xfrm>
            <a:off x="1171575" y="695325"/>
            <a:ext cx="4641850" cy="3481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0117" name="Rectangle 5"/>
          <p:cNvSpPr>
            <a:spLocks noGrp="1" noChangeArrowheads="1"/>
          </p:cNvSpPr>
          <p:nvPr>
            <p:ph type="body" sz="quarter" idx="3"/>
          </p:nvPr>
        </p:nvSpPr>
        <p:spPr bwMode="auto">
          <a:xfrm>
            <a:off x="931651" y="4408807"/>
            <a:ext cx="5121700" cy="4178933"/>
          </a:xfrm>
          <a:prstGeom prst="rect">
            <a:avLst/>
          </a:prstGeom>
          <a:noFill/>
          <a:ln w="9525">
            <a:noFill/>
            <a:miter lim="800000"/>
            <a:headEnd/>
            <a:tailEnd/>
          </a:ln>
          <a:effectLst/>
        </p:spPr>
        <p:txBody>
          <a:bodyPr vert="horz" wrap="square" lIns="91353" tIns="45677" rIns="91353" bIns="4567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0118" name="Rectangle 6"/>
          <p:cNvSpPr>
            <a:spLocks noGrp="1" noChangeArrowheads="1"/>
          </p:cNvSpPr>
          <p:nvPr>
            <p:ph type="ftr" sz="quarter" idx="4"/>
          </p:nvPr>
        </p:nvSpPr>
        <p:spPr bwMode="auto">
          <a:xfrm>
            <a:off x="0" y="8819199"/>
            <a:ext cx="3027467" cy="464502"/>
          </a:xfrm>
          <a:prstGeom prst="rect">
            <a:avLst/>
          </a:prstGeom>
          <a:noFill/>
          <a:ln w="9525">
            <a:noFill/>
            <a:miter lim="800000"/>
            <a:headEnd/>
            <a:tailEnd/>
          </a:ln>
          <a:effectLst/>
        </p:spPr>
        <p:txBody>
          <a:bodyPr vert="horz" wrap="square" lIns="91353" tIns="45677" rIns="91353" bIns="45677" numCol="1" anchor="b" anchorCtr="0" compatLnSpc="1">
            <a:prstTxWarp prst="textNoShape">
              <a:avLst/>
            </a:prstTxWarp>
          </a:bodyPr>
          <a:lstStyle>
            <a:lvl1pPr eaLnBrk="1" hangingPunct="1">
              <a:defRPr sz="1200">
                <a:latin typeface="Times New Roman" pitchFamily="18" charset="0"/>
                <a:ea typeface="+mn-ea"/>
                <a:cs typeface="+mn-cs"/>
              </a:defRPr>
            </a:lvl1pPr>
          </a:lstStyle>
          <a:p>
            <a:pPr>
              <a:defRPr/>
            </a:pPr>
            <a:endParaRPr lang="en-US"/>
          </a:p>
        </p:txBody>
      </p:sp>
      <p:sp>
        <p:nvSpPr>
          <p:cNvPr id="90119" name="Rectangle 7"/>
          <p:cNvSpPr>
            <a:spLocks noGrp="1" noChangeArrowheads="1"/>
          </p:cNvSpPr>
          <p:nvPr>
            <p:ph type="sldNum" sz="quarter" idx="5"/>
          </p:nvPr>
        </p:nvSpPr>
        <p:spPr bwMode="auto">
          <a:xfrm>
            <a:off x="3957535" y="8819199"/>
            <a:ext cx="3027467" cy="464502"/>
          </a:xfrm>
          <a:prstGeom prst="rect">
            <a:avLst/>
          </a:prstGeom>
          <a:noFill/>
          <a:ln w="9525">
            <a:noFill/>
            <a:miter lim="800000"/>
            <a:headEnd/>
            <a:tailEnd/>
          </a:ln>
          <a:effectLst/>
        </p:spPr>
        <p:txBody>
          <a:bodyPr vert="horz" wrap="square" lIns="91353" tIns="45677" rIns="91353" bIns="45677" numCol="1" anchor="b" anchorCtr="0" compatLnSpc="1">
            <a:prstTxWarp prst="textNoShape">
              <a:avLst/>
            </a:prstTxWarp>
          </a:bodyPr>
          <a:lstStyle>
            <a:lvl1pPr algn="r" eaLnBrk="1" hangingPunct="1">
              <a:defRPr sz="1200"/>
            </a:lvl1pPr>
          </a:lstStyle>
          <a:p>
            <a:fld id="{2255531C-2750-7E41-9983-9B32EAEFFE1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3027467" cy="464503"/>
          </a:xfrm>
          <a:prstGeom prst="rect">
            <a:avLst/>
          </a:prstGeom>
          <a:noFill/>
          <a:ln w="9525">
            <a:noFill/>
            <a:miter lim="800000"/>
            <a:headEnd/>
            <a:tailEnd/>
          </a:ln>
          <a:effectLst/>
        </p:spPr>
        <p:txBody>
          <a:bodyPr vert="horz" wrap="square" lIns="91353" tIns="45677" rIns="91353" bIns="45677" numCol="1" anchor="t" anchorCtr="0" compatLnSpc="1">
            <a:prstTxWarp prst="textNoShape">
              <a:avLst/>
            </a:prstTxWarp>
          </a:bodyPr>
          <a:lstStyle>
            <a:lvl1pPr eaLnBrk="1" hangingPunct="1">
              <a:defRPr sz="1200">
                <a:latin typeface="Times New Roman" pitchFamily="18" charset="0"/>
                <a:ea typeface="+mn-ea"/>
                <a:cs typeface="+mn-cs"/>
              </a:defRPr>
            </a:lvl1pPr>
          </a:lstStyle>
          <a:p>
            <a:pPr>
              <a:defRPr/>
            </a:pPr>
            <a:endParaRPr lang="en-US"/>
          </a:p>
        </p:txBody>
      </p:sp>
      <p:sp>
        <p:nvSpPr>
          <p:cNvPr id="90115" name="Rectangle 3"/>
          <p:cNvSpPr>
            <a:spLocks noGrp="1" noChangeArrowheads="1"/>
          </p:cNvSpPr>
          <p:nvPr>
            <p:ph type="dt" idx="1"/>
          </p:nvPr>
        </p:nvSpPr>
        <p:spPr bwMode="auto">
          <a:xfrm>
            <a:off x="3957535" y="0"/>
            <a:ext cx="3027467" cy="464503"/>
          </a:xfrm>
          <a:prstGeom prst="rect">
            <a:avLst/>
          </a:prstGeom>
          <a:noFill/>
          <a:ln w="9525">
            <a:noFill/>
            <a:miter lim="800000"/>
            <a:headEnd/>
            <a:tailEnd/>
          </a:ln>
          <a:effectLst/>
        </p:spPr>
        <p:txBody>
          <a:bodyPr vert="horz" wrap="square" lIns="91353" tIns="45677" rIns="91353" bIns="45677" numCol="1" anchor="t" anchorCtr="0" compatLnSpc="1">
            <a:prstTxWarp prst="textNoShape">
              <a:avLst/>
            </a:prstTxWarp>
          </a:bodyPr>
          <a:lstStyle>
            <a:lvl1pPr algn="r" eaLnBrk="1" hangingPunct="1">
              <a:defRPr sz="1200">
                <a:latin typeface="Times New Roman" pitchFamily="18" charset="0"/>
                <a:ea typeface="+mn-ea"/>
                <a:cs typeface="+mn-cs"/>
              </a:defRPr>
            </a:lvl1pPr>
          </a:lstStyle>
          <a:p>
            <a:pPr>
              <a:defRPr/>
            </a:pPr>
            <a:endParaRPr lang="en-US"/>
          </a:p>
        </p:txBody>
      </p:sp>
      <p:sp>
        <p:nvSpPr>
          <p:cNvPr id="256004" name="Rectangle 4"/>
          <p:cNvSpPr>
            <a:spLocks noGrp="1" noRot="1" noChangeAspect="1" noChangeArrowheads="1" noTextEdit="1"/>
          </p:cNvSpPr>
          <p:nvPr>
            <p:ph type="sldImg" idx="2"/>
          </p:nvPr>
        </p:nvSpPr>
        <p:spPr bwMode="auto">
          <a:xfrm>
            <a:off x="1171575" y="695325"/>
            <a:ext cx="4641850" cy="3481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0117" name="Rectangle 5"/>
          <p:cNvSpPr>
            <a:spLocks noGrp="1" noChangeArrowheads="1"/>
          </p:cNvSpPr>
          <p:nvPr>
            <p:ph type="body" sz="quarter" idx="3"/>
          </p:nvPr>
        </p:nvSpPr>
        <p:spPr bwMode="auto">
          <a:xfrm>
            <a:off x="931651" y="4408807"/>
            <a:ext cx="5121700" cy="4178933"/>
          </a:xfrm>
          <a:prstGeom prst="rect">
            <a:avLst/>
          </a:prstGeom>
          <a:noFill/>
          <a:ln w="9525">
            <a:noFill/>
            <a:miter lim="800000"/>
            <a:headEnd/>
            <a:tailEnd/>
          </a:ln>
          <a:effectLst/>
        </p:spPr>
        <p:txBody>
          <a:bodyPr vert="horz" wrap="square" lIns="91353" tIns="45677" rIns="91353" bIns="4567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0118" name="Rectangle 6"/>
          <p:cNvSpPr>
            <a:spLocks noGrp="1" noChangeArrowheads="1"/>
          </p:cNvSpPr>
          <p:nvPr>
            <p:ph type="ftr" sz="quarter" idx="4"/>
          </p:nvPr>
        </p:nvSpPr>
        <p:spPr bwMode="auto">
          <a:xfrm>
            <a:off x="0" y="8819199"/>
            <a:ext cx="3027467" cy="464502"/>
          </a:xfrm>
          <a:prstGeom prst="rect">
            <a:avLst/>
          </a:prstGeom>
          <a:noFill/>
          <a:ln w="9525">
            <a:noFill/>
            <a:miter lim="800000"/>
            <a:headEnd/>
            <a:tailEnd/>
          </a:ln>
          <a:effectLst/>
        </p:spPr>
        <p:txBody>
          <a:bodyPr vert="horz" wrap="square" lIns="91353" tIns="45677" rIns="91353" bIns="45677" numCol="1" anchor="b" anchorCtr="0" compatLnSpc="1">
            <a:prstTxWarp prst="textNoShape">
              <a:avLst/>
            </a:prstTxWarp>
          </a:bodyPr>
          <a:lstStyle>
            <a:lvl1pPr eaLnBrk="1" hangingPunct="1">
              <a:defRPr sz="1200">
                <a:latin typeface="Times New Roman" pitchFamily="18" charset="0"/>
                <a:ea typeface="+mn-ea"/>
                <a:cs typeface="+mn-cs"/>
              </a:defRPr>
            </a:lvl1pPr>
          </a:lstStyle>
          <a:p>
            <a:pPr>
              <a:defRPr/>
            </a:pPr>
            <a:endParaRPr lang="en-US"/>
          </a:p>
        </p:txBody>
      </p:sp>
      <p:sp>
        <p:nvSpPr>
          <p:cNvPr id="90119" name="Rectangle 7"/>
          <p:cNvSpPr>
            <a:spLocks noGrp="1" noChangeArrowheads="1"/>
          </p:cNvSpPr>
          <p:nvPr>
            <p:ph type="sldNum" sz="quarter" idx="5"/>
          </p:nvPr>
        </p:nvSpPr>
        <p:spPr bwMode="auto">
          <a:xfrm>
            <a:off x="3957535" y="8819199"/>
            <a:ext cx="3027467" cy="464502"/>
          </a:xfrm>
          <a:prstGeom prst="rect">
            <a:avLst/>
          </a:prstGeom>
          <a:noFill/>
          <a:ln w="9525">
            <a:noFill/>
            <a:miter lim="800000"/>
            <a:headEnd/>
            <a:tailEnd/>
          </a:ln>
          <a:effectLst/>
        </p:spPr>
        <p:txBody>
          <a:bodyPr vert="horz" wrap="square" lIns="91353" tIns="45677" rIns="91353" bIns="45677" numCol="1" anchor="b" anchorCtr="0" compatLnSpc="1">
            <a:prstTxWarp prst="textNoShape">
              <a:avLst/>
            </a:prstTxWarp>
          </a:bodyPr>
          <a:lstStyle>
            <a:lvl1pPr algn="r" eaLnBrk="1" hangingPunct="1">
              <a:defRPr sz="1200"/>
            </a:lvl1pPr>
          </a:lstStyle>
          <a:p>
            <a:fld id="{2255531C-2750-7E41-9983-9B32EAEFFE1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_ENREF_31"/><Relationship Id="rId13" Type="http://schemas.openxmlformats.org/officeDocument/2006/relationships/hyperlink" Target="#_ENREF_22"/><Relationship Id="rId18" Type="http://schemas.openxmlformats.org/officeDocument/2006/relationships/hyperlink" Target="#_ENREF_25"/><Relationship Id="rId3" Type="http://schemas.openxmlformats.org/officeDocument/2006/relationships/hyperlink" Target="#_ENREF_27"/><Relationship Id="rId7" Type="http://schemas.openxmlformats.org/officeDocument/2006/relationships/hyperlink" Target="#_ENREF_30"/><Relationship Id="rId12" Type="http://schemas.openxmlformats.org/officeDocument/2006/relationships/hyperlink" Target="#_ENREF_17"/><Relationship Id="rId17" Type="http://schemas.openxmlformats.org/officeDocument/2006/relationships/hyperlink" Target="#_ENREF_24"/><Relationship Id="rId2" Type="http://schemas.openxmlformats.org/officeDocument/2006/relationships/slide" Target="../slides/slide34.xml"/><Relationship Id="rId16" Type="http://schemas.openxmlformats.org/officeDocument/2006/relationships/hyperlink" Target="#_ENREF_23"/><Relationship Id="rId1" Type="http://schemas.openxmlformats.org/officeDocument/2006/relationships/notesMaster" Target="../notesMasters/notesMaster1.xml"/><Relationship Id="rId6" Type="http://schemas.openxmlformats.org/officeDocument/2006/relationships/hyperlink" Target="#_ENREF_29"/><Relationship Id="rId11" Type="http://schemas.openxmlformats.org/officeDocument/2006/relationships/hyperlink" Target="#_ENREF_10"/><Relationship Id="rId5" Type="http://schemas.openxmlformats.org/officeDocument/2006/relationships/hyperlink" Target="#_ENREF_28"/><Relationship Id="rId15" Type="http://schemas.openxmlformats.org/officeDocument/2006/relationships/hyperlink" Target="#_ENREF_19"/><Relationship Id="rId10" Type="http://schemas.openxmlformats.org/officeDocument/2006/relationships/hyperlink" Target="#_ENREF_6"/><Relationship Id="rId19" Type="http://schemas.openxmlformats.org/officeDocument/2006/relationships/hyperlink" Target="#_ENREF_26"/><Relationship Id="rId4" Type="http://schemas.openxmlformats.org/officeDocument/2006/relationships/hyperlink" Target="#_ENREF_11"/><Relationship Id="rId9" Type="http://schemas.openxmlformats.org/officeDocument/2006/relationships/hyperlink" Target="#_ENREF_32"/><Relationship Id="rId14" Type="http://schemas.openxmlformats.org/officeDocument/2006/relationships/hyperlink" Target="#_ENREF_13"/></Relationships>
</file>

<file path=ppt/notesSlides/_rels/notesSlide35.xml.rels><?xml version="1.0" encoding="UTF-8" standalone="yes"?>
<Relationships xmlns="http://schemas.openxmlformats.org/package/2006/relationships"><Relationship Id="rId8" Type="http://schemas.openxmlformats.org/officeDocument/2006/relationships/hyperlink" Target="#_ENREF_31"/><Relationship Id="rId3" Type="http://schemas.openxmlformats.org/officeDocument/2006/relationships/hyperlink" Target="#_ENREF_27"/><Relationship Id="rId7" Type="http://schemas.openxmlformats.org/officeDocument/2006/relationships/hyperlink" Target="#_ENREF_30"/><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_ENREF_29"/><Relationship Id="rId11" Type="http://schemas.openxmlformats.org/officeDocument/2006/relationships/hyperlink" Target="#_ENREF_26"/><Relationship Id="rId5" Type="http://schemas.openxmlformats.org/officeDocument/2006/relationships/hyperlink" Target="#_ENREF_28"/><Relationship Id="rId10" Type="http://schemas.openxmlformats.org/officeDocument/2006/relationships/hyperlink" Target="#_ENREF_25"/><Relationship Id="rId4" Type="http://schemas.openxmlformats.org/officeDocument/2006/relationships/hyperlink" Target="#_ENREF_11"/><Relationship Id="rId9" Type="http://schemas.openxmlformats.org/officeDocument/2006/relationships/hyperlink" Target="#_ENREF_32"/></Relationships>
</file>

<file path=ppt/notesSlides/_rels/notesSlide36.xml.rels><?xml version="1.0" encoding="UTF-8" standalone="yes"?>
<Relationships xmlns="http://schemas.openxmlformats.org/package/2006/relationships"><Relationship Id="rId8" Type="http://schemas.openxmlformats.org/officeDocument/2006/relationships/hyperlink" Target="#_ENREF_44"/><Relationship Id="rId13" Type="http://schemas.openxmlformats.org/officeDocument/2006/relationships/hyperlink" Target="#_ENREF_40"/><Relationship Id="rId3" Type="http://schemas.openxmlformats.org/officeDocument/2006/relationships/hyperlink" Target="#_ENREF_34"/><Relationship Id="rId7" Type="http://schemas.openxmlformats.org/officeDocument/2006/relationships/hyperlink" Target="#_ENREF_11"/><Relationship Id="rId12" Type="http://schemas.openxmlformats.org/officeDocument/2006/relationships/hyperlink" Target="#_ENREF_39"/><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_ENREF_38"/><Relationship Id="rId11" Type="http://schemas.openxmlformats.org/officeDocument/2006/relationships/hyperlink" Target="#_ENREF_49"/><Relationship Id="rId5" Type="http://schemas.openxmlformats.org/officeDocument/2006/relationships/hyperlink" Target="#_ENREF_41"/><Relationship Id="rId15" Type="http://schemas.openxmlformats.org/officeDocument/2006/relationships/hyperlink" Target="#_ENREF_15"/><Relationship Id="rId10" Type="http://schemas.openxmlformats.org/officeDocument/2006/relationships/hyperlink" Target="#_ENREF_46"/><Relationship Id="rId4" Type="http://schemas.openxmlformats.org/officeDocument/2006/relationships/hyperlink" Target="#_ENREF_35"/><Relationship Id="rId9" Type="http://schemas.openxmlformats.org/officeDocument/2006/relationships/hyperlink" Target="#_ENREF_48"/><Relationship Id="rId14" Type="http://schemas.openxmlformats.org/officeDocument/2006/relationships/hyperlink" Target="#_ENREF_32"/></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_ENREF_36"/><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_ENREF_38"/><Relationship Id="rId4" Type="http://schemas.openxmlformats.org/officeDocument/2006/relationships/hyperlink" Target="#_ENREF_37"/></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0.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ncbi.nlm.nih.gov/pmc/articles/PMC7597974/#bib17"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s://www.ncbi.nlm.nih.gov/pmc/articles/PMC7597974/#bib16"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New Roman" charset="0"/>
              </a:rPr>
              <a:t>50 mins could be readily achieved in the final version of </a:t>
            </a:r>
            <a:r>
              <a:rPr lang="en-US" altLang="en-US" dirty="0" err="1">
                <a:latin typeface="Times New Roman" charset="0"/>
              </a:rPr>
              <a:t>muh</a:t>
            </a:r>
            <a:r>
              <a:rPr lang="en-US" altLang="en-US" dirty="0">
                <a:latin typeface="Times New Roman" charset="0"/>
              </a:rPr>
              <a:t> talk</a:t>
            </a:r>
            <a:r>
              <a:rPr kumimoji="0" lang="en-US" altLang="en-US" sz="1200" b="0" i="0" u="none" strike="noStrike" kern="0" cap="none" spc="0" normalizeH="0" baseline="0" noProof="0" dirty="0">
                <a:ln>
                  <a:noFill/>
                </a:ln>
                <a:solidFill>
                  <a:srgbClr val="FFFFFF"/>
                </a:solidFill>
                <a:effectLst/>
                <a:uLnTx/>
                <a:uFillTx/>
                <a:latin typeface="Times New Roman"/>
                <a:ea typeface="+mj-ea"/>
                <a:cs typeface="+mj-cs"/>
              </a:rPr>
              <a:t>---</a:t>
            </a:r>
            <a:r>
              <a:rPr kumimoji="0" lang="en-US" sz="1200" b="0" i="0" u="none" strike="noStrike" kern="0" cap="none" spc="0" normalizeH="0" baseline="0" noProof="0" dirty="0">
                <a:ln>
                  <a:noFill/>
                </a:ln>
                <a:solidFill>
                  <a:srgbClr val="FFFFFF"/>
                </a:solidFill>
                <a:effectLst/>
                <a:uLnTx/>
                <a:uFillTx/>
                <a:latin typeface="Times New Roman"/>
                <a:ea typeface="+mj-ea"/>
                <a:cs typeface="+mj-cs"/>
              </a:rPr>
              <a:t>Banff updates for </a:t>
            </a:r>
            <a:r>
              <a:rPr kumimoji="0" lang="en-US" sz="1200" b="0" i="0" u="none" strike="noStrike" kern="0" cap="none" spc="0" normalizeH="0" baseline="0" noProof="0" dirty="0" err="1">
                <a:ln>
                  <a:noFill/>
                </a:ln>
                <a:solidFill>
                  <a:srgbClr val="FFFFFF"/>
                </a:solidFill>
                <a:effectLst/>
                <a:uLnTx/>
                <a:uFillTx/>
                <a:latin typeface="Times New Roman"/>
                <a:ea typeface="+mj-ea"/>
                <a:cs typeface="+mj-cs"/>
              </a:rPr>
              <a:t>tes</a:t>
            </a:r>
            <a:r>
              <a:rPr kumimoji="0" lang="en-US" sz="1200" b="0" i="0" u="none" strike="noStrike" kern="0" cap="none" spc="0" normalizeH="0" baseline="0" noProof="0" dirty="0">
                <a:ln>
                  <a:noFill/>
                </a:ln>
                <a:solidFill>
                  <a:srgbClr val="FFFFFF"/>
                </a:solidFill>
                <a:effectLst/>
                <a:uLnTx/>
                <a:uFillTx/>
                <a:latin typeface="Times New Roman"/>
                <a:ea typeface="+mj-ea"/>
                <a:cs typeface="+mj-cs"/>
              </a:rPr>
              <a:t> grand round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imes New Roman"/>
                <a:ea typeface="+mn-ea"/>
                <a:cs typeface="+mn-cs"/>
              </a:rPr>
              <a:t>Dec 12 Tuesday: 12:45 pm to 1: 30 pm and is back to the same date?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Times New Roman"/>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0" cap="none" spc="0" normalizeH="0" baseline="0" noProof="0" dirty="0">
                <a:ln>
                  <a:noFill/>
                </a:ln>
                <a:solidFill>
                  <a:srgbClr val="FFFFFF"/>
                </a:solidFill>
                <a:effectLst/>
                <a:uLnTx/>
                <a:uFillTx/>
                <a:latin typeface="Times New Roman"/>
                <a:ea typeface="+mn-ea"/>
                <a:cs typeface="+mn-cs"/>
              </a:rPr>
              <a:t>Thank you Geetika for that very nice introduction;  If my father was here today, he would swell up with pride.   As for my mother, she would be wondering how I transformed myself from her--</a:t>
            </a:r>
            <a:r>
              <a:rPr kumimoji="0" lang="en-US" sz="2500" b="0" i="0" u="none" strike="noStrike" kern="0" cap="none" spc="0" normalizeH="0" baseline="0" noProof="0" dirty="0" err="1">
                <a:ln>
                  <a:noFill/>
                </a:ln>
                <a:solidFill>
                  <a:srgbClr val="FFFFFF"/>
                </a:solidFill>
                <a:effectLst/>
                <a:uLnTx/>
                <a:uFillTx/>
                <a:latin typeface="Times New Roman"/>
                <a:ea typeface="+mn-ea"/>
                <a:cs typeface="+mn-cs"/>
              </a:rPr>
              <a:t>Pamma</a:t>
            </a:r>
            <a:r>
              <a:rPr kumimoji="0" lang="en-US" sz="2500" b="0" i="0" u="none" strike="noStrike" kern="0" cap="none" spc="0" normalizeH="0" baseline="0" noProof="0" dirty="0">
                <a:ln>
                  <a:noFill/>
                </a:ln>
                <a:solidFill>
                  <a:srgbClr val="FFFFFF"/>
                </a:solidFill>
                <a:effectLst/>
                <a:uLnTx/>
                <a:uFillTx/>
                <a:latin typeface="Times New Roman"/>
                <a:ea typeface="+mn-ea"/>
                <a:cs typeface="+mn-cs"/>
              </a:rPr>
              <a:t>-</a:t>
            </a:r>
            <a:r>
              <a:rPr kumimoji="0" lang="en-US" sz="2500" b="0" i="0" u="none" strike="noStrike" kern="0" cap="none" spc="0" normalizeH="0" baseline="0" noProof="0" dirty="0" err="1">
                <a:ln>
                  <a:noFill/>
                </a:ln>
                <a:solidFill>
                  <a:srgbClr val="FFFFFF"/>
                </a:solidFill>
                <a:effectLst/>
                <a:uLnTx/>
                <a:uFillTx/>
                <a:latin typeface="Times New Roman"/>
                <a:ea typeface="+mn-ea"/>
                <a:cs typeface="+mn-cs"/>
              </a:rPr>
              <a:t>Nikamma</a:t>
            </a:r>
            <a:r>
              <a:rPr kumimoji="0" lang="en-US" sz="2500" b="0" i="0" u="none" strike="noStrike" kern="0" cap="none" spc="0" normalizeH="0" baseline="0" noProof="0" dirty="0">
                <a:ln>
                  <a:noFill/>
                </a:ln>
                <a:solidFill>
                  <a:srgbClr val="FFFFFF"/>
                </a:solidFill>
                <a:effectLst/>
                <a:uLnTx/>
                <a:uFillTx/>
                <a:latin typeface="Times New Roman"/>
                <a:ea typeface="+mn-ea"/>
                <a:cs typeface="+mn-cs"/>
              </a:rPr>
              <a:t>---to the person you have just described.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0" cap="none" spc="0" normalizeH="0" baseline="0" noProof="0" dirty="0">
                <a:ln>
                  <a:noFill/>
                </a:ln>
                <a:solidFill>
                  <a:srgbClr val="FFFFFF"/>
                </a:solidFill>
                <a:effectLst/>
                <a:uLnTx/>
                <a:uFillTx/>
                <a:latin typeface="Times New Roman"/>
                <a:ea typeface="+mn-ea"/>
                <a:cs typeface="+mn-cs"/>
              </a:rPr>
              <a:t>My thanks also to the organizing committee and the </a:t>
            </a:r>
            <a:r>
              <a:rPr kumimoji="0" lang="en-US" sz="2500" b="0" i="0" u="none" strike="noStrike" kern="0" cap="none" spc="0" normalizeH="0" baseline="0" noProof="0" dirty="0" err="1">
                <a:ln>
                  <a:noFill/>
                </a:ln>
                <a:solidFill>
                  <a:srgbClr val="FFFFFF"/>
                </a:solidFill>
                <a:effectLst/>
                <a:uLnTx/>
                <a:uFillTx/>
                <a:latin typeface="Times New Roman"/>
                <a:ea typeface="+mn-ea"/>
                <a:cs typeface="+mn-cs"/>
              </a:rPr>
              <a:t>isrtp</a:t>
            </a:r>
            <a:r>
              <a:rPr kumimoji="0" lang="en-US" sz="2500" b="0" i="0" u="none" strike="noStrike" kern="0" cap="none" spc="0" normalizeH="0" baseline="0" noProof="0" dirty="0">
                <a:ln>
                  <a:noFill/>
                </a:ln>
                <a:solidFill>
                  <a:srgbClr val="FFFFFF"/>
                </a:solidFill>
                <a:effectLst/>
                <a:uLnTx/>
                <a:uFillTx/>
                <a:latin typeface="Times New Roman"/>
                <a:ea typeface="+mn-ea"/>
                <a:cs typeface="+mn-cs"/>
              </a:rPr>
              <a:t> leadership for giving me an opportunity to visit Nadiad, and enjoy what this region has to offer.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Clinical trials 6s, </a:t>
            </a:r>
            <a:r>
              <a:rPr kumimoji="0" lang="en-US" sz="1200" b="1" i="0" u="none" strike="noStrike" kern="1200" cap="none" spc="0" normalizeH="0" baseline="0" noProof="0" dirty="0">
                <a:ln>
                  <a:noFill/>
                </a:ln>
                <a:solidFill>
                  <a:prstClr val="black"/>
                </a:solidFill>
                <a:effectLst/>
                <a:uLnTx/>
                <a:uFillTx/>
                <a:latin typeface="Calibri"/>
                <a:ea typeface="+mn-ea"/>
                <a:cs typeface="+mn-cs"/>
              </a:rPr>
              <a:t>6 mins  timed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altLang="en-US" dirty="0">
              <a:latin typeface="Times New Roman" charset="0"/>
            </a:endParaRPr>
          </a:p>
          <a:p>
            <a:endParaRPr lang="en-US" altLang="en-US" dirty="0">
              <a:latin typeface="Times New Roman" charset="0"/>
            </a:endParaRPr>
          </a:p>
          <a:p>
            <a:pPr>
              <a:spcBef>
                <a:spcPct val="0"/>
              </a:spcBef>
            </a:pPr>
            <a:r>
              <a:rPr lang="en-US" altLang="en-US" dirty="0">
                <a:latin typeface="Times New Roman" charset="0"/>
              </a:rPr>
              <a:t>.</a:t>
            </a:r>
            <a:endParaRPr lang="en-US" altLang="en-US" strike="sngStrike" dirty="0">
              <a:latin typeface="Times New Roman" charset="0"/>
            </a:endParaRPr>
          </a:p>
          <a:p>
            <a:endParaRPr lang="en-US" altLang="en-US" dirty="0">
              <a:latin typeface="Times New Roman" charset="0"/>
            </a:endParaRPr>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52877" indent="-288950">
              <a:spcBef>
                <a:spcPct val="30000"/>
              </a:spcBef>
              <a:defRPr sz="1200">
                <a:solidFill>
                  <a:schemeClr val="tx1"/>
                </a:solidFill>
                <a:latin typeface="Times New Roman" charset="0"/>
              </a:defRPr>
            </a:lvl2pPr>
            <a:lvl3pPr marL="1159012" indent="-231160">
              <a:spcBef>
                <a:spcPct val="30000"/>
              </a:spcBef>
              <a:defRPr sz="1200">
                <a:solidFill>
                  <a:schemeClr val="tx1"/>
                </a:solidFill>
                <a:latin typeface="Times New Roman" charset="0"/>
              </a:defRPr>
            </a:lvl3pPr>
            <a:lvl4pPr marL="1622939" indent="-231160">
              <a:spcBef>
                <a:spcPct val="30000"/>
              </a:spcBef>
              <a:defRPr sz="1200">
                <a:solidFill>
                  <a:schemeClr val="tx1"/>
                </a:solidFill>
                <a:latin typeface="Times New Roman" charset="0"/>
              </a:defRPr>
            </a:lvl4pPr>
            <a:lvl5pPr marL="2086864" indent="-231160">
              <a:spcBef>
                <a:spcPct val="30000"/>
              </a:spcBef>
              <a:defRPr sz="1200">
                <a:solidFill>
                  <a:schemeClr val="tx1"/>
                </a:solidFill>
                <a:latin typeface="Times New Roman" charset="0"/>
              </a:defRPr>
            </a:lvl5pPr>
            <a:lvl6pPr marL="2549185" indent="-231160" eaLnBrk="0" fontAlgn="base" hangingPunct="0">
              <a:spcBef>
                <a:spcPct val="30000"/>
              </a:spcBef>
              <a:spcAft>
                <a:spcPct val="0"/>
              </a:spcAft>
              <a:defRPr sz="1200">
                <a:solidFill>
                  <a:schemeClr val="tx1"/>
                </a:solidFill>
                <a:latin typeface="Times New Roman" charset="0"/>
              </a:defRPr>
            </a:lvl6pPr>
            <a:lvl7pPr marL="3011505" indent="-231160" eaLnBrk="0" fontAlgn="base" hangingPunct="0">
              <a:spcBef>
                <a:spcPct val="30000"/>
              </a:spcBef>
              <a:spcAft>
                <a:spcPct val="0"/>
              </a:spcAft>
              <a:defRPr sz="1200">
                <a:solidFill>
                  <a:schemeClr val="tx1"/>
                </a:solidFill>
                <a:latin typeface="Times New Roman" charset="0"/>
              </a:defRPr>
            </a:lvl7pPr>
            <a:lvl8pPr marL="3473826" indent="-231160" eaLnBrk="0" fontAlgn="base" hangingPunct="0">
              <a:spcBef>
                <a:spcPct val="30000"/>
              </a:spcBef>
              <a:spcAft>
                <a:spcPct val="0"/>
              </a:spcAft>
              <a:defRPr sz="1200">
                <a:solidFill>
                  <a:schemeClr val="tx1"/>
                </a:solidFill>
                <a:latin typeface="Times New Roman" charset="0"/>
              </a:defRPr>
            </a:lvl8pPr>
            <a:lvl9pPr marL="3936147" indent="-231160" eaLnBrk="0" fontAlgn="base" hangingPunct="0">
              <a:spcBef>
                <a:spcPct val="30000"/>
              </a:spcBef>
              <a:spcAft>
                <a:spcPct val="0"/>
              </a:spcAft>
              <a:defRPr sz="1200">
                <a:solidFill>
                  <a:schemeClr val="tx1"/>
                </a:solidFill>
                <a:latin typeface="Times New Roman" charset="0"/>
              </a:defRPr>
            </a:lvl9pPr>
          </a:lstStyle>
          <a:p>
            <a:pPr defTabSz="924641">
              <a:spcBef>
                <a:spcPct val="0"/>
              </a:spcBef>
              <a:defRPr/>
            </a:pPr>
            <a:fld id="{24B2544F-9674-E944-9D0F-BF69F3DF1A21}" type="slidenum">
              <a:rPr lang="en-US" altLang="en-US">
                <a:solidFill>
                  <a:srgbClr val="000000"/>
                </a:solidFill>
              </a:rPr>
              <a:pPr defTabSz="924641">
                <a:spcBef>
                  <a:spcPct val="0"/>
                </a:spcBef>
                <a:defRPr/>
              </a:pPr>
              <a:t>1</a:t>
            </a:fld>
            <a:endParaRPr lang="en-US" altLang="en-US">
              <a:solidFill>
                <a:srgbClr val="000000"/>
              </a:solidFill>
            </a:endParaRPr>
          </a:p>
        </p:txBody>
      </p:sp>
    </p:spTree>
    <p:extLst>
      <p:ext uri="{BB962C8B-B14F-4D97-AF65-F5344CB8AC3E}">
        <p14:creationId xmlns:p14="http://schemas.microsoft.com/office/powerpoint/2010/main" val="1774340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xfrm>
            <a:off x="1181100" y="703263"/>
            <a:ext cx="4622800" cy="3467100"/>
          </a:xfrm>
          <a:ln w="12699" cap="flat">
            <a:solidFill>
              <a:schemeClr val="tx1"/>
            </a:solidFill>
          </a:ln>
        </p:spPr>
      </p:sp>
      <p:sp>
        <p:nvSpPr>
          <p:cNvPr id="265219" name="Rectangle 3"/>
          <p:cNvSpPr>
            <a:spLocks noGrp="1" noChangeArrowheads="1"/>
          </p:cNvSpPr>
          <p:nvPr>
            <p:ph type="body" idx="1"/>
          </p:nvPr>
        </p:nvSpPr>
        <p:spPr>
          <a:xfrm>
            <a:off x="931651" y="4408807"/>
            <a:ext cx="5121700" cy="41773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3" tIns="46068" rIns="92133" bIns="46068"/>
          <a:lstStyle/>
          <a:p>
            <a:pPr>
              <a:spcBef>
                <a:spcPct val="0"/>
              </a:spcBef>
            </a:pPr>
            <a:r>
              <a:rPr lang="en-US" altLang="en-US" b="1" dirty="0">
                <a:latin typeface="Times New Roman" charset="0"/>
              </a:rPr>
              <a:t>I</a:t>
            </a:r>
            <a:r>
              <a:rPr lang="en-US" altLang="en-US" b="1" baseline="0" dirty="0">
                <a:latin typeface="Times New Roman" charset="0"/>
              </a:rPr>
              <a:t> will now proceed to the theme of my talk, ….which is to discuss conundrums in the diagnosis of </a:t>
            </a:r>
            <a:r>
              <a:rPr lang="en-US" altLang="en-US" b="1" dirty="0">
                <a:latin typeface="Times New Roman" charset="0"/>
              </a:rPr>
              <a:t>TCMR. ….. </a:t>
            </a:r>
            <a:endParaRPr lang="en-US" altLang="en-US" dirty="0">
              <a:latin typeface="Times New Roman" charset="0"/>
            </a:endParaRPr>
          </a:p>
          <a:p>
            <a:pPr>
              <a:spcBef>
                <a:spcPct val="0"/>
              </a:spcBef>
            </a:pPr>
            <a:r>
              <a:rPr lang="en-US" altLang="en-US" dirty="0">
                <a:latin typeface="Times New Roman" charset="0"/>
              </a:rPr>
              <a:t>The areas</a:t>
            </a:r>
            <a:r>
              <a:rPr lang="en-US" altLang="en-US" baseline="0" dirty="0">
                <a:latin typeface="Times New Roman" charset="0"/>
              </a:rPr>
              <a:t> </a:t>
            </a:r>
            <a:r>
              <a:rPr lang="en-US" altLang="en-US" dirty="0">
                <a:latin typeface="Times New Roman" charset="0"/>
              </a:rPr>
              <a:t>I will cover are:-----</a:t>
            </a:r>
            <a:r>
              <a:rPr lang="en-US" altLang="en-US" kern="0" dirty="0">
                <a:solidFill>
                  <a:srgbClr val="F8F8F8"/>
                </a:solidFill>
                <a:latin typeface="Arial" pitchFamily="34" charset="0"/>
                <a:cs typeface="Arial" charset="0"/>
              </a:rPr>
              <a:t> BL </a:t>
            </a:r>
            <a:r>
              <a:rPr lang="en-US" altLang="en-US" kern="0" dirty="0">
                <a:solidFill>
                  <a:srgbClr val="F8F8F8"/>
                </a:solidFill>
                <a:latin typeface="Arial" pitchFamily="34" charset="0"/>
              </a:rPr>
              <a:t>Category----- D</a:t>
            </a:r>
            <a:r>
              <a:rPr lang="en-US" altLang="en-US" kern="0" dirty="0">
                <a:solidFill>
                  <a:srgbClr val="F8F8F8"/>
                </a:solidFill>
                <a:latin typeface="Arial" pitchFamily="34" charset="0"/>
                <a:cs typeface="Arial" charset="0"/>
              </a:rPr>
              <a:t>iscrepancies between the histologic &amp; Molecular diagnosis of Acute TCMR …(focusing</a:t>
            </a:r>
            <a:r>
              <a:rPr lang="en-US" altLang="en-US" kern="0" baseline="0" dirty="0">
                <a:solidFill>
                  <a:srgbClr val="F8F8F8"/>
                </a:solidFill>
                <a:latin typeface="Arial" pitchFamily="34" charset="0"/>
                <a:cs typeface="Arial" charset="0"/>
              </a:rPr>
              <a:t> on 1</a:t>
            </a:r>
            <a:r>
              <a:rPr lang="en-US" altLang="en-US" kern="0" dirty="0">
                <a:solidFill>
                  <a:srgbClr val="F8F8F8"/>
                </a:solidFill>
                <a:latin typeface="Arial" pitchFamily="34" charset="0"/>
                <a:cs typeface="Arial" charset="0"/>
              </a:rPr>
              <a:t>A  and1B categories)--- --I will</a:t>
            </a:r>
            <a:r>
              <a:rPr lang="en-US" altLang="en-US" kern="0" baseline="0" dirty="0">
                <a:solidFill>
                  <a:srgbClr val="F8F8F8"/>
                </a:solidFill>
                <a:latin typeface="Arial" pitchFamily="34" charset="0"/>
                <a:cs typeface="Arial" charset="0"/>
              </a:rPr>
              <a:t> discuss t</a:t>
            </a:r>
            <a:r>
              <a:rPr lang="en-US" altLang="en-US" kern="0" dirty="0">
                <a:solidFill>
                  <a:srgbClr val="F8F8F8"/>
                </a:solidFill>
                <a:latin typeface="Arial" pitchFamily="34" charset="0"/>
                <a:cs typeface="Arial" charset="0"/>
              </a:rPr>
              <a:t>he so called V-lesions- characterized by intimal arteritis,---touch upon the concept of Mixed Acute T-cell and antibody mediated rejection.…and cap</a:t>
            </a:r>
            <a:r>
              <a:rPr lang="en-US" altLang="en-US" kern="0" baseline="0" dirty="0">
                <a:solidFill>
                  <a:srgbClr val="F8F8F8"/>
                </a:solidFill>
                <a:latin typeface="Arial" pitchFamily="34" charset="0"/>
                <a:cs typeface="Arial" charset="0"/>
              </a:rPr>
              <a:t> off this presentation by discussing CHRONIC </a:t>
            </a:r>
            <a:r>
              <a:rPr lang="en-US" altLang="en-US" kern="0" dirty="0">
                <a:solidFill>
                  <a:srgbClr val="F8F8F8"/>
                </a:solidFill>
                <a:latin typeface="Arial" pitchFamily="34" charset="0"/>
                <a:cs typeface="Arial" charset="0"/>
              </a:rPr>
              <a:t>active TCMR</a:t>
            </a:r>
          </a:p>
          <a:p>
            <a:pPr defTabSz="912158" fontAlgn="auto">
              <a:spcBef>
                <a:spcPts val="0"/>
              </a:spcBef>
              <a:spcAft>
                <a:spcPts val="0"/>
              </a:spcAft>
              <a:defRPr/>
            </a:pPr>
            <a:r>
              <a:rPr lang="en-US" altLang="en-US" kern="0" dirty="0" err="1">
                <a:solidFill>
                  <a:srgbClr val="F8F8F8"/>
                </a:solidFill>
                <a:latin typeface="Arial" pitchFamily="34" charset="0"/>
                <a:cs typeface="Arial" charset="0"/>
              </a:rPr>
              <a:t>XXXXXXXXXXXXXXXXXXXXXXXXXX</a:t>
            </a:r>
            <a:endParaRPr lang="en-US" altLang="en-US" kern="0" dirty="0">
              <a:solidFill>
                <a:srgbClr val="F8F8F8"/>
              </a:solidFill>
              <a:latin typeface="Arial" pitchFamily="34" charset="0"/>
              <a:cs typeface="Arial" charset="0"/>
            </a:endParaRPr>
          </a:p>
          <a:p>
            <a:pPr defTabSz="912158" fontAlgn="auto">
              <a:spcBef>
                <a:spcPts val="0"/>
              </a:spcBef>
              <a:spcAft>
                <a:spcPts val="0"/>
              </a:spcAft>
              <a:defRPr/>
            </a:pPr>
            <a:endParaRPr lang="en-US" altLang="en-US" kern="0" dirty="0">
              <a:solidFill>
                <a:srgbClr val="F8F8F8"/>
              </a:solidFill>
              <a:latin typeface="Arial" pitchFamily="34" charset="0"/>
              <a:cs typeface="Arial" charset="0"/>
            </a:endParaRPr>
          </a:p>
          <a:p>
            <a:pPr defTabSz="912158" fontAlgn="auto">
              <a:spcBef>
                <a:spcPts val="0"/>
              </a:spcBef>
              <a:spcAft>
                <a:spcPts val="0"/>
              </a:spcAft>
              <a:buFontTx/>
              <a:buChar char="•"/>
              <a:defRPr/>
            </a:pPr>
            <a:r>
              <a:rPr lang="en-US" altLang="en-US" kern="0" dirty="0">
                <a:solidFill>
                  <a:srgbClr val="F8F8F8"/>
                </a:solidFill>
                <a:latin typeface="Arial" pitchFamily="34" charset="0"/>
                <a:cs typeface="Arial" charset="0"/>
              </a:rPr>
              <a:t> Chronic mixed T-cell &amp; antibody rejection: I did not have time to build up similarly</a:t>
            </a:r>
            <a:endParaRPr lang="en-US" altLang="en-US" sz="1100" kern="0" dirty="0">
              <a:solidFill>
                <a:srgbClr val="F8F8F8"/>
              </a:solidFill>
              <a:latin typeface="Arial" pitchFamily="34" charset="0"/>
              <a:cs typeface="Arial" charset="0"/>
            </a:endParaRPr>
          </a:p>
          <a:p>
            <a:pPr>
              <a:spcBef>
                <a:spcPct val="0"/>
              </a:spcBef>
            </a:pPr>
            <a:endParaRPr lang="en-US" altLang="en-US" dirty="0">
              <a:latin typeface="Times New Roman" charset="0"/>
            </a:endParaRPr>
          </a:p>
        </p:txBody>
      </p:sp>
    </p:spTree>
    <p:extLst>
      <p:ext uri="{BB962C8B-B14F-4D97-AF65-F5344CB8AC3E}">
        <p14:creationId xmlns:p14="http://schemas.microsoft.com/office/powerpoint/2010/main" val="4023694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xfrm>
            <a:off x="1181100" y="703263"/>
            <a:ext cx="4622800" cy="3467100"/>
          </a:xfrm>
          <a:ln w="12699" cap="flat">
            <a:solidFill>
              <a:schemeClr val="tx1"/>
            </a:solidFill>
          </a:ln>
        </p:spPr>
      </p:sp>
      <p:sp>
        <p:nvSpPr>
          <p:cNvPr id="265219" name="Rectangle 3"/>
          <p:cNvSpPr>
            <a:spLocks noGrp="1" noChangeArrowheads="1"/>
          </p:cNvSpPr>
          <p:nvPr>
            <p:ph type="body" idx="1"/>
          </p:nvPr>
        </p:nvSpPr>
        <p:spPr>
          <a:xfrm>
            <a:off x="931651" y="4408807"/>
            <a:ext cx="5121700" cy="41773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3" tIns="46068" rIns="92133" bIns="46068"/>
          <a:lstStyle/>
          <a:p>
            <a:pPr defTabSz="902056" fontAlgn="auto">
              <a:spcBef>
                <a:spcPts val="0"/>
              </a:spcBef>
              <a:spcAft>
                <a:spcPts val="0"/>
              </a:spcAft>
              <a:defRPr/>
            </a:pPr>
            <a:r>
              <a:rPr lang="en-US" altLang="en-US" sz="2400" kern="0" dirty="0">
                <a:solidFill>
                  <a:srgbClr val="FFFFFF"/>
                </a:solidFill>
                <a:latin typeface="Arial" pitchFamily="34" charset="0"/>
                <a:cs typeface="Arial" charset="0"/>
              </a:rPr>
              <a:t>The term BL change susp for acute TCMR</a:t>
            </a:r>
            <a:r>
              <a:rPr lang="en-US" altLang="en-US" sz="2400" kern="0" dirty="0">
                <a:solidFill>
                  <a:srgbClr val="FFFFFF"/>
                </a:solidFill>
                <a:latin typeface="Arial" pitchFamily="34" charset="0"/>
                <a:cs typeface="Arial" charset="0"/>
                <a:sym typeface="Wingdings" panose="05000000000000000000" pitchFamily="2" charset="2"/>
              </a:rPr>
              <a:t></a:t>
            </a:r>
            <a:endParaRPr lang="en-US" altLang="en-US" sz="2400" kern="0" dirty="0">
              <a:solidFill>
                <a:srgbClr val="FFFFFF"/>
              </a:solidFill>
              <a:latin typeface="Arial" pitchFamily="34" charset="0"/>
              <a:cs typeface="Arial" charset="0"/>
            </a:endParaRPr>
          </a:p>
          <a:p>
            <a:pPr defTabSz="902056" fontAlgn="auto">
              <a:spcBef>
                <a:spcPts val="0"/>
              </a:spcBef>
              <a:spcAft>
                <a:spcPts val="0"/>
              </a:spcAft>
              <a:defRPr/>
            </a:pPr>
            <a:endParaRPr lang="en-US" altLang="en-US" sz="2400" kern="0" dirty="0">
              <a:solidFill>
                <a:srgbClr val="FFFFFF"/>
              </a:solidFill>
              <a:latin typeface="Arial" pitchFamily="34" charset="0"/>
              <a:cs typeface="Arial" charset="0"/>
            </a:endParaRPr>
          </a:p>
          <a:p>
            <a:pPr marL="338271" indent="-338271" defTabSz="902056" fontAlgn="auto">
              <a:spcBef>
                <a:spcPts val="0"/>
              </a:spcBef>
              <a:spcAft>
                <a:spcPts val="0"/>
              </a:spcAft>
              <a:buFont typeface="Arial" panose="020B0604020202020204" pitchFamily="34" charset="0"/>
              <a:buChar char="•"/>
              <a:defRPr/>
            </a:pPr>
            <a:r>
              <a:rPr lang="en-US" altLang="en-US" sz="2400" kern="0" dirty="0">
                <a:solidFill>
                  <a:srgbClr val="FFFFFF"/>
                </a:solidFill>
                <a:latin typeface="Arial" pitchFamily="34" charset="0"/>
                <a:cs typeface="Arial" charset="0"/>
              </a:rPr>
              <a:t>Was initially Conceptualized to refer to TCMR which was did not meet the criteria of Banff 1A</a:t>
            </a:r>
          </a:p>
          <a:p>
            <a:pPr defTabSz="902056" fontAlgn="auto">
              <a:spcBef>
                <a:spcPts val="0"/>
              </a:spcBef>
              <a:spcAft>
                <a:spcPts val="0"/>
              </a:spcAft>
              <a:defRPr/>
            </a:pPr>
            <a:endParaRPr lang="en-US" altLang="en-US" sz="2400" kern="0" dirty="0">
              <a:solidFill>
                <a:srgbClr val="FFFFFF"/>
              </a:solidFill>
              <a:latin typeface="Arial" pitchFamily="34" charset="0"/>
              <a:cs typeface="Arial" charset="0"/>
            </a:endParaRPr>
          </a:p>
          <a:p>
            <a:pPr defTabSz="902056" fontAlgn="auto">
              <a:spcBef>
                <a:spcPts val="0"/>
              </a:spcBef>
              <a:spcAft>
                <a:spcPts val="0"/>
              </a:spcAft>
              <a:buFontTx/>
              <a:buChar char="•"/>
              <a:defRPr/>
            </a:pPr>
            <a:r>
              <a:rPr lang="en-US" altLang="en-US" sz="2400" kern="0" dirty="0">
                <a:solidFill>
                  <a:srgbClr val="FFFFFF"/>
                </a:solidFill>
                <a:latin typeface="Arial" pitchFamily="34" charset="0"/>
                <a:cs typeface="Arial" charset="0"/>
              </a:rPr>
              <a:t>   It included biopsies with t1 tubulitis: namely those with scores of  i1 t1, --i2 t1, --and i3t1;   ----   Biopsies with t2 tubulitis: with a score of i1t2 ---and biopsies with  t3 tubulitis that have</a:t>
            </a:r>
            <a:r>
              <a:rPr lang="en-US" altLang="en-US" sz="2400" kern="0" baseline="0" dirty="0">
                <a:solidFill>
                  <a:srgbClr val="FFFFFF"/>
                </a:solidFill>
                <a:latin typeface="Arial" pitchFamily="34" charset="0"/>
                <a:cs typeface="Arial" charset="0"/>
              </a:rPr>
              <a:t> been scored as </a:t>
            </a:r>
            <a:r>
              <a:rPr lang="en-US" altLang="en-US" sz="2400" kern="0" dirty="0">
                <a:solidFill>
                  <a:srgbClr val="FFFFFF"/>
                </a:solidFill>
                <a:latin typeface="Arial" pitchFamily="34" charset="0"/>
                <a:cs typeface="Arial" charset="0"/>
              </a:rPr>
              <a:t>i1t3</a:t>
            </a:r>
          </a:p>
          <a:p>
            <a:pPr defTabSz="902056" fontAlgn="auto">
              <a:spcBef>
                <a:spcPts val="0"/>
              </a:spcBef>
              <a:spcAft>
                <a:spcPts val="0"/>
              </a:spcAft>
              <a:buFontTx/>
              <a:buChar char="•"/>
              <a:defRPr/>
            </a:pPr>
            <a:endParaRPr lang="en-US" altLang="en-US" sz="2400" kern="0" dirty="0">
              <a:solidFill>
                <a:srgbClr val="FFFFFF"/>
              </a:solidFill>
              <a:latin typeface="Arial" pitchFamily="34" charset="0"/>
              <a:cs typeface="Arial" charset="0"/>
            </a:endParaRPr>
          </a:p>
          <a:p>
            <a:pPr defTabSz="902056" fontAlgn="auto">
              <a:spcBef>
                <a:spcPts val="0"/>
              </a:spcBef>
              <a:spcAft>
                <a:spcPts val="0"/>
              </a:spcAft>
              <a:buFontTx/>
              <a:buChar char="•"/>
              <a:defRPr/>
            </a:pPr>
            <a:r>
              <a:rPr lang="en-US" altLang="en-US" sz="2400" kern="0" dirty="0">
                <a:solidFill>
                  <a:srgbClr val="FFFFFF"/>
                </a:solidFill>
                <a:latin typeface="Arial" pitchFamily="34" charset="0"/>
                <a:cs typeface="Arial" charset="0"/>
              </a:rPr>
              <a:t>  The  2005 Banff  schema even allowed biopsies scored as i1t0 and  i2t0 </a:t>
            </a:r>
            <a:r>
              <a:rPr lang="en-US" altLang="en-US" sz="2400" u="sng" kern="0" dirty="0">
                <a:solidFill>
                  <a:srgbClr val="FFFFFF"/>
                </a:solidFill>
                <a:latin typeface="Arial" pitchFamily="34" charset="0"/>
                <a:cs typeface="Arial" charset="0"/>
              </a:rPr>
              <a:t>but</a:t>
            </a:r>
            <a:r>
              <a:rPr lang="en-US" altLang="en-US" sz="2400" kern="0" dirty="0">
                <a:solidFill>
                  <a:srgbClr val="FFFFFF"/>
                </a:solidFill>
                <a:latin typeface="Arial" pitchFamily="34" charset="0"/>
                <a:cs typeface="Arial" charset="0"/>
              </a:rPr>
              <a:t> Banff 2019 has reverted to the original rule of making i1 t1 as the minimum threshold</a:t>
            </a:r>
          </a:p>
          <a:p>
            <a:pPr marL="0" marR="0" lvl="0" indent="0" algn="l" defTabSz="902056" rtl="0" eaLnBrk="0" fontAlgn="auto" latinLnBrk="0" hangingPunct="0">
              <a:lnSpc>
                <a:spcPct val="100000"/>
              </a:lnSpc>
              <a:spcBef>
                <a:spcPts val="0"/>
              </a:spcBef>
              <a:spcAft>
                <a:spcPts val="0"/>
              </a:spcAft>
              <a:buClrTx/>
              <a:buSzTx/>
              <a:buFontTx/>
              <a:buNone/>
              <a:tabLst/>
              <a:defRPr/>
            </a:pPr>
            <a:r>
              <a:rPr lang="en-US" altLang="en-US" sz="2400" kern="0" baseline="0" dirty="0">
                <a:solidFill>
                  <a:srgbClr val="FFFFFF"/>
                </a:solidFill>
                <a:latin typeface="Arial" pitchFamily="34" charset="0"/>
              </a:rPr>
              <a:t>       --</a:t>
            </a:r>
            <a:r>
              <a:rPr lang="en-US" altLang="en-US" sz="2400" kern="0" dirty="0">
                <a:solidFill>
                  <a:srgbClr val="FFFFFF"/>
                </a:solidFill>
                <a:latin typeface="Arial" pitchFamily="34" charset="0"/>
              </a:rPr>
              <a:t> for the purpose of standardizing Rx of ac TCMR in clinical</a:t>
            </a:r>
            <a:r>
              <a:rPr lang="en-US" altLang="en-US" sz="2400" kern="0" baseline="0" dirty="0">
                <a:solidFill>
                  <a:srgbClr val="FFFFFF"/>
                </a:solidFill>
                <a:latin typeface="Arial" pitchFamily="34" charset="0"/>
              </a:rPr>
              <a:t> trials</a:t>
            </a:r>
            <a:endPar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endParaRPr>
          </a:p>
          <a:p>
            <a:pPr defTabSz="902056" fontAlgn="auto">
              <a:spcBef>
                <a:spcPts val="0"/>
              </a:spcBef>
              <a:spcAft>
                <a:spcPts val="0"/>
              </a:spcAft>
              <a:buFontTx/>
              <a:buChar char="•"/>
              <a:defRPr/>
            </a:pPr>
            <a:endParaRPr lang="en-US" altLang="en-US" sz="2400" kern="0" dirty="0">
              <a:solidFill>
                <a:srgbClr val="FFFFFF"/>
              </a:solidFill>
              <a:latin typeface="Arial" pitchFamily="34" charset="0"/>
              <a:cs typeface="Arial" charset="0"/>
            </a:endParaRPr>
          </a:p>
          <a:p>
            <a:pPr defTabSz="902056" fontAlgn="auto">
              <a:spcBef>
                <a:spcPts val="0"/>
              </a:spcBef>
              <a:spcAft>
                <a:spcPts val="0"/>
              </a:spcAft>
              <a:buFontTx/>
              <a:buChar char="•"/>
              <a:defRPr/>
            </a:pPr>
            <a:endParaRPr lang="en-US" altLang="en-US" sz="2400" kern="0" dirty="0">
              <a:solidFill>
                <a:srgbClr val="FFFFFF"/>
              </a:solidFill>
              <a:latin typeface="Arial" pitchFamily="34" charset="0"/>
              <a:cs typeface="Arial" charset="0"/>
            </a:endParaRPr>
          </a:p>
          <a:p>
            <a:pPr defTabSz="902056" fontAlgn="auto">
              <a:spcBef>
                <a:spcPts val="0"/>
              </a:spcBef>
              <a:spcAft>
                <a:spcPts val="0"/>
              </a:spcAft>
              <a:buFontTx/>
              <a:buChar char="•"/>
              <a:defRPr/>
            </a:pPr>
            <a:r>
              <a:rPr lang="en-US" altLang="en-US" sz="2400" kern="0" dirty="0" err="1">
                <a:solidFill>
                  <a:srgbClr val="FFFFFF"/>
                </a:solidFill>
                <a:latin typeface="Arial" pitchFamily="34" charset="0"/>
                <a:cs typeface="Arial" charset="0"/>
              </a:rPr>
              <a:t>xxxxxxxxxxxxxxxxxxxxxxxxxxxxxxxxxxxxxxxxxxxxxxxxxxxxx</a:t>
            </a:r>
            <a:endParaRPr lang="en-US" altLang="en-US" sz="2400" kern="0" dirty="0">
              <a:solidFill>
                <a:srgbClr val="FFFFFF"/>
              </a:solidFill>
              <a:latin typeface="Arial" pitchFamily="34" charset="0"/>
              <a:cs typeface="Arial" charset="0"/>
            </a:endParaRPr>
          </a:p>
          <a:p>
            <a:pPr defTabSz="902056" fontAlgn="auto">
              <a:spcBef>
                <a:spcPts val="0"/>
              </a:spcBef>
              <a:spcAft>
                <a:spcPts val="0"/>
              </a:spcAft>
              <a:defRPr/>
            </a:pPr>
            <a:r>
              <a:rPr lang="en-US" altLang="en-US" sz="2400" kern="0" dirty="0">
                <a:solidFill>
                  <a:srgbClr val="FFFFFF"/>
                </a:solidFill>
                <a:latin typeface="Arial" pitchFamily="34" charset="0"/>
                <a:cs typeface="Arial" charset="0"/>
              </a:rPr>
              <a:t> </a:t>
            </a:r>
          </a:p>
          <a:p>
            <a:pPr defTabSz="902056" fontAlgn="auto">
              <a:spcBef>
                <a:spcPts val="0"/>
              </a:spcBef>
              <a:spcAft>
                <a:spcPts val="0"/>
              </a:spcAft>
              <a:buFontTx/>
              <a:buChar char="•"/>
              <a:defRPr/>
            </a:pPr>
            <a:r>
              <a:rPr lang="en-US" altLang="en-US" sz="2400" kern="0" dirty="0">
                <a:solidFill>
                  <a:srgbClr val="FFFFFF"/>
                </a:solidFill>
                <a:latin typeface="Arial" pitchFamily="34" charset="0"/>
                <a:cs typeface="Arial" charset="0"/>
              </a:rPr>
              <a:t>   you can see that these scores are extremely heterogenous &amp; at different times 5-8 combinations  of scores have been allowed</a:t>
            </a:r>
          </a:p>
          <a:p>
            <a:pPr defTabSz="902056" fontAlgn="auto">
              <a:spcBef>
                <a:spcPts val="0"/>
              </a:spcBef>
              <a:spcAft>
                <a:spcPts val="0"/>
              </a:spcAft>
              <a:defRPr/>
            </a:pPr>
            <a:endParaRPr lang="en-US" altLang="en-US" sz="2400" kern="0" dirty="0">
              <a:solidFill>
                <a:srgbClr val="FFFFFF"/>
              </a:solidFill>
              <a:latin typeface="Arial" pitchFamily="34" charset="0"/>
              <a:cs typeface="Arial" charset="0"/>
            </a:endParaRPr>
          </a:p>
          <a:p>
            <a:pPr defTabSz="902056" fontAlgn="auto">
              <a:spcBef>
                <a:spcPts val="0"/>
              </a:spcBef>
              <a:spcAft>
                <a:spcPts val="0"/>
              </a:spcAft>
              <a:buFontTx/>
              <a:buChar char="•"/>
              <a:defRPr/>
            </a:pPr>
            <a:r>
              <a:rPr lang="en-US" altLang="en-US" sz="2400" kern="0" dirty="0">
                <a:solidFill>
                  <a:srgbClr val="FFFFFF"/>
                </a:solidFill>
                <a:latin typeface="Arial" pitchFamily="34" charset="0"/>
                <a:cs typeface="Arial" charset="0"/>
              </a:rPr>
              <a:t>   Hence the Incidence &amp; clinical correlates of BL biopsies will be </a:t>
            </a:r>
            <a:r>
              <a:rPr lang="en-US" altLang="en-US" sz="2400" kern="0" dirty="0" err="1">
                <a:solidFill>
                  <a:srgbClr val="FFFFFF"/>
                </a:solidFill>
                <a:latin typeface="Arial" pitchFamily="34" charset="0"/>
                <a:cs typeface="Arial" charset="0"/>
              </a:rPr>
              <a:t>be</a:t>
            </a:r>
            <a:r>
              <a:rPr lang="en-US" altLang="en-US" sz="2400" kern="0" dirty="0">
                <a:solidFill>
                  <a:srgbClr val="FFFFFF"/>
                </a:solidFill>
                <a:latin typeface="Arial" pitchFamily="34" charset="0"/>
                <a:cs typeface="Arial" charset="0"/>
              </a:rPr>
              <a:t> affected by </a:t>
            </a:r>
            <a:r>
              <a:rPr lang="en-US" altLang="en-US" sz="2400" kern="0" dirty="0" err="1">
                <a:solidFill>
                  <a:srgbClr val="FFFFFF"/>
                </a:solidFill>
                <a:latin typeface="Arial" pitchFamily="34" charset="0"/>
                <a:cs typeface="Arial" charset="0"/>
              </a:rPr>
              <a:t>I.S</a:t>
            </a:r>
            <a:r>
              <a:rPr lang="en-US" altLang="en-US" sz="2400" kern="0" dirty="0">
                <a:solidFill>
                  <a:srgbClr val="FFFFFF"/>
                </a:solidFill>
                <a:latin typeface="Arial" pitchFamily="34" charset="0"/>
                <a:cs typeface="Arial" charset="0"/>
              </a:rPr>
              <a:t>., biopsy policy, inconsistency in scoring, range of lesions included in cohort, &amp; any empiric Rx given prior to biopsy </a:t>
            </a:r>
          </a:p>
          <a:p>
            <a:pPr defTabSz="902056" fontAlgn="auto">
              <a:spcBef>
                <a:spcPts val="0"/>
              </a:spcBef>
              <a:spcAft>
                <a:spcPts val="0"/>
              </a:spcAft>
              <a:buFontTx/>
              <a:buChar char="•"/>
              <a:defRPr/>
            </a:pPr>
            <a:endParaRPr lang="en-US" altLang="en-US" sz="2400" kern="0" dirty="0">
              <a:solidFill>
                <a:srgbClr val="FFFFFF"/>
              </a:solidFill>
              <a:latin typeface="Arial" pitchFamily="34" charset="0"/>
              <a:cs typeface="Arial" charset="0"/>
            </a:endParaRPr>
          </a:p>
          <a:p>
            <a:pPr defTabSz="902056" fontAlgn="auto">
              <a:spcBef>
                <a:spcPts val="0"/>
              </a:spcBef>
              <a:spcAft>
                <a:spcPts val="0"/>
              </a:spcAft>
              <a:buFontTx/>
              <a:buChar char="•"/>
              <a:defRPr/>
            </a:pPr>
            <a:r>
              <a:rPr lang="en-US" altLang="en-US" sz="2400" kern="0" dirty="0" err="1">
                <a:solidFill>
                  <a:srgbClr val="FFFFFF"/>
                </a:solidFill>
                <a:latin typeface="Arial" pitchFamily="34" charset="0"/>
                <a:cs typeface="Arial" charset="0"/>
              </a:rPr>
              <a:t>xxxxxxxxxxxxxxxxxxxx</a:t>
            </a:r>
            <a:endParaRPr lang="en-US" altLang="en-US" sz="2400" kern="0" dirty="0">
              <a:solidFill>
                <a:srgbClr val="FFFFFF"/>
              </a:solidFill>
              <a:latin typeface="Arial" pitchFamily="34" charset="0"/>
              <a:cs typeface="Arial" charset="0"/>
            </a:endParaRPr>
          </a:p>
          <a:p>
            <a:pPr defTabSz="902056" fontAlgn="auto">
              <a:spcBef>
                <a:spcPts val="0"/>
              </a:spcBef>
              <a:spcAft>
                <a:spcPts val="0"/>
              </a:spcAft>
              <a:buFontTx/>
              <a:buChar char="•"/>
              <a:defRPr/>
            </a:pPr>
            <a:r>
              <a:rPr lang="en-US" altLang="en-US" sz="2400" kern="0" dirty="0">
                <a:solidFill>
                  <a:srgbClr val="FFFFFF"/>
                </a:solidFill>
                <a:latin typeface="Arial" pitchFamily="34" charset="0"/>
                <a:cs typeface="Arial" charset="0"/>
              </a:rPr>
              <a:t>Original thresholds intended to prevent over-Rx </a:t>
            </a:r>
            <a:r>
              <a:rPr lang="en-US" altLang="en-US" sz="2400" u="sng" kern="0" dirty="0">
                <a:solidFill>
                  <a:srgbClr val="FFFFFF"/>
                </a:solidFill>
                <a:latin typeface="Arial" pitchFamily="34" charset="0"/>
                <a:cs typeface="Arial" charset="0"/>
              </a:rPr>
              <a:t>ACUTE</a:t>
            </a:r>
            <a:r>
              <a:rPr lang="en-US" altLang="en-US" sz="2400" kern="0" dirty="0">
                <a:solidFill>
                  <a:srgbClr val="FFFFFF"/>
                </a:solidFill>
                <a:latin typeface="Arial" pitchFamily="34" charset="0"/>
                <a:cs typeface="Arial" charset="0"/>
              </a:rPr>
              <a:t> TCMR</a:t>
            </a:r>
          </a:p>
          <a:p>
            <a:pPr defTabSz="902056" fontAlgn="auto">
              <a:spcBef>
                <a:spcPts val="0"/>
              </a:spcBef>
              <a:spcAft>
                <a:spcPts val="0"/>
              </a:spcAft>
              <a:buFontTx/>
              <a:buChar char="•"/>
              <a:defRPr/>
            </a:pPr>
            <a:r>
              <a:rPr lang="en-US" altLang="en-US" sz="2400" kern="0" dirty="0">
                <a:solidFill>
                  <a:srgbClr val="FFFFFF"/>
                </a:solidFill>
                <a:latin typeface="Arial" pitchFamily="34" charset="0"/>
                <a:cs typeface="Arial" charset="0"/>
              </a:rPr>
              <a:t> I must note that the original diagnosis thresholds for BL were intended to prevent over treatment of ACUTE Rejection, BUT CENTERS LIKE Pittsburgh THAT PERFORM PROTOCOL BIOPSIES USE IT TO MAKE MINOR ADJUSTMENTS IN </a:t>
            </a:r>
            <a:r>
              <a:rPr lang="en-US" altLang="en-US" sz="2400" kern="0" dirty="0" err="1">
                <a:solidFill>
                  <a:srgbClr val="FFFFFF"/>
                </a:solidFill>
                <a:latin typeface="Arial" pitchFamily="34" charset="0"/>
                <a:cs typeface="Arial" charset="0"/>
              </a:rPr>
              <a:t>I.S</a:t>
            </a:r>
            <a:r>
              <a:rPr lang="en-US" altLang="en-US" sz="2400" kern="0" dirty="0">
                <a:solidFill>
                  <a:srgbClr val="FFFFFF"/>
                </a:solidFill>
                <a:latin typeface="Arial" pitchFamily="34" charset="0"/>
                <a:cs typeface="Arial" charset="0"/>
              </a:rPr>
              <a:t>. &amp; To GUIDE WEANING </a:t>
            </a:r>
          </a:p>
          <a:p>
            <a:pPr defTabSz="902056" fontAlgn="auto">
              <a:spcBef>
                <a:spcPts val="0"/>
              </a:spcBef>
              <a:spcAft>
                <a:spcPts val="0"/>
              </a:spcAft>
              <a:defRPr/>
            </a:pPr>
            <a:r>
              <a:rPr lang="en-US" altLang="en-US" sz="2400" kern="0" dirty="0">
                <a:solidFill>
                  <a:srgbClr val="FFFFFF"/>
                </a:solidFill>
                <a:latin typeface="Arial" pitchFamily="34" charset="0"/>
                <a:cs typeface="Arial" charset="0"/>
              </a:rPr>
              <a:t>XxxxxxxxxxxxxxxxxxxxxxxxxxxxxxxxxxxxxXXXXXXXXXXXXXXXXXXXXXXXXXXXXXXXXXXXX</a:t>
            </a:r>
          </a:p>
          <a:p>
            <a:pPr defTabSz="902056" fontAlgn="auto">
              <a:spcBef>
                <a:spcPts val="0"/>
              </a:spcBef>
              <a:spcAft>
                <a:spcPts val="0"/>
              </a:spcAft>
              <a:defRPr/>
            </a:pPr>
            <a:r>
              <a:rPr lang="en-US" altLang="en-US" sz="2400" kern="0" dirty="0">
                <a:solidFill>
                  <a:srgbClr val="FFFFFF"/>
                </a:solidFill>
                <a:latin typeface="Arial" pitchFamily="34" charset="0"/>
                <a:cs typeface="Arial" charset="0"/>
              </a:rPr>
              <a:t>Visual scoring of minor degrees of inflammation is not reliable; WE NEED TO COME UP WITH RELIABLE WAY OF QUANTIFYING INFLAMMATION AND TUBULITIS TO DO meaningful studies on BL; However not tool that are </a:t>
            </a:r>
            <a:r>
              <a:rPr lang="en-US" altLang="en-US" sz="2400" kern="0" dirty="0" err="1">
                <a:solidFill>
                  <a:srgbClr val="FFFFFF"/>
                </a:solidFill>
                <a:latin typeface="Arial" pitchFamily="34" charset="0"/>
                <a:cs typeface="Arial" charset="0"/>
              </a:rPr>
              <a:t>upto</a:t>
            </a:r>
            <a:r>
              <a:rPr lang="en-US" altLang="en-US" sz="2400" kern="0" dirty="0">
                <a:solidFill>
                  <a:srgbClr val="FFFFFF"/>
                </a:solidFill>
                <a:latin typeface="Arial" pitchFamily="34" charset="0"/>
                <a:cs typeface="Arial" charset="0"/>
              </a:rPr>
              <a:t> the task are currently available;</a:t>
            </a:r>
          </a:p>
          <a:p>
            <a:pPr defTabSz="902056" fontAlgn="auto">
              <a:spcBef>
                <a:spcPts val="0"/>
              </a:spcBef>
              <a:spcAft>
                <a:spcPts val="0"/>
              </a:spcAft>
              <a:defRPr/>
            </a:pPr>
            <a:endParaRPr lang="en-US" altLang="en-US" sz="2400" kern="0" dirty="0">
              <a:solidFill>
                <a:srgbClr val="FFFFFF"/>
              </a:solidFill>
              <a:latin typeface="Arial" pitchFamily="34" charset="0"/>
              <a:cs typeface="Arial" charset="0"/>
            </a:endParaRPr>
          </a:p>
          <a:p>
            <a:pPr defTabSz="902056" fontAlgn="auto">
              <a:spcBef>
                <a:spcPts val="0"/>
              </a:spcBef>
              <a:spcAft>
                <a:spcPts val="0"/>
              </a:spcAft>
              <a:defRPr/>
            </a:pPr>
            <a:r>
              <a:rPr lang="en-US" altLang="en-US" sz="2400" kern="0" dirty="0">
                <a:solidFill>
                  <a:srgbClr val="FFFFFF"/>
                </a:solidFill>
                <a:latin typeface="Arial" pitchFamily="34" charset="0"/>
                <a:cs typeface="Arial" charset="0"/>
              </a:rPr>
              <a:t>You should confirm this but mmdx scores reflect the probability of TCMR diagnosis (and not the severity of inflammation and tubulitis; though he could argue an intuitive relationship between the two)(and you may be able to find statements that agreements with histology are highest when molecular scores are highest, which I interpret simply as MMDx® missing focal disease)</a:t>
            </a:r>
          </a:p>
          <a:p>
            <a:pPr defTabSz="902056" fontAlgn="auto">
              <a:spcBef>
                <a:spcPts val="0"/>
              </a:spcBef>
              <a:spcAft>
                <a:spcPts val="0"/>
              </a:spcAft>
              <a:defRPr/>
            </a:pPr>
            <a:endParaRPr lang="en-US" altLang="en-US" sz="2400" kern="0" dirty="0">
              <a:solidFill>
                <a:srgbClr val="FFFFFF"/>
              </a:solidFill>
              <a:latin typeface="Arial" pitchFamily="34" charset="0"/>
              <a:cs typeface="Arial" charset="0"/>
            </a:endParaRPr>
          </a:p>
          <a:p>
            <a:pPr defTabSz="902056" fontAlgn="auto">
              <a:spcBef>
                <a:spcPts val="0"/>
              </a:spcBef>
              <a:spcAft>
                <a:spcPts val="0"/>
              </a:spcAft>
              <a:defRPr/>
            </a:pPr>
            <a:r>
              <a:rPr lang="en-US" altLang="en-US" sz="2400" kern="0" dirty="0">
                <a:solidFill>
                  <a:srgbClr val="FFFFFF"/>
                </a:solidFill>
                <a:latin typeface="Arial" pitchFamily="34" charset="0"/>
                <a:cs typeface="Arial" charset="0"/>
              </a:rPr>
              <a:t>Not sure this is true: T-cell burden not longer listed in MMDX reports (2</a:t>
            </a:r>
            <a:r>
              <a:rPr lang="en-US" altLang="en-US" sz="2400" kern="0" baseline="30000" dirty="0">
                <a:solidFill>
                  <a:srgbClr val="FFFFFF"/>
                </a:solidFill>
                <a:latin typeface="Arial" pitchFamily="34" charset="0"/>
                <a:cs typeface="Arial" charset="0"/>
              </a:rPr>
              <a:t>nd</a:t>
            </a:r>
            <a:r>
              <a:rPr lang="en-US" altLang="en-US" sz="2400" kern="0" dirty="0">
                <a:solidFill>
                  <a:srgbClr val="FFFFFF"/>
                </a:solidFill>
                <a:latin typeface="Arial" pitchFamily="34" charset="0"/>
                <a:cs typeface="Arial" charset="0"/>
              </a:rPr>
              <a:t> page of report has many scores);  In any case it d it will reflect transcripts of T-cell subpopulations, and not even account for subpopulations of macrophages, antigen presenting cells and other inflammatory cells</a:t>
            </a:r>
          </a:p>
          <a:p>
            <a:pPr defTabSz="902056" fontAlgn="auto">
              <a:spcBef>
                <a:spcPts val="0"/>
              </a:spcBef>
              <a:spcAft>
                <a:spcPts val="0"/>
              </a:spcAft>
              <a:defRPr/>
            </a:pPr>
            <a:r>
              <a:rPr lang="en-US" altLang="en-US" sz="2400" kern="0" dirty="0" err="1">
                <a:solidFill>
                  <a:srgbClr val="FFFFFF"/>
                </a:solidFill>
                <a:latin typeface="Arial" pitchFamily="34" charset="0"/>
                <a:cs typeface="Arial" charset="0"/>
              </a:rPr>
              <a:t>xxxxxxxxxxxxxxxxxx</a:t>
            </a:r>
            <a:endParaRPr lang="en-US" altLang="en-US" dirty="0"/>
          </a:p>
          <a:p>
            <a:endParaRPr lang="en-US" altLang="en-US" dirty="0"/>
          </a:p>
          <a:p>
            <a:r>
              <a:rPr lang="en-US" altLang="en-US" dirty="0"/>
              <a:t>Banff 1997 required i1t1; subsequently i0 also accepted if t&gt;0 (thereby permitting 8 permutations of i&amp; t) but Jan’s survey indicated 67% do not use it thus, and </a:t>
            </a:r>
            <a:r>
              <a:rPr lang="en-US" altLang="en-US" dirty="0" err="1"/>
              <a:t>Nankivell</a:t>
            </a:r>
            <a:r>
              <a:rPr lang="en-US" altLang="en-US" dirty="0"/>
              <a:t> isolated t study had no effect outcomes (while BL &gt;i0 did show appreciable dip in KM curve); </a:t>
            </a:r>
          </a:p>
          <a:p>
            <a:endParaRPr lang="en-US" altLang="en-US" dirty="0"/>
          </a:p>
          <a:p>
            <a:pPr defTabSz="902056">
              <a:defRPr/>
            </a:pPr>
            <a:r>
              <a:rPr lang="en-US" altLang="en-US" dirty="0"/>
              <a:t>A Banff 2019 survey is now being used to convey a consensus that i1t1 is indeed the minimum threshold for diagnosis of BL (5 permutations still remain after removing i1t1, i0t2 and i0t3)</a:t>
            </a:r>
          </a:p>
          <a:p>
            <a:pPr defTabSz="902056">
              <a:defRPr/>
            </a:pPr>
            <a:r>
              <a:rPr lang="en-US" altLang="en-US" dirty="0"/>
              <a:t>Percentages presentation by </a:t>
            </a:r>
            <a:r>
              <a:rPr lang="en-US" altLang="en-US" dirty="0" err="1"/>
              <a:t>Hallorran</a:t>
            </a:r>
            <a:r>
              <a:rPr lang="en-US" altLang="en-US" dirty="0"/>
              <a:t> molecular diagnosis are population specific and will vary with medical center and clinical context—but have remained </a:t>
            </a:r>
            <a:r>
              <a:rPr lang="en-US" altLang="en-US" dirty="0" err="1"/>
              <a:t>suprsiingly</a:t>
            </a:r>
            <a:r>
              <a:rPr lang="en-US" altLang="en-US" dirty="0"/>
              <a:t> constant between</a:t>
            </a:r>
            <a:r>
              <a:rPr lang="en-US" altLang="en-US" baseline="0" dirty="0"/>
              <a:t> 2012 BL paper and the latest </a:t>
            </a:r>
            <a:r>
              <a:rPr lang="en-US" altLang="en-US" baseline="0" dirty="0" err="1"/>
              <a:t>histo</a:t>
            </a:r>
            <a:r>
              <a:rPr lang="en-US" altLang="en-US" baseline="0" dirty="0"/>
              <a:t>-discrepancy paper (it is mostly the same centers I guess)</a:t>
            </a:r>
          </a:p>
          <a:p>
            <a:pPr defTabSz="902056">
              <a:defRPr/>
            </a:pPr>
            <a:endParaRPr lang="en-US" altLang="en-US" dirty="0"/>
          </a:p>
          <a:p>
            <a:pPr fontAlgn="auto">
              <a:spcBef>
                <a:spcPts val="0"/>
              </a:spcBef>
              <a:spcAft>
                <a:spcPts val="0"/>
              </a:spcAft>
              <a:defRPr/>
            </a:pPr>
            <a:r>
              <a:rPr lang="en-US" altLang="en-US" dirty="0">
                <a:solidFill>
                  <a:srgbClr val="FF0000"/>
                </a:solidFill>
                <a:latin typeface="Arial" pitchFamily="34" charset="0"/>
              </a:rPr>
              <a:t>Borderline: one simple definition</a:t>
            </a:r>
            <a:r>
              <a:rPr lang="en-US" altLang="en-US" baseline="0" dirty="0">
                <a:solidFill>
                  <a:srgbClr val="FF0000"/>
                </a:solidFill>
                <a:latin typeface="Arial" pitchFamily="34" charset="0"/>
              </a:rPr>
              <a:t> could be that </a:t>
            </a:r>
            <a:r>
              <a:rPr lang="en-US" altLang="en-US" dirty="0">
                <a:solidFill>
                  <a:srgbClr val="FF0000"/>
                </a:solidFill>
                <a:latin typeface="Arial" pitchFamily="34" charset="0"/>
              </a:rPr>
              <a:t>criteria higher grade TCMR are not met; i varies 0-3, t=1 most often is 1, but can have t=2 or 3 if i= 0,1</a:t>
            </a:r>
          </a:p>
          <a:p>
            <a:endParaRPr lang="en-US" altLang="en-US" dirty="0">
              <a:latin typeface="Times New Roman" charset="0"/>
            </a:endParaRPr>
          </a:p>
        </p:txBody>
      </p:sp>
    </p:spTree>
    <p:extLst>
      <p:ext uri="{BB962C8B-B14F-4D97-AF65-F5344CB8AC3E}">
        <p14:creationId xmlns:p14="http://schemas.microsoft.com/office/powerpoint/2010/main" val="102710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1174750" y="700088"/>
            <a:ext cx="4611688" cy="3459162"/>
          </a:xfrm>
          <a:ln w="12700" cap="flat">
            <a:solidFill>
              <a:schemeClr val="tx1"/>
            </a:solidFill>
          </a:ln>
        </p:spPr>
      </p:sp>
      <p:sp>
        <p:nvSpPr>
          <p:cNvPr id="75779" name="Rectangle 3"/>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266" tIns="44341" rIns="90266" bIns="44341"/>
          <a:lstStyle/>
          <a:p>
            <a:pPr eaLnBrk="1" hangingPunct="1"/>
            <a:r>
              <a:rPr lang="en-US" altLang="en-US" dirty="0">
                <a:solidFill>
                  <a:schemeClr val="bg1"/>
                </a:solidFill>
                <a:latin typeface="Arial" panose="020B0604020202020204" pitchFamily="34" charset="0"/>
              </a:rPr>
              <a:t>I would like to give</a:t>
            </a:r>
            <a:r>
              <a:rPr lang="en-US" altLang="en-US" baseline="0" dirty="0">
                <a:solidFill>
                  <a:schemeClr val="bg1"/>
                </a:solidFill>
                <a:latin typeface="Arial" panose="020B0604020202020204" pitchFamily="34" charset="0"/>
              </a:rPr>
              <a:t> you some sense of the clinical correlates of BL lesions.  I will start with </a:t>
            </a:r>
            <a:r>
              <a:rPr lang="en-US" altLang="en-US" baseline="0" dirty="0" err="1">
                <a:solidFill>
                  <a:schemeClr val="bg1"/>
                </a:solidFill>
                <a:latin typeface="Arial" panose="020B0604020202020204" pitchFamily="34" charset="0"/>
              </a:rPr>
              <a:t>with</a:t>
            </a:r>
            <a:r>
              <a:rPr lang="en-US" altLang="en-US" baseline="0" dirty="0">
                <a:solidFill>
                  <a:schemeClr val="bg1"/>
                </a:solidFill>
                <a:latin typeface="Arial" panose="020B0604020202020204" pitchFamily="34" charset="0"/>
              </a:rPr>
              <a:t> paper by </a:t>
            </a:r>
            <a:r>
              <a:rPr lang="en-US" altLang="en-US" baseline="0" dirty="0" err="1">
                <a:solidFill>
                  <a:schemeClr val="bg1"/>
                </a:solidFill>
                <a:latin typeface="Arial" panose="020B0604020202020204" pitchFamily="34" charset="0"/>
              </a:rPr>
              <a:t>Nakivell</a:t>
            </a:r>
            <a:r>
              <a:rPr lang="en-US" altLang="en-US" baseline="0" dirty="0">
                <a:solidFill>
                  <a:schemeClr val="bg1"/>
                </a:solidFill>
                <a:latin typeface="Arial" panose="020B0604020202020204" pitchFamily="34" charset="0"/>
              </a:rPr>
              <a:t> on isolated t-lesions</a:t>
            </a:r>
            <a:endParaRPr lang="en-US" altLang="en-US" dirty="0">
              <a:solidFill>
                <a:schemeClr val="bg1"/>
              </a:solidFill>
              <a:latin typeface="Arial" panose="020B0604020202020204" pitchFamily="34" charset="0"/>
            </a:endParaRPr>
          </a:p>
          <a:p>
            <a:pPr eaLnBrk="1" hangingPunct="1"/>
            <a:endParaRPr lang="en-US" altLang="en-US" dirty="0">
              <a:solidFill>
                <a:schemeClr val="bg1"/>
              </a:solidFill>
              <a:latin typeface="Arial" panose="020B0604020202020204" pitchFamily="34" charset="0"/>
            </a:endParaRPr>
          </a:p>
          <a:p>
            <a:pPr eaLnBrk="1" hangingPunct="1"/>
            <a:endParaRPr lang="en-US" altLang="en-US" dirty="0">
              <a:solidFill>
                <a:schemeClr val="bg1"/>
              </a:solidFill>
              <a:latin typeface="Arial" panose="020B0604020202020204" pitchFamily="34" charset="0"/>
            </a:endParaRPr>
          </a:p>
          <a:p>
            <a:pPr eaLnBrk="1" hangingPunct="1"/>
            <a:r>
              <a:rPr lang="en-US" altLang="en-US" dirty="0">
                <a:solidFill>
                  <a:schemeClr val="bg1"/>
                </a:solidFill>
                <a:latin typeface="Arial" panose="020B0604020202020204" pitchFamily="34" charset="0"/>
              </a:rPr>
              <a:t>These were defined as mostly i0 t1 biopsies</a:t>
            </a:r>
            <a:r>
              <a:rPr lang="en-US" altLang="en-US" baseline="0" dirty="0">
                <a:solidFill>
                  <a:schemeClr val="bg1"/>
                </a:solidFill>
                <a:latin typeface="Arial" panose="020B0604020202020204" pitchFamily="34" charset="0"/>
              </a:rPr>
              <a:t> </a:t>
            </a:r>
            <a:r>
              <a:rPr lang="en-US" altLang="en-US" dirty="0">
                <a:solidFill>
                  <a:schemeClr val="bg1"/>
                </a:solidFill>
                <a:latin typeface="Arial" panose="020B0604020202020204" pitchFamily="34" charset="0"/>
              </a:rPr>
              <a:t>(though rarely i0t2, and i0t3 biopsies can also fall in this category)</a:t>
            </a:r>
          </a:p>
          <a:p>
            <a:pPr eaLnBrk="1" hangingPunct="1"/>
            <a:r>
              <a:rPr lang="en-US" altLang="en-US" dirty="0">
                <a:solidFill>
                  <a:schemeClr val="bg1"/>
                </a:solidFill>
                <a:latin typeface="Arial" panose="020B0604020202020204" pitchFamily="34" charset="0"/>
              </a:rPr>
              <a:t>393 biopsies were studied representing 19% of 2055 consecutive biopsies (years 2012-2017) and 107 were</a:t>
            </a:r>
            <a:r>
              <a:rPr lang="en-US" altLang="en-US" baseline="0" dirty="0">
                <a:solidFill>
                  <a:schemeClr val="bg1"/>
                </a:solidFill>
                <a:latin typeface="Arial" panose="020B0604020202020204" pitchFamily="34" charset="0"/>
              </a:rPr>
              <a:t> done for cause (further described below)</a:t>
            </a:r>
            <a:endParaRPr lang="en-US" altLang="en-US" dirty="0">
              <a:solidFill>
                <a:schemeClr val="bg1"/>
              </a:solidFill>
              <a:latin typeface="Arial" panose="020B0604020202020204" pitchFamily="34" charset="0"/>
            </a:endParaRPr>
          </a:p>
          <a:p>
            <a:pPr eaLnBrk="1" hangingPunct="1"/>
            <a:endParaRPr lang="en-US" altLang="en-US" dirty="0">
              <a:solidFill>
                <a:schemeClr val="bg1"/>
              </a:solidFill>
              <a:latin typeface="Arial" panose="020B0604020202020204" pitchFamily="34" charset="0"/>
            </a:endParaRPr>
          </a:p>
          <a:p>
            <a:pPr marL="338271" indent="-338271" defTabSz="902056" eaLnBrk="1" hangingPunct="1">
              <a:spcBef>
                <a:spcPct val="20000"/>
              </a:spcBef>
              <a:buFontTx/>
              <a:buChar char="•"/>
              <a:defRPr/>
            </a:pPr>
            <a:r>
              <a:rPr lang="en-US" altLang="en-US" sz="2800" kern="0" dirty="0">
                <a:solidFill>
                  <a:srgbClr val="FFFFFF"/>
                </a:solidFill>
                <a:latin typeface="Arial" panose="020B0604020202020204" pitchFamily="34" charset="0"/>
              </a:rPr>
              <a:t>37.4% ATI, 28.0% IFTA, 12.1% Normal/minimal</a:t>
            </a:r>
          </a:p>
          <a:p>
            <a:pPr defTabSz="902056" eaLnBrk="1" hangingPunct="1">
              <a:spcBef>
                <a:spcPct val="20000"/>
              </a:spcBef>
              <a:defRPr/>
            </a:pPr>
            <a:endParaRPr lang="en-US" altLang="en-US" sz="2800" kern="0" dirty="0">
              <a:solidFill>
                <a:srgbClr val="FFFFFF"/>
              </a:solidFill>
              <a:latin typeface="Arial" panose="020B0604020202020204" pitchFamily="34" charset="0"/>
            </a:endParaRPr>
          </a:p>
          <a:p>
            <a:pPr marL="338271" indent="-338271" defTabSz="902056" eaLnBrk="1" hangingPunct="1">
              <a:spcBef>
                <a:spcPct val="20000"/>
              </a:spcBef>
              <a:buFontTx/>
              <a:buChar char="•"/>
              <a:defRPr/>
            </a:pPr>
            <a:r>
              <a:rPr lang="en-US" altLang="en-US" sz="2800" kern="0" dirty="0">
                <a:solidFill>
                  <a:srgbClr val="FFFFFF"/>
                </a:solidFill>
                <a:latin typeface="Arial" panose="020B0604020202020204" pitchFamily="34" charset="0"/>
              </a:rPr>
              <a:t>9.3% had have “active </a:t>
            </a:r>
            <a:r>
              <a:rPr lang="en-US" altLang="en-US" sz="2800" kern="0" dirty="0" err="1">
                <a:solidFill>
                  <a:srgbClr val="FFFFFF"/>
                </a:solidFill>
                <a:latin typeface="Arial" panose="020B0604020202020204" pitchFamily="34" charset="0"/>
              </a:rPr>
              <a:t>rej</a:t>
            </a:r>
            <a:r>
              <a:rPr lang="en-US" altLang="en-US" sz="2800" kern="0" dirty="0">
                <a:solidFill>
                  <a:srgbClr val="FFFFFF"/>
                </a:solidFill>
                <a:latin typeface="Arial" panose="020B0604020202020204" pitchFamily="34" charset="0"/>
              </a:rPr>
              <a:t>”, 4 “vascular”, 6 Ab</a:t>
            </a:r>
          </a:p>
          <a:p>
            <a:pPr defTabSz="902056" eaLnBrk="1" hangingPunct="1">
              <a:spcBef>
                <a:spcPct val="20000"/>
              </a:spcBef>
              <a:defRPr/>
            </a:pPr>
            <a:endParaRPr lang="en-US" altLang="en-US" sz="2800" kern="0" dirty="0">
              <a:solidFill>
                <a:srgbClr val="FFFFFF"/>
              </a:solidFill>
              <a:latin typeface="Arial" panose="020B0604020202020204" pitchFamily="34" charset="0"/>
            </a:endParaRPr>
          </a:p>
          <a:p>
            <a:pPr marL="338271" indent="-338271" defTabSz="902056" eaLnBrk="1" hangingPunct="1">
              <a:spcBef>
                <a:spcPct val="20000"/>
              </a:spcBef>
              <a:buFontTx/>
              <a:buChar char="•"/>
              <a:defRPr/>
            </a:pPr>
            <a:r>
              <a:rPr lang="en-US" altLang="en-US" sz="2800" kern="0" dirty="0">
                <a:solidFill>
                  <a:srgbClr val="FFFFFF"/>
                </a:solidFill>
                <a:latin typeface="Arial" panose="020B0604020202020204" pitchFamily="34" charset="0"/>
              </a:rPr>
              <a:t>2.8% classified as </a:t>
            </a:r>
            <a:r>
              <a:rPr lang="en-US" altLang="en-US" sz="2800" kern="0" dirty="0" err="1">
                <a:solidFill>
                  <a:srgbClr val="FFFFFF"/>
                </a:solidFill>
                <a:latin typeface="Arial" panose="020B0604020202020204" pitchFamily="34" charset="0"/>
              </a:rPr>
              <a:t>caTCMR</a:t>
            </a:r>
            <a:r>
              <a:rPr lang="en-US" altLang="en-US" sz="2800" kern="0" dirty="0">
                <a:solidFill>
                  <a:srgbClr val="FFFFFF"/>
                </a:solidFill>
                <a:latin typeface="Arial" panose="020B0604020202020204" pitchFamily="34" charset="0"/>
              </a:rPr>
              <a:t>, 5.6% BKVN</a:t>
            </a:r>
          </a:p>
          <a:p>
            <a:pPr defTabSz="902056" eaLnBrk="1" hangingPunct="1">
              <a:spcBef>
                <a:spcPct val="20000"/>
              </a:spcBef>
              <a:defRPr/>
            </a:pPr>
            <a:endParaRPr lang="en-US" altLang="en-US" sz="2800" kern="0" dirty="0">
              <a:solidFill>
                <a:srgbClr val="FFFFFF"/>
              </a:solidFill>
              <a:latin typeface="Arial" panose="020B0604020202020204" pitchFamily="34" charset="0"/>
            </a:endParaRPr>
          </a:p>
          <a:p>
            <a:pPr marL="338271" indent="-338271" defTabSz="902056" eaLnBrk="1" hangingPunct="1">
              <a:spcBef>
                <a:spcPct val="20000"/>
              </a:spcBef>
              <a:buFontTx/>
              <a:buChar char="•"/>
              <a:defRPr/>
            </a:pPr>
            <a:r>
              <a:rPr lang="en-US" altLang="en-US" sz="2800" kern="0" dirty="0">
                <a:solidFill>
                  <a:srgbClr val="FFFFFF"/>
                </a:solidFill>
                <a:latin typeface="Arial" panose="020B0604020202020204" pitchFamily="34" charset="0"/>
              </a:rPr>
              <a:t>1 &amp; 5 </a:t>
            </a:r>
            <a:r>
              <a:rPr lang="en-US" altLang="en-US" sz="2800" kern="0" dirty="0" err="1">
                <a:solidFill>
                  <a:srgbClr val="FFFFFF"/>
                </a:solidFill>
                <a:latin typeface="Arial" panose="020B0604020202020204" pitchFamily="34" charset="0"/>
              </a:rPr>
              <a:t>yr</a:t>
            </a:r>
            <a:r>
              <a:rPr lang="en-US" altLang="en-US" sz="2800" kern="0" dirty="0">
                <a:solidFill>
                  <a:srgbClr val="FFFFFF"/>
                </a:solidFill>
                <a:latin typeface="Arial" panose="020B0604020202020204" pitchFamily="34" charset="0"/>
              </a:rPr>
              <a:t> graft survivals 98.8% and 92.7%</a:t>
            </a:r>
          </a:p>
          <a:p>
            <a:r>
              <a:rPr lang="en-US" altLang="en-US" strike="noStrike" dirty="0" err="1"/>
              <a:t>XXXXXXXXXXXXXXXXXX</a:t>
            </a:r>
            <a:endParaRPr lang="en-US" altLang="en-US" strike="noStrike" dirty="0"/>
          </a:p>
          <a:p>
            <a:r>
              <a:rPr lang="en-US" altLang="en-US" strike="noStrike" dirty="0"/>
              <a:t>Vascular rejection probable means intimal arteritis but further details C4d, </a:t>
            </a:r>
            <a:r>
              <a:rPr lang="en-US" altLang="en-US" strike="noStrike" dirty="0" err="1"/>
              <a:t>DSA</a:t>
            </a:r>
            <a:r>
              <a:rPr lang="en-US" altLang="en-US" strike="noStrike" dirty="0"/>
              <a:t> not specifically given; methods only make a note of pre-transplant </a:t>
            </a:r>
            <a:r>
              <a:rPr lang="en-US" altLang="en-US" strike="noStrike" dirty="0" err="1"/>
              <a:t>DSA</a:t>
            </a:r>
            <a:r>
              <a:rPr lang="en-US" altLang="en-US" strike="noStrike" dirty="0"/>
              <a:t> in 28% of all biopsies in the series, and for 36.8% of ISO-T biopsies (presumably very close to day of biopsy); C4d score of all </a:t>
            </a:r>
            <a:r>
              <a:rPr lang="en-US" altLang="en-US" strike="noStrike" dirty="0" err="1"/>
              <a:t>isoT</a:t>
            </a:r>
            <a:r>
              <a:rPr lang="en-US" altLang="en-US" strike="noStrike" dirty="0"/>
              <a:t> biopsies was 0.16+/- 0.5 probably on FFPE since rabbit polyclonal antibody is mentioned</a:t>
            </a:r>
          </a:p>
          <a:p>
            <a:r>
              <a:rPr lang="en-US" altLang="en-US" strike="noStrike" dirty="0"/>
              <a:t>6 Antibody probably means </a:t>
            </a:r>
            <a:r>
              <a:rPr lang="en-US" altLang="en-US" strike="noStrike" dirty="0" err="1"/>
              <a:t>ABMR</a:t>
            </a:r>
            <a:r>
              <a:rPr lang="en-US" altLang="en-US" strike="noStrike" dirty="0"/>
              <a:t> without intimal arteritis </a:t>
            </a:r>
          </a:p>
        </p:txBody>
      </p:sp>
    </p:spTree>
    <p:extLst>
      <p:ext uri="{BB962C8B-B14F-4D97-AF65-F5344CB8AC3E}">
        <p14:creationId xmlns:p14="http://schemas.microsoft.com/office/powerpoint/2010/main" val="4114545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1174750" y="700088"/>
            <a:ext cx="4611688" cy="3459162"/>
          </a:xfrm>
          <a:ln w="12700" cap="flat">
            <a:solidFill>
              <a:schemeClr val="tx1"/>
            </a:solidFill>
          </a:ln>
        </p:spPr>
      </p:sp>
      <p:sp>
        <p:nvSpPr>
          <p:cNvPr id="75779" name="Rectangle 3"/>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266" tIns="44341" rIns="90266" bIns="44341"/>
          <a:lstStyle/>
          <a:p>
            <a:pPr eaLnBrk="1" hangingPunct="1"/>
            <a:r>
              <a:rPr lang="en-US" altLang="en-US" dirty="0">
                <a:solidFill>
                  <a:schemeClr val="bg1"/>
                </a:solidFill>
                <a:latin typeface="Arial" panose="020B0604020202020204" pitchFamily="34" charset="0"/>
              </a:rPr>
              <a:t>Here</a:t>
            </a:r>
            <a:r>
              <a:rPr lang="en-US" altLang="en-US" baseline="0" dirty="0">
                <a:solidFill>
                  <a:schemeClr val="bg1"/>
                </a:solidFill>
                <a:latin typeface="Arial" panose="020B0604020202020204" pitchFamily="34" charset="0"/>
              </a:rPr>
              <a:t> is another </a:t>
            </a:r>
            <a:r>
              <a:rPr lang="en-US" altLang="en-US" baseline="0" dirty="0" err="1">
                <a:solidFill>
                  <a:schemeClr val="bg1"/>
                </a:solidFill>
                <a:latin typeface="Arial" panose="020B0604020202020204" pitchFamily="34" charset="0"/>
              </a:rPr>
              <a:t>Nankvell</a:t>
            </a:r>
            <a:r>
              <a:rPr lang="en-US" altLang="en-US" baseline="0" dirty="0">
                <a:solidFill>
                  <a:schemeClr val="bg1"/>
                </a:solidFill>
                <a:latin typeface="Arial" panose="020B0604020202020204" pitchFamily="34" charset="0"/>
              </a:rPr>
              <a:t> paper describing the clinical correlates of BL lesions above the i1t1 threshold </a:t>
            </a:r>
            <a:r>
              <a:rPr lang="en-US" altLang="en-US" strike="sngStrike" baseline="0" dirty="0">
                <a:solidFill>
                  <a:schemeClr val="bg1"/>
                </a:solidFill>
                <a:latin typeface="Arial" panose="020B0604020202020204" pitchFamily="34" charset="0"/>
              </a:rPr>
              <a:t>(</a:t>
            </a:r>
            <a:r>
              <a:rPr lang="en-US" altLang="en-US" strike="sngStrike" dirty="0">
                <a:solidFill>
                  <a:schemeClr val="bg1"/>
                </a:solidFill>
                <a:latin typeface="Arial" panose="020B0604020202020204" pitchFamily="34" charset="0"/>
              </a:rPr>
              <a:t>Defined as i1-3 t1,  i2 t1 or i3 t1)</a:t>
            </a:r>
          </a:p>
          <a:p>
            <a:pPr eaLnBrk="1" hangingPunct="1"/>
            <a:endParaRPr lang="en-US" altLang="en-US" dirty="0">
              <a:solidFill>
                <a:schemeClr val="bg1"/>
              </a:solidFill>
              <a:latin typeface="Arial" panose="020B0604020202020204" pitchFamily="34" charset="0"/>
            </a:endParaRPr>
          </a:p>
          <a:p>
            <a:pPr eaLnBrk="1" hangingPunct="1"/>
            <a:r>
              <a:rPr lang="en-US" altLang="en-US" dirty="0">
                <a:solidFill>
                  <a:schemeClr val="bg1"/>
                </a:solidFill>
                <a:latin typeface="Arial" panose="020B0604020202020204" pitchFamily="34" charset="0"/>
              </a:rPr>
              <a:t>There were 146  biopsies representing 7.1% of 2055 </a:t>
            </a:r>
            <a:r>
              <a:rPr lang="en-US" altLang="en-US" dirty="0" err="1">
                <a:solidFill>
                  <a:schemeClr val="bg1"/>
                </a:solidFill>
                <a:latin typeface="Arial" panose="020B0604020202020204" pitchFamily="34" charset="0"/>
              </a:rPr>
              <a:t>consec</a:t>
            </a:r>
            <a:r>
              <a:rPr lang="en-US" altLang="en-US" dirty="0">
                <a:solidFill>
                  <a:schemeClr val="bg1"/>
                </a:solidFill>
                <a:latin typeface="Arial" panose="020B0604020202020204" pitchFamily="34" charset="0"/>
              </a:rPr>
              <a:t>, Bxs, 54 for rising </a:t>
            </a:r>
            <a:r>
              <a:rPr lang="en-US" altLang="en-US" dirty="0" err="1">
                <a:solidFill>
                  <a:schemeClr val="bg1"/>
                </a:solidFill>
                <a:latin typeface="Arial" panose="020B0604020202020204" pitchFamily="34" charset="0"/>
              </a:rPr>
              <a:t>creat</a:t>
            </a:r>
            <a:endParaRPr lang="en-US" altLang="en-US" dirty="0">
              <a:solidFill>
                <a:schemeClr val="bg1"/>
              </a:solidFill>
              <a:latin typeface="Arial" panose="020B0604020202020204" pitchFamily="34" charset="0"/>
            </a:endParaRPr>
          </a:p>
          <a:p>
            <a:pPr eaLnBrk="1" hangingPunct="1"/>
            <a:endParaRPr lang="en-US" altLang="en-US" dirty="0">
              <a:solidFill>
                <a:schemeClr val="bg1"/>
              </a:solidFill>
              <a:latin typeface="Arial" panose="020B0604020202020204" pitchFamily="34" charset="0"/>
            </a:endParaRPr>
          </a:p>
          <a:p>
            <a:pPr eaLnBrk="1" hangingPunct="1"/>
            <a:r>
              <a:rPr lang="en-US" altLang="en-US" dirty="0">
                <a:solidFill>
                  <a:schemeClr val="bg1"/>
                </a:solidFill>
                <a:latin typeface="Arial" panose="020B0604020202020204" pitchFamily="34" charset="0"/>
              </a:rPr>
              <a:t>66% Rx as </a:t>
            </a:r>
            <a:r>
              <a:rPr lang="en-US" altLang="en-US" dirty="0" err="1">
                <a:solidFill>
                  <a:schemeClr val="bg1"/>
                </a:solidFill>
                <a:latin typeface="Arial" panose="020B0604020202020204" pitchFamily="34" charset="0"/>
              </a:rPr>
              <a:t>AcR</a:t>
            </a:r>
            <a:r>
              <a:rPr lang="en-US" altLang="en-US" dirty="0">
                <a:solidFill>
                  <a:schemeClr val="bg1"/>
                </a:solidFill>
                <a:latin typeface="Arial" panose="020B0604020202020204" pitchFamily="34" charset="0"/>
              </a:rPr>
              <a:t>, 28% showed complete response, 68% continued to show stable creatinine while  5%  got worse</a:t>
            </a:r>
          </a:p>
          <a:p>
            <a:pPr eaLnBrk="1" hangingPunct="1"/>
            <a:endParaRPr lang="en-US" altLang="en-US" dirty="0">
              <a:solidFill>
                <a:srgbClr val="FF0000"/>
              </a:solidFill>
              <a:latin typeface="Arial" panose="020B0604020202020204" pitchFamily="34" charset="0"/>
            </a:endParaRPr>
          </a:p>
          <a:p>
            <a:pPr eaLnBrk="1" hangingPunct="1"/>
            <a:r>
              <a:rPr lang="en-US" altLang="en-US" dirty="0">
                <a:solidFill>
                  <a:schemeClr val="bg1"/>
                </a:solidFill>
                <a:latin typeface="Arial" panose="020B0604020202020204" pitchFamily="34" charset="0"/>
              </a:rPr>
              <a:t>i- score improved in 73% of biopsies, and, 39% had subsequent </a:t>
            </a:r>
            <a:r>
              <a:rPr lang="en-US" altLang="en-US" dirty="0" err="1">
                <a:solidFill>
                  <a:schemeClr val="bg1"/>
                </a:solidFill>
                <a:latin typeface="Arial" panose="020B0604020202020204" pitchFamily="34" charset="0"/>
              </a:rPr>
              <a:t>AcR</a:t>
            </a:r>
            <a:r>
              <a:rPr lang="en-US" altLang="en-US" dirty="0">
                <a:solidFill>
                  <a:schemeClr val="bg1"/>
                </a:solidFill>
                <a:latin typeface="Arial" panose="020B0604020202020204" pitchFamily="34" charset="0"/>
              </a:rPr>
              <a:t>  in a follow up bx</a:t>
            </a:r>
          </a:p>
          <a:p>
            <a:pPr eaLnBrk="1" hangingPunct="1"/>
            <a:endParaRPr lang="en-US" altLang="en-US" dirty="0">
              <a:solidFill>
                <a:schemeClr val="bg1"/>
              </a:solidFill>
              <a:latin typeface="Arial" panose="020B0604020202020204" pitchFamily="34" charset="0"/>
            </a:endParaRPr>
          </a:p>
          <a:p>
            <a:pPr eaLnBrk="1" hangingPunct="1"/>
            <a:r>
              <a:rPr lang="en-US" altLang="en-US" dirty="0">
                <a:solidFill>
                  <a:schemeClr val="bg1"/>
                </a:solidFill>
                <a:latin typeface="Arial" panose="020B0604020202020204" pitchFamily="34" charset="0"/>
              </a:rPr>
              <a:t>At 1 </a:t>
            </a:r>
            <a:r>
              <a:rPr lang="en-US" altLang="en-US" dirty="0" err="1">
                <a:solidFill>
                  <a:schemeClr val="bg1"/>
                </a:solidFill>
                <a:latin typeface="Arial" panose="020B0604020202020204" pitchFamily="34" charset="0"/>
              </a:rPr>
              <a:t>yr</a:t>
            </a:r>
            <a:r>
              <a:rPr lang="en-US" altLang="en-US" dirty="0">
                <a:solidFill>
                  <a:schemeClr val="bg1"/>
                </a:solidFill>
                <a:latin typeface="Arial" panose="020B0604020202020204" pitchFamily="34" charset="0"/>
              </a:rPr>
              <a:t>, 22% developed +</a:t>
            </a:r>
            <a:r>
              <a:rPr lang="en-US" altLang="en-US" dirty="0" err="1">
                <a:solidFill>
                  <a:schemeClr val="bg1"/>
                </a:solidFill>
                <a:latin typeface="Arial" panose="020B0604020202020204" pitchFamily="34" charset="0"/>
              </a:rPr>
              <a:t>ve</a:t>
            </a:r>
            <a:r>
              <a:rPr lang="en-US" altLang="en-US" dirty="0">
                <a:solidFill>
                  <a:schemeClr val="bg1"/>
                </a:solidFill>
                <a:latin typeface="Arial" panose="020B0604020202020204" pitchFamily="34" charset="0"/>
              </a:rPr>
              <a:t>, C4d staining, 32% </a:t>
            </a:r>
            <a:r>
              <a:rPr lang="en-US" altLang="en-US" dirty="0" err="1">
                <a:solidFill>
                  <a:schemeClr val="bg1"/>
                </a:solidFill>
                <a:latin typeface="Arial" panose="020B0604020202020204" pitchFamily="34" charset="0"/>
              </a:rPr>
              <a:t>denovo</a:t>
            </a:r>
            <a:r>
              <a:rPr lang="en-US" altLang="en-US" dirty="0">
                <a:solidFill>
                  <a:schemeClr val="bg1"/>
                </a:solidFill>
                <a:latin typeface="Arial" panose="020B0604020202020204" pitchFamily="34" charset="0"/>
              </a:rPr>
              <a:t> </a:t>
            </a:r>
            <a:r>
              <a:rPr lang="en-US" altLang="en-US" dirty="0" err="1">
                <a:solidFill>
                  <a:schemeClr val="bg1"/>
                </a:solidFill>
                <a:latin typeface="Arial" panose="020B0604020202020204" pitchFamily="34" charset="0"/>
              </a:rPr>
              <a:t>DSA</a:t>
            </a:r>
            <a:r>
              <a:rPr lang="en-US" altLang="en-US" dirty="0">
                <a:solidFill>
                  <a:schemeClr val="bg1"/>
                </a:solidFill>
                <a:latin typeface="Arial" panose="020B0604020202020204" pitchFamily="34" charset="0"/>
              </a:rPr>
              <a:t>, 13 % progressed to cg, and19.2% showed moderate to IF &amp; TA</a:t>
            </a:r>
          </a:p>
          <a:p>
            <a:pPr eaLnBrk="1" hangingPunct="1"/>
            <a:endParaRPr lang="en-US" altLang="en-US" dirty="0">
              <a:solidFill>
                <a:schemeClr val="bg1"/>
              </a:solidFill>
              <a:latin typeface="Arial" panose="020B0604020202020204" pitchFamily="34" charset="0"/>
            </a:endParaRPr>
          </a:p>
          <a:p>
            <a:pPr eaLnBrk="1" hangingPunct="1"/>
            <a:r>
              <a:rPr lang="en-US" altLang="en-US" dirty="0">
                <a:solidFill>
                  <a:schemeClr val="bg1"/>
                </a:solidFill>
                <a:latin typeface="Arial" panose="020B0604020202020204" pitchFamily="34" charset="0"/>
              </a:rPr>
              <a:t>1 &amp; 5 </a:t>
            </a:r>
            <a:r>
              <a:rPr lang="en-US" altLang="en-US" dirty="0" err="1">
                <a:solidFill>
                  <a:schemeClr val="bg1"/>
                </a:solidFill>
                <a:latin typeface="Arial" panose="020B0604020202020204" pitchFamily="34" charset="0"/>
              </a:rPr>
              <a:t>yr</a:t>
            </a:r>
            <a:r>
              <a:rPr lang="en-US" altLang="en-US" dirty="0">
                <a:solidFill>
                  <a:schemeClr val="bg1"/>
                </a:solidFill>
                <a:latin typeface="Arial" panose="020B0604020202020204" pitchFamily="34" charset="0"/>
              </a:rPr>
              <a:t> graft survivals 94.5% and 81.7%</a:t>
            </a:r>
          </a:p>
          <a:p>
            <a:pPr eaLnBrk="1" hangingPunct="1"/>
            <a:endParaRPr lang="en-US" altLang="en-US" dirty="0">
              <a:solidFill>
                <a:schemeClr val="bg1"/>
              </a:solidFill>
              <a:latin typeface="Arial" panose="020B0604020202020204" pitchFamily="34" charset="0"/>
            </a:endParaRPr>
          </a:p>
          <a:p>
            <a:pPr eaLnBrk="1" hangingPunct="1"/>
            <a:r>
              <a:rPr lang="en-US" altLang="en-US" dirty="0">
                <a:solidFill>
                  <a:schemeClr val="bg1"/>
                </a:solidFill>
                <a:latin typeface="Arial" panose="020B0604020202020204" pitchFamily="34" charset="0"/>
              </a:rPr>
              <a:t>THUS BL BIOPSIES WITH HIGHER INFLAMMATION SCORES WILL DO WORSE, AS ONE MIGHT EXPECT</a:t>
            </a:r>
          </a:p>
          <a:p>
            <a:pPr eaLnBrk="1" hangingPunct="1"/>
            <a:endParaRPr lang="en-US" altLang="en-US" dirty="0">
              <a:solidFill>
                <a:schemeClr val="bg1"/>
              </a:solidFill>
              <a:latin typeface="Arial" panose="020B0604020202020204" pitchFamily="34" charset="0"/>
            </a:endParaRPr>
          </a:p>
          <a:p>
            <a:pPr eaLnBrk="1" hangingPunct="1"/>
            <a:r>
              <a:rPr lang="en-US" altLang="en-US" dirty="0" err="1">
                <a:solidFill>
                  <a:schemeClr val="bg1"/>
                </a:solidFill>
                <a:latin typeface="Arial" panose="020B0604020202020204" pitchFamily="34" charset="0"/>
              </a:rPr>
              <a:t>xxxxxxxxxxxxxxxxx</a:t>
            </a:r>
            <a:endParaRPr lang="en-US" altLang="en-US" dirty="0">
              <a:solidFill>
                <a:schemeClr val="bg1"/>
              </a:solidFill>
              <a:latin typeface="Arial" panose="020B0604020202020204" pitchFamily="34" charset="0"/>
            </a:endParaRPr>
          </a:p>
          <a:p>
            <a:pPr eaLnBrk="1" hangingPunct="1"/>
            <a:r>
              <a:rPr lang="en-US" altLang="en-US" dirty="0">
                <a:solidFill>
                  <a:schemeClr val="bg1"/>
                </a:solidFill>
                <a:latin typeface="Arial" panose="020B0604020202020204" pitchFamily="34" charset="0"/>
              </a:rPr>
              <a:t>YES CONSISTENT WITH HALLORAN CALL OF 68% NOT BEING REJECTION SINCE THEY WERE</a:t>
            </a:r>
            <a:r>
              <a:rPr lang="en-US" altLang="en-US" baseline="0" dirty="0">
                <a:solidFill>
                  <a:schemeClr val="bg1"/>
                </a:solidFill>
                <a:latin typeface="Arial" panose="020B0604020202020204" pitchFamily="34" charset="0"/>
              </a:rPr>
              <a:t> STABLE</a:t>
            </a:r>
            <a:endParaRPr lang="en-US" altLang="en-US" dirty="0">
              <a:solidFill>
                <a:schemeClr val="bg1"/>
              </a:solidFill>
              <a:latin typeface="Arial" panose="020B0604020202020204" pitchFamily="34" charset="0"/>
            </a:endParaRPr>
          </a:p>
          <a:p>
            <a:pPr eaLnBrk="1" hangingPunct="1"/>
            <a:endParaRPr lang="en-US" altLang="en-US" strike="noStrike" dirty="0"/>
          </a:p>
        </p:txBody>
      </p:sp>
    </p:spTree>
    <p:extLst>
      <p:ext uri="{BB962C8B-B14F-4D97-AF65-F5344CB8AC3E}">
        <p14:creationId xmlns:p14="http://schemas.microsoft.com/office/powerpoint/2010/main" val="2361856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1174750" y="700088"/>
            <a:ext cx="4611688" cy="3459162"/>
          </a:xfrm>
          <a:ln w="12700" cap="flat">
            <a:solidFill>
              <a:schemeClr val="tx1"/>
            </a:solidFill>
          </a:ln>
        </p:spPr>
      </p:sp>
      <p:sp>
        <p:nvSpPr>
          <p:cNvPr id="75779" name="Rectangle 3"/>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266" tIns="44341" rIns="90266" bIns="44341"/>
          <a:lstStyle/>
          <a:p>
            <a:r>
              <a:rPr lang="en-US" altLang="en-US" dirty="0"/>
              <a:t>I have</a:t>
            </a:r>
            <a:r>
              <a:rPr lang="en-US" altLang="en-US" baseline="0" dirty="0"/>
              <a:t> included this slide to make the point that </a:t>
            </a:r>
            <a:r>
              <a:rPr lang="en-US" altLang="en-US" dirty="0"/>
              <a:t> If we look at the literature the response to steroid treatment in BL biopsies is very heterogeneous</a:t>
            </a:r>
          </a:p>
          <a:p>
            <a:r>
              <a:rPr lang="en-US" altLang="en-US" dirty="0"/>
              <a:t>-partial response rates vary from 13-30% and complete remission rates from 24-100%</a:t>
            </a:r>
          </a:p>
          <a:p>
            <a:endParaRPr lang="en-US" altLang="en-US" strike="noStrike" dirty="0"/>
          </a:p>
          <a:p>
            <a:pPr marL="169135" indent="-169135">
              <a:buFontTx/>
              <a:buChar char="-"/>
            </a:pPr>
            <a:r>
              <a:rPr lang="en-US" altLang="en-US" strike="noStrike" dirty="0"/>
              <a:t>Another variable is that not all BL biopsies get treated </a:t>
            </a:r>
          </a:p>
          <a:p>
            <a:pPr marL="169135" indent="-169135">
              <a:buFontTx/>
              <a:buChar char="-"/>
            </a:pPr>
            <a:endParaRPr lang="en-US" altLang="en-US" strike="noStrike" dirty="0"/>
          </a:p>
          <a:p>
            <a:pPr marL="169135" indent="-169135">
              <a:buFontTx/>
              <a:buChar char="-"/>
            </a:pPr>
            <a:endParaRPr lang="en-US" altLang="en-US" strike="noStrike" dirty="0"/>
          </a:p>
          <a:p>
            <a:pPr marL="169135" indent="-169135">
              <a:buFontTx/>
              <a:buChar char="-"/>
            </a:pPr>
            <a:r>
              <a:rPr lang="en-US" altLang="en-US" strike="noStrike" dirty="0"/>
              <a:t>(Pittsburgh depends on circumstance and gut feeling after looking at the biopsy under the microscope)(protocol biopsies more likely to be ignored than those performed for rising creatinine </a:t>
            </a:r>
          </a:p>
        </p:txBody>
      </p:sp>
    </p:spTree>
    <p:extLst>
      <p:ext uri="{BB962C8B-B14F-4D97-AF65-F5344CB8AC3E}">
        <p14:creationId xmlns:p14="http://schemas.microsoft.com/office/powerpoint/2010/main" val="1707412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a:extLst>
              <a:ext uri="{FF2B5EF4-FFF2-40B4-BE49-F238E27FC236}">
                <a16:creationId xmlns:a16="http://schemas.microsoft.com/office/drawing/2014/main" id="{DD6428F0-4350-4CED-A65C-A54AE0E043CE}"/>
              </a:ext>
            </a:extLst>
          </p:cNvPr>
          <p:cNvSpPr>
            <a:spLocks noGrp="1" noRot="1" noChangeAspect="1" noChangeArrowheads="1" noTextEdit="1"/>
          </p:cNvSpPr>
          <p:nvPr>
            <p:ph type="sldImg"/>
          </p:nvPr>
        </p:nvSpPr>
        <p:spPr>
          <a:xfrm>
            <a:off x="1181100" y="703263"/>
            <a:ext cx="4622800" cy="3467100"/>
          </a:xfrm>
          <a:ln w="12699" cap="flat">
            <a:solidFill>
              <a:schemeClr val="tx1"/>
            </a:solidFill>
          </a:ln>
        </p:spPr>
      </p:sp>
      <p:sp>
        <p:nvSpPr>
          <p:cNvPr id="165891" name="Rectangle 3">
            <a:extLst>
              <a:ext uri="{FF2B5EF4-FFF2-40B4-BE49-F238E27FC236}">
                <a16:creationId xmlns:a16="http://schemas.microsoft.com/office/drawing/2014/main" id="{02E6CA99-7051-4707-A380-79D132FE7B63}"/>
              </a:ext>
            </a:extLst>
          </p:cNvPr>
          <p:cNvSpPr>
            <a:spLocks noGrp="1" noChangeArrowheads="1"/>
          </p:cNvSpPr>
          <p:nvPr>
            <p:ph type="body" idx="1"/>
          </p:nvPr>
        </p:nvSpPr>
        <p:spPr>
          <a:xfrm>
            <a:off x="931651" y="4408807"/>
            <a:ext cx="5121700" cy="4177348"/>
          </a:xfrm>
        </p:spPr>
        <p:txBody>
          <a:bodyPr lIns="92133" tIns="46068" rIns="92133" bIns="46068"/>
          <a:lstStyle/>
          <a:p>
            <a:pPr>
              <a:defRPr/>
            </a:pPr>
            <a:r>
              <a:rPr lang="en-US" dirty="0"/>
              <a:t>There are several </a:t>
            </a:r>
            <a:r>
              <a:rPr lang="en-US" baseline="0" dirty="0"/>
              <a:t>some problems with BL calls.  These include:-----Difficulties in grading inflammation, ---</a:t>
            </a:r>
            <a:r>
              <a:rPr lang="en-US" dirty="0"/>
              <a:t>Imprecise thresholds  for distinguishing i0 from i1 -----lack of attention to the density of inflammation, -----And also the wide range of inflammation allowed: ---it can vary from 11 to 100% </a:t>
            </a:r>
            <a:endParaRPr lang="en-US" strike="sngStrike" dirty="0"/>
          </a:p>
          <a:p>
            <a:pPr>
              <a:defRPr/>
            </a:pPr>
            <a:endParaRPr lang="en-US" dirty="0"/>
          </a:p>
          <a:p>
            <a:pPr>
              <a:defRPr/>
            </a:pPr>
            <a:r>
              <a:rPr lang="en-US" dirty="0" err="1"/>
              <a:t>xxxxxxxxxxxxxxxx</a:t>
            </a:r>
            <a:endParaRPr lang="en-US" dirty="0"/>
          </a:p>
          <a:p>
            <a:pPr>
              <a:defRPr/>
            </a:pPr>
            <a:r>
              <a:rPr lang="en-US" dirty="0"/>
              <a:t>G</a:t>
            </a:r>
            <a:r>
              <a:rPr lang="en-US" baseline="0" dirty="0"/>
              <a:t> and </a:t>
            </a:r>
            <a:r>
              <a:rPr lang="en-US" baseline="0" dirty="0" err="1"/>
              <a:t>ptc</a:t>
            </a:r>
            <a:r>
              <a:rPr lang="en-US" baseline="0" dirty="0"/>
              <a:t> are allowed </a:t>
            </a:r>
            <a:r>
              <a:rPr lang="en-US" dirty="0"/>
              <a:t>and this can lead to misclassification since we now these cases can represent ABMR</a:t>
            </a:r>
          </a:p>
          <a:p>
            <a:pPr>
              <a:defRPr/>
            </a:pPr>
            <a:r>
              <a:rPr lang="en-US" dirty="0"/>
              <a:t>Inflammation in fibrotic areas is ignored—this is an issue I will elaborate on later in the talk</a:t>
            </a:r>
          </a:p>
          <a:p>
            <a:pPr>
              <a:defRPr/>
            </a:pPr>
            <a:r>
              <a:rPr lang="en-US" dirty="0" err="1"/>
              <a:t>xxxxxxxxxxxxxxxxxxxxx</a:t>
            </a:r>
            <a:endParaRPr lang="en-US" dirty="0"/>
          </a:p>
          <a:p>
            <a:pPr>
              <a:defRPr/>
            </a:pPr>
            <a:r>
              <a:rPr lang="en-US" dirty="0"/>
              <a:t>Based on arbitrary expert cut off without prior validation;  t1 to t2 change  with just one more lymphocyte in just one field in entire cortex can change the diagnosis if rules followed literally (and I do not do so—and I know other pathologist who follow a </a:t>
            </a:r>
            <a:r>
              <a:rPr lang="en-US" dirty="0" err="1"/>
              <a:t>gestault</a:t>
            </a:r>
            <a:r>
              <a:rPr lang="en-US" dirty="0"/>
              <a:t> approach</a:t>
            </a:r>
            <a:r>
              <a:rPr lang="en-US" strike="sngStrike" dirty="0"/>
              <a:t>)------ OR SAY HAVING A CUT OFF IS UNAVOIDABLE  EG T-cell mediated acute rejection SCORE HAS ONE TOO; I agree if not valid we should change it--------------</a:t>
            </a:r>
            <a:r>
              <a:rPr lang="en-US" dirty="0"/>
              <a:t> </a:t>
            </a:r>
          </a:p>
          <a:p>
            <a:pPr>
              <a:defRPr/>
            </a:pPr>
            <a:r>
              <a:rPr lang="en-US" dirty="0"/>
              <a:t>Scarring---Another problem with tubulitis: ci scarring versus ci3; also ct1-ct3 with ‘’mild atrophy” alone allowed, and mild not defined;---problem has become worse since 90’s--Donor selection practices, Better immunosuppression, rejection </a:t>
            </a:r>
            <a:r>
              <a:rPr lang="en-US" dirty="0" err="1"/>
              <a:t>beco</a:t>
            </a:r>
            <a:r>
              <a:rPr lang="en-US" dirty="0"/>
              <a:t> greater use protocol biopsies, </a:t>
            </a:r>
          </a:p>
          <a:p>
            <a:pPr>
              <a:defRPr/>
            </a:pPr>
            <a:endParaRPr lang="en-US" baseline="0" dirty="0"/>
          </a:p>
          <a:p>
            <a:pPr>
              <a:defRPr/>
            </a:pPr>
            <a:r>
              <a:rPr lang="en-US" baseline="0" dirty="0"/>
              <a:t>Difficulties in grading inflammation </a:t>
            </a:r>
            <a:r>
              <a:rPr lang="en-US" strike="sngStrike" dirty="0"/>
              <a:t>(not to mention sampling issues)</a:t>
            </a:r>
          </a:p>
          <a:p>
            <a:pPr>
              <a:defRPr/>
            </a:pPr>
            <a:r>
              <a:rPr lang="en-US" dirty="0"/>
              <a:t>Imprecise thresholds  for i0 versus i1 </a:t>
            </a:r>
            <a:r>
              <a:rPr lang="en-US" strike="sngStrike" dirty="0"/>
              <a:t>not defined; Although it is said to be more than trivial in 1991 (later &gt;10%-)</a:t>
            </a:r>
          </a:p>
          <a:p>
            <a:pPr>
              <a:defRPr/>
            </a:pPr>
            <a:r>
              <a:rPr lang="en-US" dirty="0"/>
              <a:t>Non-accounting of the density of inflammation: </a:t>
            </a:r>
            <a:r>
              <a:rPr lang="en-US" strike="sngStrike" dirty="0"/>
              <a:t>the 10% of the biopsy that is inflamed could have 1 lymphocyte per hpf or 100</a:t>
            </a:r>
          </a:p>
          <a:p>
            <a:pPr>
              <a:defRPr/>
            </a:pPr>
            <a:r>
              <a:rPr lang="en-US" dirty="0"/>
              <a:t>And finally, the wide range of inflammation allowed: it can vary from 11 to 100% </a:t>
            </a:r>
            <a:r>
              <a:rPr lang="en-US" strike="sngStrike" dirty="0"/>
              <a:t>(</a:t>
            </a:r>
            <a:r>
              <a:rPr lang="en-US" strike="sngStrike" dirty="0" err="1"/>
              <a:t>upto</a:t>
            </a:r>
            <a:r>
              <a:rPr lang="en-US" strike="sngStrike" dirty="0"/>
              <a:t> 50% in 1991; 11-100% in later version)</a:t>
            </a:r>
          </a:p>
          <a:p>
            <a:pPr>
              <a:defRPr/>
            </a:pPr>
            <a:endParaRPr lang="en-US" dirty="0"/>
          </a:p>
          <a:p>
            <a:pPr>
              <a:defRPr/>
            </a:pPr>
            <a:r>
              <a:rPr lang="en-US" dirty="0"/>
              <a:t>Heterogenous </a:t>
            </a:r>
            <a:r>
              <a:rPr lang="en-US" dirty="0" err="1"/>
              <a:t>entitiy</a:t>
            </a:r>
            <a:r>
              <a:rPr lang="en-US" dirty="0"/>
              <a:t>----even when non-immune causes reasonably excluded----t1 could be in every </a:t>
            </a:r>
            <a:r>
              <a:rPr lang="en-US" dirty="0" err="1"/>
              <a:t>hpf</a:t>
            </a:r>
            <a:r>
              <a:rPr lang="en-US" dirty="0"/>
              <a:t> with i3------Scores are very broad: i3t1 to i1t1; in which the response to treatment varies widely-----</a:t>
            </a:r>
          </a:p>
        </p:txBody>
      </p:sp>
    </p:spTree>
    <p:extLst>
      <p:ext uri="{BB962C8B-B14F-4D97-AF65-F5344CB8AC3E}">
        <p14:creationId xmlns:p14="http://schemas.microsoft.com/office/powerpoint/2010/main" val="3341368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a:extLst>
              <a:ext uri="{FF2B5EF4-FFF2-40B4-BE49-F238E27FC236}">
                <a16:creationId xmlns:a16="http://schemas.microsoft.com/office/drawing/2014/main" id="{DD6428F0-4350-4CED-A65C-A54AE0E043CE}"/>
              </a:ext>
            </a:extLst>
          </p:cNvPr>
          <p:cNvSpPr>
            <a:spLocks noGrp="1" noRot="1" noChangeAspect="1" noChangeArrowheads="1" noTextEdit="1"/>
          </p:cNvSpPr>
          <p:nvPr>
            <p:ph type="sldImg"/>
          </p:nvPr>
        </p:nvSpPr>
        <p:spPr>
          <a:xfrm>
            <a:off x="1181100" y="703263"/>
            <a:ext cx="4622800" cy="3467100"/>
          </a:xfrm>
          <a:ln w="12699" cap="flat">
            <a:solidFill>
              <a:schemeClr val="tx1"/>
            </a:solidFill>
          </a:ln>
        </p:spPr>
      </p:sp>
      <p:sp>
        <p:nvSpPr>
          <p:cNvPr id="165891" name="Rectangle 3">
            <a:extLst>
              <a:ext uri="{FF2B5EF4-FFF2-40B4-BE49-F238E27FC236}">
                <a16:creationId xmlns:a16="http://schemas.microsoft.com/office/drawing/2014/main" id="{02E6CA99-7051-4707-A380-79D132FE7B63}"/>
              </a:ext>
            </a:extLst>
          </p:cNvPr>
          <p:cNvSpPr>
            <a:spLocks noGrp="1" noChangeArrowheads="1"/>
          </p:cNvSpPr>
          <p:nvPr>
            <p:ph type="body" idx="1"/>
          </p:nvPr>
        </p:nvSpPr>
        <p:spPr>
          <a:xfrm>
            <a:off x="931651" y="4408807"/>
            <a:ext cx="5121700" cy="4177348"/>
          </a:xfrm>
        </p:spPr>
        <p:txBody>
          <a:bodyPr lIns="92133" tIns="46068" rIns="92133" bIns="46068"/>
          <a:lstStyle/>
          <a:p>
            <a:pPr>
              <a:defRPr/>
            </a:pPr>
            <a:r>
              <a:rPr lang="en-US" dirty="0"/>
              <a:t>Molecular diagnosis does have </a:t>
            </a:r>
            <a:r>
              <a:rPr lang="en-US" b="1" u="sng" dirty="0"/>
              <a:t>potential</a:t>
            </a:r>
            <a:r>
              <a:rPr lang="en-US" dirty="0"/>
              <a:t> utility in biopsies with BL change:</a:t>
            </a:r>
          </a:p>
          <a:p>
            <a:pPr>
              <a:defRPr/>
            </a:pPr>
            <a:endParaRPr lang="en-US" dirty="0"/>
          </a:p>
          <a:p>
            <a:pPr>
              <a:defRPr/>
            </a:pPr>
            <a:r>
              <a:rPr lang="en-US" dirty="0"/>
              <a:t>It could be used to quantify inflammation as a substitute histologic grades varying from 0-3</a:t>
            </a:r>
          </a:p>
          <a:p>
            <a:pPr>
              <a:defRPr/>
            </a:pPr>
            <a:endParaRPr lang="en-US" dirty="0"/>
          </a:p>
          <a:p>
            <a:pPr>
              <a:defRPr/>
            </a:pPr>
            <a:r>
              <a:rPr lang="en-US" dirty="0"/>
              <a:t>And It could help in distinguishing a quiescent versus an immunologically active infiltrate.</a:t>
            </a:r>
          </a:p>
          <a:p>
            <a:pPr>
              <a:defRPr/>
            </a:pPr>
            <a:endParaRPr lang="en-US" dirty="0"/>
          </a:p>
          <a:p>
            <a:pPr>
              <a:defRPr/>
            </a:pPr>
            <a:r>
              <a:rPr lang="en-US" dirty="0"/>
              <a:t>OR</a:t>
            </a:r>
            <a:r>
              <a:rPr lang="en-US" baseline="0" dirty="0"/>
              <a:t> an inflammatory response to ischemia-reperfusion injury (wound healing)---- from ---alloimmunity</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However, neither MMDx® nor Nanostring technology can be currently regarded as validated tests for managing these case</a:t>
            </a:r>
            <a:endParaRPr lang="en-US" dirty="0"/>
          </a:p>
          <a:p>
            <a:pPr>
              <a:defRPr/>
            </a:pPr>
            <a:endParaRPr lang="en-US" dirty="0"/>
          </a:p>
          <a:p>
            <a:pPr>
              <a:spcBef>
                <a:spcPct val="0"/>
              </a:spcBef>
              <a:buNone/>
              <a:defRPr/>
            </a:pPr>
            <a:r>
              <a:rPr lang="en-US" altLang="en-US" dirty="0">
                <a:solidFill>
                  <a:srgbClr val="FFFFFF"/>
                </a:solidFill>
                <a:latin typeface="Arial" panose="020B0604020202020204" pitchFamily="34" charset="0"/>
                <a:cs typeface="Arial" panose="020B0604020202020204" pitchFamily="34" charset="0"/>
              </a:rPr>
              <a:t>This is because there</a:t>
            </a:r>
            <a:r>
              <a:rPr lang="en-US" altLang="en-US" baseline="0" dirty="0">
                <a:solidFill>
                  <a:srgbClr val="FFFFFF"/>
                </a:solidFill>
                <a:latin typeface="Arial" panose="020B0604020202020204" pitchFamily="34" charset="0"/>
                <a:cs typeface="Arial" panose="020B0604020202020204" pitchFamily="34" charset="0"/>
              </a:rPr>
              <a:t> are 3 important </a:t>
            </a:r>
            <a:r>
              <a:rPr lang="en-US" altLang="en-US" dirty="0">
                <a:solidFill>
                  <a:srgbClr val="FFFFFF"/>
                </a:solidFill>
                <a:latin typeface="Arial" panose="020B0604020202020204" pitchFamily="34" charset="0"/>
                <a:cs typeface="Arial" panose="020B0604020202020204" pitchFamily="34" charset="0"/>
              </a:rPr>
              <a:t>3 CAVEATS, viz:</a:t>
            </a:r>
          </a:p>
          <a:p>
            <a:pPr marL="507406" marR="0" lvl="0" indent="-507406" algn="l" defTabSz="914400" rtl="0" eaLnBrk="0" fontAlgn="base" latinLnBrk="0" hangingPunct="0">
              <a:lnSpc>
                <a:spcPct val="100000"/>
              </a:lnSpc>
              <a:spcBef>
                <a:spcPct val="0"/>
              </a:spcBef>
              <a:spcAft>
                <a:spcPct val="0"/>
              </a:spcAft>
              <a:buClrTx/>
              <a:buSzTx/>
              <a:buFontTx/>
              <a:buAutoNum type="arabicPeriod"/>
              <a:tabLst/>
              <a:defRPr/>
            </a:pPr>
            <a:r>
              <a:rPr lang="en-US" altLang="en-US" dirty="0">
                <a:solidFill>
                  <a:srgbClr val="FFFFFF"/>
                </a:solidFill>
                <a:latin typeface="Arial" panose="020B0604020202020204" pitchFamily="34" charset="0"/>
                <a:cs typeface="Arial" panose="020B0604020202020204" pitchFamily="34" charset="0"/>
              </a:rPr>
              <a:t>Conceptual issues with use of MCs in this clinical setting</a:t>
            </a:r>
          </a:p>
          <a:p>
            <a:pPr marL="507406" indent="-507406">
              <a:spcBef>
                <a:spcPct val="0"/>
              </a:spcBef>
              <a:buAutoNum type="arabicPeriod"/>
              <a:defRPr/>
            </a:pPr>
            <a:r>
              <a:rPr lang="en-US" altLang="en-US" dirty="0">
                <a:solidFill>
                  <a:srgbClr val="FFFFFF"/>
                </a:solidFill>
                <a:latin typeface="Arial" panose="020B0604020202020204" pitchFamily="34" charset="0"/>
                <a:cs typeface="Arial" panose="020B0604020202020204" pitchFamily="34" charset="0"/>
              </a:rPr>
              <a:t>The sampling problem (applicable to bulk mRNA profiling)</a:t>
            </a:r>
          </a:p>
          <a:p>
            <a:pPr marL="507406" indent="-507406">
              <a:spcBef>
                <a:spcPct val="0"/>
              </a:spcBef>
              <a:buAutoNum type="arabicPeriod"/>
              <a:defRPr/>
            </a:pPr>
            <a:r>
              <a:rPr lang="en-US" altLang="en-US" dirty="0">
                <a:solidFill>
                  <a:srgbClr val="FFFFFF"/>
                </a:solidFill>
                <a:latin typeface="Arial" panose="020B0604020202020204" pitchFamily="34" charset="0"/>
                <a:cs typeface="Arial" panose="020B0604020202020204" pitchFamily="34" charset="0"/>
              </a:rPr>
              <a:t>Precision of </a:t>
            </a:r>
            <a:r>
              <a:rPr lang="en-US" altLang="en-US" dirty="0" err="1">
                <a:solidFill>
                  <a:srgbClr val="FFFFFF"/>
                </a:solidFill>
                <a:latin typeface="Arial" panose="020B0604020202020204" pitchFamily="34" charset="0"/>
                <a:cs typeface="Arial" panose="020B0604020202020204" pitchFamily="34" charset="0"/>
              </a:rPr>
              <a:t>MDx</a:t>
            </a:r>
            <a:r>
              <a:rPr lang="en-US" altLang="en-US" dirty="0">
                <a:solidFill>
                  <a:srgbClr val="FFFFFF"/>
                </a:solidFill>
                <a:latin typeface="Arial" panose="020B0604020202020204" pitchFamily="34" charset="0"/>
                <a:cs typeface="Arial" panose="020B0604020202020204" pitchFamily="34" charset="0"/>
              </a:rPr>
              <a:t> measurements</a:t>
            </a:r>
          </a:p>
          <a:p>
            <a:pPr>
              <a:defRPr/>
            </a:pPr>
            <a:endParaRPr lang="en-US" dirty="0"/>
          </a:p>
          <a:p>
            <a:pPr>
              <a:defRPr/>
            </a:pPr>
            <a:r>
              <a:rPr lang="en-US" dirty="0" err="1"/>
              <a:t>Xxxxxxxxxxxxxxxxxxxxxxxxxxxxxxxx</a:t>
            </a:r>
            <a:endParaRPr lang="en-US" dirty="0"/>
          </a:p>
          <a:p>
            <a:pPr>
              <a:defRPr/>
            </a:pPr>
            <a:r>
              <a:rPr lang="en-US" dirty="0"/>
              <a:t>Quantitation will only work for biopsies with fairly uniform distribution of i and t (which is not a common scenario)</a:t>
            </a:r>
          </a:p>
          <a:p>
            <a:pPr>
              <a:defRPr/>
            </a:pPr>
            <a:endParaRPr lang="en-US" dirty="0"/>
          </a:p>
          <a:p>
            <a:pPr>
              <a:defRPr/>
            </a:pPr>
            <a:r>
              <a:rPr lang="en-US" dirty="0"/>
              <a:t>Banff 2017 mdx recommendations simply lists potential</a:t>
            </a:r>
            <a:r>
              <a:rPr lang="en-US" baseline="0" dirty="0"/>
              <a:t> use of TCMR classifier to distinguish between TCMR and no TCMR </a:t>
            </a:r>
          </a:p>
          <a:p>
            <a:pPr>
              <a:defRPr/>
            </a:pPr>
            <a:r>
              <a:rPr lang="en-US" baseline="0" dirty="0"/>
              <a:t>The only other listed use of TCMR classifier is isolated V (TCMR vs ABMR may work if that fragment has a lesion we did not see; but probably could have seen if we had decided not to send it to MMDX)</a:t>
            </a:r>
            <a:endParaRPr lang="en-US" dirty="0"/>
          </a:p>
        </p:txBody>
      </p:sp>
    </p:spTree>
    <p:extLst>
      <p:ext uri="{BB962C8B-B14F-4D97-AF65-F5344CB8AC3E}">
        <p14:creationId xmlns:p14="http://schemas.microsoft.com/office/powerpoint/2010/main" val="1448236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some conceptual issues in applying the TCMR classifier to BL biopsies </a:t>
            </a:r>
            <a:r>
              <a:rPr lang="en-US" baseline="0" dirty="0"/>
              <a:t>.</a:t>
            </a:r>
          </a:p>
          <a:p>
            <a:endParaRPr lang="en-US" baseline="0" dirty="0"/>
          </a:p>
          <a:p>
            <a:r>
              <a:rPr lang="en-US" baseline="0" dirty="0"/>
              <a:t>Here is some data from a study that evaluated discrepancies between histologic and MMDx® in a s</a:t>
            </a:r>
            <a:r>
              <a:rPr lang="en-US" dirty="0"/>
              <a:t>eries of 128 </a:t>
            </a:r>
            <a:r>
              <a:rPr lang="en-US" dirty="0" err="1"/>
              <a:t>pTCMR</a:t>
            </a:r>
            <a:r>
              <a:rPr lang="en-US" dirty="0"/>
              <a:t> biopsies</a:t>
            </a:r>
          </a:p>
          <a:p>
            <a:r>
              <a:rPr lang="en-US" strike="noStrike" dirty="0"/>
              <a:t> (</a:t>
            </a:r>
            <a:r>
              <a:rPr lang="en-US" strike="noStrike" dirty="0" err="1"/>
              <a:t>pTCMR</a:t>
            </a:r>
            <a:r>
              <a:rPr lang="en-US" strike="noStrike" dirty="0"/>
              <a:t> or probable TCMR is the molecular equivalent of BL change).</a:t>
            </a:r>
          </a:p>
          <a:p>
            <a:endParaRPr lang="en-US" strike="noStrike" dirty="0"/>
          </a:p>
          <a:p>
            <a:pPr defTabSz="902056">
              <a:defRPr/>
            </a:pPr>
            <a:r>
              <a:rPr lang="en-US" dirty="0"/>
              <a:t>83/128 or 56% of biopsies histology called BL were called no rejection on molecular diagnosis. </a:t>
            </a:r>
          </a:p>
          <a:p>
            <a:pPr defTabSz="902056">
              <a:defRPr/>
            </a:pPr>
            <a:endParaRPr lang="en-US" dirty="0"/>
          </a:p>
          <a:p>
            <a:pPr defTabSz="902056">
              <a:defRPr/>
            </a:pPr>
            <a:r>
              <a:rPr lang="en-US" altLang="en-US" b="0" dirty="0">
                <a:latin typeface="Arial" panose="020B0604020202020204" pitchFamily="34" charset="0"/>
                <a:ea typeface="DejaVu Sans"/>
                <a:cs typeface="DejaVu Sans"/>
              </a:rPr>
              <a:t>THIS IS not an example of MMDx® superiority (over histology); It is a case of circular reasoning</a:t>
            </a:r>
          </a:p>
          <a:p>
            <a:pPr defTabSz="902056">
              <a:defRPr/>
            </a:pPr>
            <a:endParaRPr lang="en-US" altLang="en-US" b="0" dirty="0">
              <a:latin typeface="Arial" panose="020B0604020202020204" pitchFamily="34" charset="0"/>
              <a:ea typeface="DejaVu Sans"/>
              <a:cs typeface="DejaVu Sans"/>
            </a:endParaRPr>
          </a:p>
          <a:p>
            <a:pPr defTabSz="902056">
              <a:defRPr/>
            </a:pPr>
            <a:r>
              <a:rPr lang="en-US" altLang="en-US" b="0" dirty="0">
                <a:latin typeface="Arial" panose="020B0604020202020204" pitchFamily="34" charset="0"/>
                <a:ea typeface="DejaVu Sans"/>
                <a:cs typeface="DejaVu Sans"/>
              </a:rPr>
              <a:t>The TCMR classifier was taught not to call </a:t>
            </a:r>
            <a:r>
              <a:rPr lang="en-US" altLang="en-US" b="0" baseline="0" dirty="0">
                <a:latin typeface="Arial" panose="020B0604020202020204" pitchFamily="34" charset="0"/>
                <a:ea typeface="DejaVu Sans"/>
                <a:cs typeface="DejaVu Sans"/>
              </a:rPr>
              <a:t>BL infiltrates as not TCMR.  </a:t>
            </a:r>
          </a:p>
          <a:p>
            <a:pPr defTabSz="902056">
              <a:defRPr/>
            </a:pPr>
            <a:endParaRPr lang="en-US" altLang="en-US" b="0" baseline="0" dirty="0">
              <a:latin typeface="Arial" panose="020B0604020202020204" pitchFamily="34" charset="0"/>
              <a:ea typeface="DejaVu Sans"/>
              <a:cs typeface="DejaVu Sans"/>
            </a:endParaRPr>
          </a:p>
          <a:p>
            <a:pPr defTabSz="902056">
              <a:defRPr/>
            </a:pPr>
            <a:r>
              <a:rPr lang="en-US" altLang="en-US" b="0" baseline="0" dirty="0">
                <a:latin typeface="Arial" panose="020B0604020202020204" pitchFamily="34" charset="0"/>
                <a:ea typeface="DejaVu Sans"/>
                <a:cs typeface="DejaVu Sans"/>
              </a:rPr>
              <a:t>Obviously its performance in the real world is not matching what was observed in the training set.</a:t>
            </a:r>
          </a:p>
          <a:p>
            <a:pPr defTabSz="902056">
              <a:defRPr/>
            </a:pPr>
            <a:r>
              <a:rPr lang="en-US" b="1" baseline="0" dirty="0"/>
              <a:t>THE BIGGER issue IN MY MIND IS not why 56% are being called no rejection, but why the remaining 44% are still being called TCMR.  </a:t>
            </a:r>
          </a:p>
          <a:p>
            <a:pPr defTabSz="902056">
              <a:defRPr/>
            </a:pPr>
            <a:r>
              <a:rPr lang="en-US" b="1" baseline="0" dirty="0"/>
              <a:t>The expected number should really be really zero if the classifier were to faithfully perform the function it was asked to perform </a:t>
            </a:r>
            <a:r>
              <a:rPr lang="en-US" baseline="0" dirty="0"/>
              <a:t>. </a:t>
            </a:r>
          </a:p>
          <a:p>
            <a:pPr defTabSz="902056">
              <a:defRPr/>
            </a:pPr>
            <a:r>
              <a:rPr lang="en-US" baseline="0" dirty="0" err="1"/>
              <a:t>Xxxxxxxxxxxxxxxx</a:t>
            </a:r>
            <a:endParaRPr lang="en-US" baseline="0" dirty="0"/>
          </a:p>
          <a:p>
            <a:pPr defTabSz="902056">
              <a:defRPr/>
            </a:pPr>
            <a:r>
              <a:rPr lang="en-US" baseline="0" dirty="0"/>
              <a:t>Belongs to sampling argument</a:t>
            </a:r>
          </a:p>
          <a:p>
            <a:pPr defTabSz="902056">
              <a:defRPr/>
            </a:pPr>
            <a:endParaRPr lang="en-US" baseline="0" dirty="0"/>
          </a:p>
          <a:p>
            <a:pPr defTabSz="902056">
              <a:defRPr/>
            </a:pPr>
            <a:r>
              <a:rPr lang="en-US" baseline="0" dirty="0"/>
              <a:t>I think QUANTIFYING rejection related genes ACROSS THE WHOLE LENGTH of the biopsy core may allow development of better diagnostic tests</a:t>
            </a:r>
          </a:p>
          <a:p>
            <a:pPr defTabSz="902056">
              <a:defRPr/>
            </a:pPr>
            <a:r>
              <a:rPr lang="en-US" baseline="0" dirty="0" err="1"/>
              <a:t>xxxxxxxxxxxxxxxxxxxxxxxxxxxxxxxxxxxxxxxxxxxxxxxxxxxxxxx</a:t>
            </a: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Figures are estimated by me using a ruler with 1mm markings (Tabular data was not organized in a way that would let me translate histology data into molecular diagnosis; it forced me to do the reverse)</a:t>
            </a:r>
          </a:p>
          <a:p>
            <a:endParaRPr lang="en-US" baseline="0" dirty="0"/>
          </a:p>
          <a:p>
            <a:r>
              <a:rPr lang="en-US" baseline="0" dirty="0"/>
              <a:t>18% of BL biopsies were classified as </a:t>
            </a:r>
            <a:r>
              <a:rPr lang="en-US" baseline="0" dirty="0" err="1"/>
              <a:t>ABMR</a:t>
            </a:r>
            <a:r>
              <a:rPr lang="en-US" baseline="0" dirty="0"/>
              <a:t>, ------5% as mixed </a:t>
            </a:r>
            <a:r>
              <a:rPr lang="en-US" baseline="0" dirty="0" err="1"/>
              <a:t>ABMR</a:t>
            </a:r>
            <a:r>
              <a:rPr lang="en-US" baseline="0" dirty="0"/>
              <a:t>, ------7% as TCMR ------AND ONLY 3% WERE PROBABLE TCMR WHICH IS THE MOLECULAR EQUIVALENT OF BORDERLINE; </a:t>
            </a:r>
          </a:p>
          <a:p>
            <a:pPr defTabSz="902056">
              <a:defRPr/>
            </a:pPr>
            <a:endParaRPr lang="en-US" dirty="0"/>
          </a:p>
          <a:p>
            <a:r>
              <a:rPr lang="en-US" baseline="0" dirty="0"/>
              <a:t>Clinical outcome of the ABMR and TCMR cases missed by histology is NOT AVAILABLE in this study; </a:t>
            </a:r>
          </a:p>
          <a:p>
            <a:r>
              <a:rPr lang="en-US" baseline="0" dirty="0"/>
              <a:t>For Histo +, MMDX- biopsies: ATC 2022 presented some data showing no difference is graft function in the first couple of years;  BASED on my experience with </a:t>
            </a:r>
            <a:r>
              <a:rPr lang="en-US" baseline="0" dirty="0" err="1"/>
              <a:t>unrx</a:t>
            </a:r>
            <a:r>
              <a:rPr lang="en-US" baseline="0" dirty="0"/>
              <a:t> histo TCMR, differences are going to show up in 3-5 years</a:t>
            </a:r>
          </a:p>
          <a:p>
            <a:endParaRPr lang="en-US" baseline="0" dirty="0"/>
          </a:p>
          <a:p>
            <a:r>
              <a:rPr lang="en-US" baseline="0" dirty="0"/>
              <a:t>This is a problem with many MMDx® discrepancies.</a:t>
            </a:r>
          </a:p>
          <a:p>
            <a:r>
              <a:rPr lang="en-US" baseline="0" dirty="0"/>
              <a:t>The calls are different from histo, but we do not really know if they are more correct</a:t>
            </a:r>
          </a:p>
          <a:p>
            <a:endParaRPr lang="en-US" baseline="0" dirty="0"/>
          </a:p>
          <a:p>
            <a:r>
              <a:rPr lang="en-US" baseline="0" dirty="0"/>
              <a:t>We have been making TCMR calls for 50 yrs, and decisions based on these calls have resulted in a marked increase in GS; I think for histo+ MMDX-ve cases the problem is with MMDX  fragment being only 3 mm, AND the threshold of </a:t>
            </a:r>
            <a:r>
              <a:rPr lang="en-US" baseline="0" dirty="0" err="1"/>
              <a:t>molec</a:t>
            </a:r>
            <a:r>
              <a:rPr lang="en-US" baseline="0" dirty="0"/>
              <a:t> TCMR  having been set too high, which results in false negative molecular calls</a:t>
            </a:r>
          </a:p>
          <a:p>
            <a:r>
              <a:rPr lang="en-US" baseline="0" dirty="0" err="1"/>
              <a:t>xxxxxxxxxxxxxxxxxxxxxxxxxxxxxxxxxxxxxxxxxxxxxxxxxxxxx</a:t>
            </a:r>
            <a:endParaRPr lang="en-US" baseline="0" dirty="0"/>
          </a:p>
          <a:p>
            <a:r>
              <a:rPr lang="en-US" baseline="0" dirty="0"/>
              <a:t>Not sufficient data yet to make the case that MMDx® --the NEW  KID ON THE BLOCK—is more correct THAN HISTOLOGY—-------------WHICH IS A SYSTEM THAT HAS SERVED US WELL FOR ABOUT 50 YEARS</a:t>
            </a:r>
            <a:endParaRPr lang="en-US" dirty="0"/>
          </a:p>
          <a:p>
            <a:r>
              <a:rPr lang="en-US" b="0" dirty="0"/>
              <a:t>0.2 CUT OFF chosen for ABMR as it resulted in 90% specificity for diagnosis of histology-DSA ABMR (10% error built in right there) </a:t>
            </a:r>
            <a:r>
              <a:rPr lang="en-US" b="0" dirty="0" err="1"/>
              <a:t>sellares</a:t>
            </a:r>
            <a:r>
              <a:rPr lang="en-US" b="0" dirty="0"/>
              <a:t> </a:t>
            </a:r>
            <a:r>
              <a:rPr lang="en-US" b="0" dirty="0" err="1"/>
              <a:t>ajt</a:t>
            </a:r>
            <a:r>
              <a:rPr lang="en-US" b="0" dirty="0"/>
              <a:t> 2013 13 971</a:t>
            </a:r>
          </a:p>
          <a:p>
            <a:endParaRPr lang="en-US" dirty="0"/>
          </a:p>
          <a:p>
            <a:r>
              <a:rPr lang="en-US" dirty="0"/>
              <a:t>Transcriptomics based scores (based on microarrays or RNA-seq) are a potential solution but are technologically complex, and we still have to address if they will be accurate enough, particularly when inflammation is sparse, and most in need of quantitation. </a:t>
            </a:r>
          </a:p>
          <a:p>
            <a:r>
              <a:rPr lang="en-US" dirty="0"/>
              <a:t>We know that &lt; 2 fold differences can have a high SD and rigorously designed multicenter reproducibility studies will be needed)------(we can’t just have one commercial laboratory claiming they are very reproducible &amp; making a pitch that the whole world send biopsies to them)</a:t>
            </a:r>
          </a:p>
          <a:p>
            <a:endParaRPr lang="en-US" dirty="0"/>
          </a:p>
          <a:p>
            <a:r>
              <a:rPr lang="en-US" dirty="0"/>
              <a:t>They are unlikely to be reliable particularly if small 3 mm or so pieces taken from tissues with focal pathology are sent as described in some publications (20% of biopsies focal)----in this setting Nanostring and RNA-seq on FFPE are expected to perform better than technologies such as mmdx which require fresh frozen tissue</a:t>
            </a:r>
          </a:p>
          <a:p>
            <a:r>
              <a:rPr lang="en-US" dirty="0" err="1"/>
              <a:t>Xxxxxxxxxxxxxxxxx</a:t>
            </a:r>
            <a:endParaRPr lang="en-US" dirty="0"/>
          </a:p>
          <a:p>
            <a:r>
              <a:rPr lang="en-US" dirty="0"/>
              <a:t>Total i &gt; 25%, I-IFTA &gt;25% criteria will need to be re-defined and re-validated by molecular diagnosis. </a:t>
            </a:r>
          </a:p>
          <a:p>
            <a:endParaRPr lang="en-US" dirty="0"/>
          </a:p>
          <a:p>
            <a:r>
              <a:rPr lang="en-US" dirty="0"/>
              <a:t>Histologic caTCMR covers a wide spectrum of pathology. Examples include the following: </a:t>
            </a:r>
          </a:p>
          <a:p>
            <a:r>
              <a:rPr lang="en-US" dirty="0"/>
              <a:t>Total i  27 units, I-IFTA  </a:t>
            </a:r>
            <a:r>
              <a:rPr lang="en-US" b="1" dirty="0"/>
              <a:t>27</a:t>
            </a:r>
            <a:r>
              <a:rPr lang="en-US" dirty="0"/>
              <a:t> units (inflammation barely above current threshold &amp; all in scar)</a:t>
            </a:r>
          </a:p>
          <a:p>
            <a:r>
              <a:rPr lang="en-US" dirty="0"/>
              <a:t>Total i 50 units, I-IFTA </a:t>
            </a:r>
            <a:r>
              <a:rPr lang="en-US" b="1" dirty="0"/>
              <a:t>90</a:t>
            </a:r>
            <a:r>
              <a:rPr lang="en-US" dirty="0"/>
              <a:t> (inflammation clearly significant but again mostly in “scar”= not described with respect to severity/density)</a:t>
            </a:r>
          </a:p>
          <a:p>
            <a:endParaRPr lang="en-US" dirty="0"/>
          </a:p>
          <a:p>
            <a:r>
              <a:rPr lang="en-US" dirty="0"/>
              <a:t>Even in biopsies that are histologic grade 0 -----(recognizing that the several dozen lymphocytes  seen here definitely generate a molecular signal and the molecular inflammation score will not be zero but a discrete number)-----that number will be on a continuous scale &amp; that would be better than an ordinal histology grade; </a:t>
            </a:r>
          </a:p>
          <a:p>
            <a:r>
              <a:rPr lang="en-US" dirty="0"/>
              <a:t>However the variability associated with that measurement will need to be determined;--- experience with existing molecular methods such as PCR suggests that the same sample being measured twice would generate numbers that would differ ~2-5 fold, particularly at the lower limit of detection (J. for example in patients with low grade BK viremia, many clinicians would not regard 5-10 fold changes between two time points very meaningful). </a:t>
            </a:r>
          </a:p>
          <a:p>
            <a:endParaRPr lang="en-US" dirty="0"/>
          </a:p>
          <a:p>
            <a:r>
              <a:rPr lang="en-US" dirty="0"/>
              <a:t>Figure 2. Clear histology-</a:t>
            </a:r>
            <a:r>
              <a:rPr lang="en-US" dirty="0" err="1"/>
              <a:t>MMDx</a:t>
            </a:r>
            <a:r>
              <a:rPr lang="en-US" dirty="0"/>
              <a:t> discrepancy scenarios where </a:t>
            </a:r>
            <a:r>
              <a:rPr lang="en-US" dirty="0" err="1"/>
              <a:t>MMDx</a:t>
            </a:r>
            <a:r>
              <a:rPr lang="en-US" dirty="0"/>
              <a:t> would provide a useful second opinion.</a:t>
            </a:r>
          </a:p>
          <a:p>
            <a:r>
              <a:rPr lang="en-US" dirty="0"/>
              <a:t>Panel A shows the overall mapping of all histology diagnoses per </a:t>
            </a:r>
            <a:r>
              <a:rPr lang="en-US" dirty="0" err="1"/>
              <a:t>MMDx</a:t>
            </a:r>
            <a:r>
              <a:rPr lang="en-US" dirty="0"/>
              <a:t> diagnostic category in the 1679</a:t>
            </a:r>
          </a:p>
          <a:p>
            <a:r>
              <a:rPr lang="en-US" dirty="0"/>
              <a:t>population. Panel B shows the mapping of </a:t>
            </a:r>
            <a:r>
              <a:rPr lang="en-US" dirty="0" err="1"/>
              <a:t>MMDx</a:t>
            </a:r>
            <a:r>
              <a:rPr lang="en-US" dirty="0"/>
              <a:t> diagnostic sign-out comments to histology diagnoses in the</a:t>
            </a:r>
          </a:p>
          <a:p>
            <a:r>
              <a:rPr lang="en-US" dirty="0"/>
              <a:t>1679 population.</a:t>
            </a:r>
            <a:endParaRPr lang="en-US" b="0" dirty="0"/>
          </a:p>
        </p:txBody>
      </p:sp>
      <p:sp>
        <p:nvSpPr>
          <p:cNvPr id="4" name="Slide Number Placeholder 3"/>
          <p:cNvSpPr>
            <a:spLocks noGrp="1"/>
          </p:cNvSpPr>
          <p:nvPr>
            <p:ph type="sldNum" sz="quarter" idx="5"/>
          </p:nvPr>
        </p:nvSpPr>
        <p:spPr/>
        <p:txBody>
          <a:bodyPr/>
          <a:lstStyle/>
          <a:p>
            <a:pPr marL="0" marR="0" lvl="0" indent="0" algn="r" defTabSz="924564" rtl="0" eaLnBrk="1" fontAlgn="base" latinLnBrk="0" hangingPunct="1">
              <a:lnSpc>
                <a:spcPct val="100000"/>
              </a:lnSpc>
              <a:spcBef>
                <a:spcPct val="0"/>
              </a:spcBef>
              <a:spcAft>
                <a:spcPct val="0"/>
              </a:spcAft>
              <a:buClrTx/>
              <a:buSzTx/>
              <a:buFontTx/>
              <a:buNone/>
              <a:tabLst/>
              <a:defRPr/>
            </a:pPr>
            <a:fld id="{2255531C-2750-7E41-9983-9B32EAEFFE1C}" type="slidenum">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pPr marL="0" marR="0" lvl="0" indent="0" algn="r" defTabSz="924564"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endParaRPr>
          </a:p>
        </p:txBody>
      </p:sp>
    </p:spTree>
    <p:extLst>
      <p:ext uri="{BB962C8B-B14F-4D97-AF65-F5344CB8AC3E}">
        <p14:creationId xmlns:p14="http://schemas.microsoft.com/office/powerpoint/2010/main" val="2501592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4">
              <a:defRPr/>
            </a:pPr>
            <a:r>
              <a:rPr lang="en-US" dirty="0">
                <a:solidFill>
                  <a:srgbClr val="FFFFFF"/>
                </a:solidFill>
                <a:latin typeface="Times New Roman"/>
              </a:rPr>
              <a:t>The 2</a:t>
            </a:r>
            <a:r>
              <a:rPr lang="en-US" baseline="30000" dirty="0">
                <a:solidFill>
                  <a:srgbClr val="FFFFFF"/>
                </a:solidFill>
                <a:latin typeface="Times New Roman"/>
              </a:rPr>
              <a:t>nd</a:t>
            </a:r>
            <a:r>
              <a:rPr lang="en-US" dirty="0">
                <a:solidFill>
                  <a:srgbClr val="FFFFFF"/>
                </a:solidFill>
                <a:latin typeface="Times New Roman"/>
              </a:rPr>
              <a:t> issue I want to discuss in the diagnosis of BL TCMR is what I will </a:t>
            </a:r>
            <a:r>
              <a:rPr lang="en-US" dirty="0" err="1">
                <a:solidFill>
                  <a:srgbClr val="FFFFFF"/>
                </a:solidFill>
                <a:latin typeface="Times New Roman"/>
              </a:rPr>
              <a:t>callI</a:t>
            </a:r>
            <a:r>
              <a:rPr lang="en-US" dirty="0">
                <a:solidFill>
                  <a:srgbClr val="FFFFFF"/>
                </a:solidFill>
                <a:latin typeface="Times New Roman"/>
              </a:rPr>
              <a:t> </a:t>
            </a:r>
            <a:r>
              <a:rPr lang="en-US" dirty="0" err="1">
                <a:solidFill>
                  <a:srgbClr val="FFFFFF"/>
                </a:solidFill>
                <a:latin typeface="Times New Roman"/>
              </a:rPr>
              <a:t>thesampling</a:t>
            </a:r>
            <a:r>
              <a:rPr lang="en-US" dirty="0">
                <a:solidFill>
                  <a:srgbClr val="FFFFFF"/>
                </a:solidFill>
                <a:latin typeface="Times New Roman"/>
              </a:rPr>
              <a:t> problem; Different biopsy regions Look Very Different in ~ 10-20% of Biopsies that I present at a </a:t>
            </a:r>
            <a:r>
              <a:rPr lang="en-US" dirty="0" err="1">
                <a:solidFill>
                  <a:srgbClr val="FFFFFF"/>
                </a:solidFill>
                <a:latin typeface="Times New Roman"/>
              </a:rPr>
              <a:t>clinicopath</a:t>
            </a:r>
            <a:r>
              <a:rPr lang="en-US" dirty="0">
                <a:solidFill>
                  <a:srgbClr val="FFFFFF"/>
                </a:solidFill>
                <a:latin typeface="Times New Roman"/>
              </a:rPr>
              <a:t> conference every week.</a:t>
            </a:r>
          </a:p>
          <a:p>
            <a:pPr defTabSz="914324">
              <a:defRPr/>
            </a:pPr>
            <a:endParaRPr lang="en-US" dirty="0">
              <a:solidFill>
                <a:srgbClr val="FFFFFF"/>
              </a:solidFill>
              <a:latin typeface="Times New Roman"/>
            </a:endParaRPr>
          </a:p>
          <a:p>
            <a:pPr defTabSz="914324">
              <a:defRPr/>
            </a:pPr>
            <a:r>
              <a:rPr lang="en-US" dirty="0">
                <a:solidFill>
                  <a:srgbClr val="FFFFFF"/>
                </a:solidFill>
                <a:latin typeface="Times New Roman"/>
              </a:rPr>
              <a:t>Sometimes they differ dramatically in the degree of inflammation, tubulitis and fibrosis ----as seen in</a:t>
            </a:r>
            <a:r>
              <a:rPr lang="en-US" baseline="0" dirty="0">
                <a:solidFill>
                  <a:srgbClr val="FFFFFF"/>
                </a:solidFill>
                <a:latin typeface="Times New Roman"/>
              </a:rPr>
              <a:t> the top panel</a:t>
            </a:r>
            <a:r>
              <a:rPr lang="en-US" dirty="0">
                <a:solidFill>
                  <a:srgbClr val="FFFFFF"/>
                </a:solidFill>
                <a:latin typeface="Times New Roman"/>
              </a:rPr>
              <a:t>.</a:t>
            </a:r>
          </a:p>
          <a:p>
            <a:pPr defTabSz="914324">
              <a:defRPr/>
            </a:pPr>
            <a:endParaRPr lang="en-US" dirty="0">
              <a:solidFill>
                <a:srgbClr val="FFFFFF"/>
              </a:solidFill>
              <a:latin typeface="Times New Roman"/>
            </a:endParaRPr>
          </a:p>
          <a:p>
            <a:pPr defTabSz="914324">
              <a:defRPr/>
            </a:pPr>
            <a:r>
              <a:rPr lang="en-US" dirty="0">
                <a:solidFill>
                  <a:srgbClr val="FFFFFF"/>
                </a:solidFill>
                <a:latin typeface="Times New Roman"/>
              </a:rPr>
              <a:t>At other times only one of the cores is kidney, ---while the 2</a:t>
            </a:r>
            <a:r>
              <a:rPr lang="en-US" baseline="30000" dirty="0">
                <a:solidFill>
                  <a:srgbClr val="FFFFFF"/>
                </a:solidFill>
                <a:latin typeface="Times New Roman"/>
              </a:rPr>
              <a:t>nd</a:t>
            </a:r>
            <a:r>
              <a:rPr lang="en-US" dirty="0">
                <a:solidFill>
                  <a:srgbClr val="FFFFFF"/>
                </a:solidFill>
                <a:latin typeface="Times New Roman"/>
              </a:rPr>
              <a:t> core may be </a:t>
            </a:r>
            <a:r>
              <a:rPr lang="en-US" b="1" dirty="0">
                <a:solidFill>
                  <a:srgbClr val="FFFFFF"/>
                </a:solidFill>
                <a:latin typeface="Times New Roman"/>
              </a:rPr>
              <a:t>fibrocollagenous </a:t>
            </a:r>
            <a:r>
              <a:rPr lang="en-US" dirty="0">
                <a:solidFill>
                  <a:srgbClr val="FFFFFF"/>
                </a:solidFill>
                <a:latin typeface="Times New Roman"/>
              </a:rPr>
              <a:t>tissue, ---</a:t>
            </a:r>
            <a:r>
              <a:rPr lang="en-US" b="1" dirty="0">
                <a:solidFill>
                  <a:srgbClr val="FFFFFF"/>
                </a:solidFill>
                <a:latin typeface="Times New Roman"/>
              </a:rPr>
              <a:t>skeletal </a:t>
            </a:r>
            <a:r>
              <a:rPr lang="en-US" dirty="0">
                <a:solidFill>
                  <a:srgbClr val="FFFFFF"/>
                </a:solidFill>
                <a:latin typeface="Times New Roman"/>
              </a:rPr>
              <a:t>muscle ----</a:t>
            </a:r>
            <a:r>
              <a:rPr lang="en-US" b="1" dirty="0">
                <a:solidFill>
                  <a:srgbClr val="FFFFFF"/>
                </a:solidFill>
                <a:latin typeface="Times New Roman"/>
              </a:rPr>
              <a:t>or skin.</a:t>
            </a:r>
          </a:p>
          <a:p>
            <a:pPr defTabSz="914324">
              <a:defRPr/>
            </a:pPr>
            <a:endParaRPr lang="en-US" b="1" dirty="0">
              <a:solidFill>
                <a:srgbClr val="FFFFFF"/>
              </a:solidFill>
              <a:latin typeface="Times New Roman"/>
            </a:endParaRPr>
          </a:p>
          <a:p>
            <a:pPr defTabSz="914324">
              <a:defRPr/>
            </a:pPr>
            <a:endParaRPr lang="en-US" b="1" dirty="0">
              <a:solidFill>
                <a:srgbClr val="FFFFFF"/>
              </a:solidFill>
              <a:latin typeface="Times New Roman"/>
            </a:endParaRPr>
          </a:p>
          <a:p>
            <a:pPr defTabSz="914324">
              <a:defRPr/>
            </a:pPr>
            <a:r>
              <a:rPr lang="en-US" b="1" dirty="0">
                <a:solidFill>
                  <a:srgbClr val="FFFFFF"/>
                </a:solidFill>
                <a:latin typeface="Times New Roman"/>
              </a:rPr>
              <a:t>xxxxxxxxxxxxxxxxxxxxxxxxxxxxxxxxxxxxxxxxxxxxxxxxxxxxxxxxxxxxxxxxxxxxxxxx</a:t>
            </a:r>
          </a:p>
          <a:p>
            <a:pPr defTabSz="914324">
              <a:defRPr/>
            </a:pPr>
            <a:endParaRPr lang="en-US" dirty="0">
              <a:solidFill>
                <a:srgbClr val="FFFFFF"/>
              </a:solidFill>
              <a:latin typeface="Times New Roman"/>
            </a:endParaRPr>
          </a:p>
          <a:p>
            <a:pPr defTabSz="914324">
              <a:defRPr/>
            </a:pPr>
            <a:r>
              <a:rPr lang="en-US" dirty="0">
                <a:solidFill>
                  <a:srgbClr val="FFFFFF"/>
                </a:solidFill>
                <a:latin typeface="Times New Roman"/>
              </a:rPr>
              <a:t>It is obvious that randomly taking </a:t>
            </a:r>
            <a:r>
              <a:rPr lang="en-US" b="1" dirty="0">
                <a:solidFill>
                  <a:srgbClr val="FFFFFF"/>
                </a:solidFill>
                <a:latin typeface="Times New Roman"/>
              </a:rPr>
              <a:t>one area </a:t>
            </a:r>
            <a:r>
              <a:rPr lang="en-US" dirty="0">
                <a:solidFill>
                  <a:srgbClr val="FFFFFF"/>
                </a:solidFill>
                <a:latin typeface="Times New Roman"/>
              </a:rPr>
              <a:t>for histology and </a:t>
            </a:r>
            <a:r>
              <a:rPr lang="en-US" b="1" dirty="0">
                <a:solidFill>
                  <a:srgbClr val="FFFFFF"/>
                </a:solidFill>
                <a:latin typeface="Times New Roman"/>
              </a:rPr>
              <a:t>another one </a:t>
            </a:r>
            <a:r>
              <a:rPr lang="en-US" dirty="0">
                <a:solidFill>
                  <a:srgbClr val="FFFFFF"/>
                </a:solidFill>
                <a:latin typeface="Times New Roman"/>
              </a:rPr>
              <a:t>for molecular diagnosis has the potential to result in </a:t>
            </a:r>
            <a:r>
              <a:rPr lang="en-US" b="1" dirty="0">
                <a:solidFill>
                  <a:srgbClr val="FFFFFF"/>
                </a:solidFill>
                <a:latin typeface="Times New Roman"/>
              </a:rPr>
              <a:t>molecular FALSE NEGATIVES </a:t>
            </a:r>
            <a:r>
              <a:rPr lang="en-US" dirty="0">
                <a:solidFill>
                  <a:srgbClr val="FFFFFF"/>
                </a:solidFill>
                <a:latin typeface="Times New Roman"/>
              </a:rPr>
              <a:t>for rejection.</a:t>
            </a:r>
          </a:p>
          <a:p>
            <a:pPr defTabSz="914324">
              <a:defRPr/>
            </a:pPr>
            <a:r>
              <a:rPr lang="en-US" dirty="0">
                <a:solidFill>
                  <a:srgbClr val="FFFFFF"/>
                </a:solidFill>
                <a:latin typeface="Times New Roman"/>
              </a:rPr>
              <a:t>Of course the Molecular</a:t>
            </a:r>
            <a:r>
              <a:rPr lang="en-US" baseline="0" dirty="0">
                <a:solidFill>
                  <a:srgbClr val="FFFFFF"/>
                </a:solidFill>
                <a:latin typeface="Times New Roman"/>
              </a:rPr>
              <a:t> Diagnostician----who has not seen the rejecting fragments---is going to swear he has not seen a rejection signal---and is going to consider the biopsy a HISTOLOGY FALSE POSITIVE</a:t>
            </a:r>
            <a:r>
              <a:rPr lang="en-US" dirty="0">
                <a:solidFill>
                  <a:srgbClr val="FFFFFF"/>
                </a:solidFill>
                <a:latin typeface="Times New Roman"/>
              </a:rPr>
              <a:t>  </a:t>
            </a:r>
          </a:p>
          <a:p>
            <a:pPr defTabSz="914324">
              <a:defRPr/>
            </a:pPr>
            <a:endParaRPr lang="en-US" dirty="0">
              <a:solidFill>
                <a:srgbClr val="FFFFFF"/>
              </a:solidFill>
              <a:latin typeface="Times New Roman"/>
            </a:endParaRPr>
          </a:p>
          <a:p>
            <a:pPr defTabSz="914324">
              <a:defRPr/>
            </a:pPr>
            <a:r>
              <a:rPr lang="en-US" dirty="0" err="1">
                <a:solidFill>
                  <a:srgbClr val="FFFFFF"/>
                </a:solidFill>
                <a:latin typeface="Times New Roman"/>
              </a:rPr>
              <a:t>XXXXXXXXXXXXXX</a:t>
            </a:r>
            <a:endParaRPr lang="en-US" dirty="0">
              <a:solidFill>
                <a:srgbClr val="FFFFFF"/>
              </a:solidFill>
              <a:latin typeface="Times New Roman"/>
            </a:endParaRPr>
          </a:p>
          <a:p>
            <a:pPr defTabSz="914324">
              <a:defRPr/>
            </a:pPr>
            <a:endParaRPr lang="en-US" dirty="0">
              <a:solidFill>
                <a:srgbClr val="FFFFFF"/>
              </a:solidFill>
              <a:latin typeface="Times New Roman"/>
            </a:endParaRPr>
          </a:p>
          <a:p>
            <a:pPr defTabSz="914324">
              <a:defRPr/>
            </a:pPr>
            <a:r>
              <a:rPr lang="en-US" altLang="en-US" dirty="0">
                <a:solidFill>
                  <a:srgbClr val="000000"/>
                </a:solidFill>
              </a:rPr>
              <a:t>Halloran: BOTH medulla and cortex found in 26 biopsies  of intercom 300 study: incidence about 9% (perhaps another 5% might have been medulla only but that is not relevant to the issue of focality)</a:t>
            </a:r>
          </a:p>
          <a:p>
            <a:endParaRPr lang="en-US" dirty="0"/>
          </a:p>
        </p:txBody>
      </p:sp>
      <p:sp>
        <p:nvSpPr>
          <p:cNvPr id="4" name="Slide Number Placeholder 3"/>
          <p:cNvSpPr>
            <a:spLocks noGrp="1"/>
          </p:cNvSpPr>
          <p:nvPr>
            <p:ph type="sldNum" sz="quarter" idx="10"/>
          </p:nvPr>
        </p:nvSpPr>
        <p:spPr/>
        <p:txBody>
          <a:bodyPr/>
          <a:lstStyle/>
          <a:p>
            <a:pPr marL="0" marR="0" lvl="0" indent="0" algn="r" defTabSz="924564" rtl="0" eaLnBrk="1" fontAlgn="base" latinLnBrk="0" hangingPunct="1">
              <a:lnSpc>
                <a:spcPct val="100000"/>
              </a:lnSpc>
              <a:spcBef>
                <a:spcPct val="0"/>
              </a:spcBef>
              <a:spcAft>
                <a:spcPct val="0"/>
              </a:spcAft>
              <a:buClrTx/>
              <a:buSzTx/>
              <a:buFontTx/>
              <a:buNone/>
              <a:tabLst/>
              <a:defRPr/>
            </a:pPr>
            <a:fld id="{E4D4DE16-B486-4E05-8336-62B4D10A5AC9}" type="slidenum">
              <a:rPr kumimoji="0" lang="en-US" sz="1200" b="0" i="0" u="none" strike="noStrike" kern="1200" cap="none" spc="0" normalizeH="0" baseline="0" noProof="0">
                <a:ln>
                  <a:noFill/>
                </a:ln>
                <a:solidFill>
                  <a:srgbClr val="000000"/>
                </a:solidFill>
                <a:effectLst/>
                <a:uLnTx/>
                <a:uFillTx/>
                <a:latin typeface="Times New Roman" charset="0"/>
                <a:ea typeface="+mn-ea"/>
                <a:cs typeface="Arial" charset="0"/>
              </a:rPr>
              <a:pPr marL="0" marR="0" lvl="0" indent="0" algn="r" defTabSz="924564"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mn-ea"/>
              <a:cs typeface="Arial" charset="0"/>
            </a:endParaRPr>
          </a:p>
        </p:txBody>
      </p:sp>
    </p:spTree>
    <p:extLst>
      <p:ext uri="{BB962C8B-B14F-4D97-AF65-F5344CB8AC3E}">
        <p14:creationId xmlns:p14="http://schemas.microsoft.com/office/powerpoint/2010/main" val="388400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(this slide is not included in the MMDx® talk)</a:t>
            </a:r>
          </a:p>
          <a:p>
            <a:pPr>
              <a:defRPr/>
            </a:pPr>
            <a:r>
              <a:rPr lang="en-US" altLang="en-US" dirty="0"/>
              <a:t>Here’s some data on what was described as the biologic reproducibility of mmdx </a:t>
            </a:r>
          </a:p>
          <a:p>
            <a:pPr>
              <a:defRPr/>
            </a:pPr>
            <a:endParaRPr lang="en-US" altLang="en-US" dirty="0"/>
          </a:p>
          <a:p>
            <a:pPr>
              <a:defRPr/>
            </a:pPr>
            <a:r>
              <a:rPr lang="en-US" altLang="en-US" dirty="0"/>
              <a:t>Assays performed on 37 Bxs-----A 3-4 mm bx</a:t>
            </a:r>
            <a:r>
              <a:rPr lang="en-US" altLang="en-US" baseline="0" dirty="0"/>
              <a:t> core was split into 2 pieces---&amp; used to generate </a:t>
            </a:r>
          </a:p>
          <a:p>
            <a:pPr>
              <a:defRPr/>
            </a:pPr>
            <a:endParaRPr lang="en-US" altLang="en-US" baseline="0" dirty="0"/>
          </a:p>
          <a:p>
            <a:pPr>
              <a:defRPr/>
            </a:pPr>
            <a:r>
              <a:rPr lang="en-US" altLang="en-US" b="1" baseline="0" dirty="0"/>
              <a:t>REPRODUCIBILITY PLOTS of the MOLEC SCORES of TCMR ***(L. panel**--- </a:t>
            </a:r>
            <a:r>
              <a:rPr lang="en-US" altLang="en-US" baseline="0" dirty="0"/>
              <a:t>&amp; ABMR scores </a:t>
            </a:r>
            <a:r>
              <a:rPr lang="en-US" altLang="en-US" b="1" baseline="0" dirty="0"/>
              <a:t>***(R. panel)*** </a:t>
            </a:r>
          </a:p>
          <a:p>
            <a:pPr>
              <a:defRPr/>
            </a:pPr>
            <a:endParaRPr lang="en-US" altLang="en-US" baseline="0" dirty="0"/>
          </a:p>
          <a:p>
            <a:pPr>
              <a:defRPr/>
            </a:pPr>
            <a:r>
              <a:rPr lang="en-US" altLang="en-US" baseline="0" dirty="0"/>
              <a:t>Left TCMR: You can see that some of the molecular TCMR </a:t>
            </a:r>
            <a:r>
              <a:rPr lang="en-US" altLang="en-US" b="1" baseline="0" dirty="0"/>
              <a:t>scores</a:t>
            </a:r>
            <a:r>
              <a:rPr lang="en-US" altLang="en-US" baseline="0" dirty="0"/>
              <a:t> vary over a 2-3 fold range particularly, PARTICULARLY for samples near the dx threshold.</a:t>
            </a:r>
          </a:p>
          <a:p>
            <a:pPr>
              <a:defRPr/>
            </a:pPr>
            <a:endParaRPr lang="en-US" altLang="en-US" baseline="0" dirty="0"/>
          </a:p>
          <a:p>
            <a:pPr>
              <a:defRPr/>
            </a:pPr>
            <a:r>
              <a:rPr lang="en-US" altLang="en-US" baseline="0" dirty="0"/>
              <a:t>Right TCMR: The same effect can be seen with the ABMR samples-----This is reminiscent of differences in histology grades of BL bxs called by pathologists—</a:t>
            </a:r>
          </a:p>
          <a:p>
            <a:pPr>
              <a:defRPr/>
            </a:pPr>
            <a:endParaRPr lang="en-US" altLang="en-US" baseline="0" dirty="0"/>
          </a:p>
          <a:p>
            <a:pPr>
              <a:defRPr/>
            </a:pPr>
            <a:r>
              <a:rPr lang="en-US" altLang="en-US" baseline="0" dirty="0"/>
              <a:t>Hence I doubt that </a:t>
            </a:r>
            <a:r>
              <a:rPr lang="en-US" altLang="en-US" baseline="0" dirty="0" err="1"/>
              <a:t>MMdx</a:t>
            </a:r>
            <a:r>
              <a:rPr lang="en-US" altLang="en-US" baseline="0" dirty="0"/>
              <a:t> will be able to quantify REJECTION ACTIVITY in the BL range—WITH A PRECISION SUFFICIENT FOR CLINICAL UTILITY.  </a:t>
            </a:r>
            <a:r>
              <a:rPr lang="en-US" altLang="en-US" b="1" baseline="0" dirty="0">
                <a:solidFill>
                  <a:schemeClr val="tx1"/>
                </a:solidFill>
              </a:rPr>
              <a:t>Indeed, I have recently reviewed a manuscript, that is not  published, which confirms my suspicion.</a:t>
            </a:r>
          </a:p>
          <a:p>
            <a:pPr>
              <a:defRPr/>
            </a:pPr>
            <a:endParaRPr lang="en-US" altLang="en-US" b="1" baseline="0" dirty="0">
              <a:solidFill>
                <a:schemeClr val="tx1"/>
              </a:solidFill>
            </a:endParaRPr>
          </a:p>
          <a:p>
            <a:pPr>
              <a:defRPr/>
            </a:pPr>
            <a:r>
              <a:rPr lang="en-US" altLang="en-US" baseline="0" dirty="0"/>
              <a:t>I have 2 ADDITIONAL comments on this data: -----First these samples are really not biologically distinct as these were derived from the same patient ----the term </a:t>
            </a:r>
            <a:r>
              <a:rPr lang="en-US" altLang="en-US" b="1" baseline="0" dirty="0"/>
              <a:t>technical </a:t>
            </a:r>
            <a:r>
              <a:rPr lang="en-US" altLang="en-US" baseline="0" dirty="0"/>
              <a:t>reproducibility might be more appropriate</a:t>
            </a:r>
            <a:r>
              <a:rPr lang="en-US" altLang="en-US" strike="noStrike" baseline="0" dirty="0"/>
              <a:t>. </a:t>
            </a:r>
          </a:p>
          <a:p>
            <a:pPr>
              <a:defRPr/>
            </a:pPr>
            <a:endParaRPr lang="en-US" altLang="en-US" strike="noStrike" baseline="0" dirty="0"/>
          </a:p>
          <a:p>
            <a:pPr>
              <a:defRPr/>
            </a:pPr>
            <a:r>
              <a:rPr lang="en-US" altLang="en-US" strike="noStrike" baseline="0" dirty="0"/>
              <a:t>My second comment on this study is that ---</a:t>
            </a:r>
            <a:r>
              <a:rPr lang="en-US" dirty="0"/>
              <a:t>Splitting 3-4 mm Bxs does not capture variation seen in full length longer cores examined by </a:t>
            </a:r>
            <a:r>
              <a:rPr lang="en-US" dirty="0" err="1"/>
              <a:t>L.M</a:t>
            </a:r>
            <a:r>
              <a:rPr lang="en-US" dirty="0"/>
              <a:t>. </a:t>
            </a:r>
            <a:r>
              <a:rPr lang="en-US" baseline="0" dirty="0"/>
              <a:t> (next slide)</a:t>
            </a:r>
            <a:endParaRPr lang="en-US" dirty="0"/>
          </a:p>
          <a:p>
            <a:pPr>
              <a:defRPr/>
            </a:pPr>
            <a:r>
              <a:rPr lang="en-US" dirty="0" err="1"/>
              <a:t>XXXXXXXXXXXXXX</a:t>
            </a:r>
            <a:endParaRPr lang="en-US" dirty="0"/>
          </a:p>
          <a:p>
            <a:pPr>
              <a:defRPr/>
            </a:pPr>
            <a:endParaRPr lang="en-US" dirty="0"/>
          </a:p>
          <a:p>
            <a:pPr>
              <a:defRPr/>
            </a:pPr>
            <a:r>
              <a:rPr lang="en-US" altLang="en-US" baseline="0" dirty="0"/>
              <a:t>In this study the technical reproducibility was also measured by  </a:t>
            </a:r>
            <a:r>
              <a:rPr lang="en-US" altLang="en-US" strike="noStrike" baseline="0" dirty="0"/>
              <a:t>splitting the extracted </a:t>
            </a:r>
            <a:r>
              <a:rPr lang="en-US" altLang="en-US" strike="noStrike" baseline="0" dirty="0" err="1"/>
              <a:t>RNAs</a:t>
            </a:r>
            <a:r>
              <a:rPr lang="en-US" altLang="en-US" strike="noStrike" baseline="0" dirty="0"/>
              <a:t> from one sample into 2 replicate aliquots---the results were similar to those shown here</a:t>
            </a:r>
            <a:endParaRPr lang="en-US" dirty="0"/>
          </a:p>
          <a:p>
            <a:pPr>
              <a:defRPr/>
            </a:pPr>
            <a:r>
              <a:rPr lang="en-US" dirty="0"/>
              <a:t>YOU SHOULD NOT CLAIM THAT THIS REPRODUCIBILITY IS AS BAD AS Banff Because the range if continuous is really from 1 to 1.0 (as opposed to ordinal Banff scores which can take only one of 4 values, 0, 1, 2 or 3</a:t>
            </a:r>
          </a:p>
          <a:p>
            <a:pPr>
              <a:defRPr/>
            </a:pPr>
            <a:endParaRPr lang="en-US" altLang="en-US" baseline="0" dirty="0"/>
          </a:p>
          <a:p>
            <a:pPr>
              <a:defRPr/>
            </a:pPr>
            <a:endParaRPr lang="en-US" altLang="en-US" baseline="0" dirty="0"/>
          </a:p>
          <a:p>
            <a:pPr>
              <a:defRPr/>
            </a:pPr>
            <a:r>
              <a:rPr lang="en-US" altLang="en-US" baseline="0" dirty="0"/>
              <a:t>REALLY TRUE BIOL REPLICATES WOULD BE A DIFFERENT SUBJECT WITH THE SAME DIAGNOSIS, otherwise you are really measuring technical variability at a different time point in the same experiment (examples of that are indeed available &amp; I have shown scatter of that in a different slide)</a:t>
            </a:r>
          </a:p>
          <a:p>
            <a:pPr>
              <a:defRPr/>
            </a:pPr>
            <a:endParaRPr lang="en-US" altLang="en-US" baseline="0" dirty="0"/>
          </a:p>
          <a:p>
            <a:pPr>
              <a:defRPr/>
            </a:pPr>
            <a:r>
              <a:rPr lang="en-US" altLang="en-US" baseline="0" dirty="0"/>
              <a:t>I also want to note that only 1 BL sample was studied for biologic repro, and more detailed analyses is desirable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AND secondly s</a:t>
            </a:r>
            <a:r>
              <a:rPr lang="en-US" dirty="0"/>
              <a:t>plitting 3-4 mm Bxs for biologic reproducibility does not capture variation seen in longer cores examined by LIGHT MICROSCOPY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Actually the BL sample would be equally reproducible if you only minced as small end of the biopsy </a:t>
            </a:r>
          </a:p>
          <a:p>
            <a:pPr>
              <a:defRPr/>
            </a:pPr>
            <a:endParaRPr lang="en-US" altLang="en-US" dirty="0"/>
          </a:p>
          <a:p>
            <a:pPr>
              <a:defRPr/>
            </a:pPr>
            <a:r>
              <a:rPr lang="en-US" altLang="en-US" dirty="0" err="1"/>
              <a:t>xxxxxxxxxxxxxxx</a:t>
            </a:r>
            <a:endParaRPr lang="en-US" altLang="en-US" dirty="0"/>
          </a:p>
          <a:p>
            <a:pPr>
              <a:defRPr/>
            </a:pPr>
            <a:r>
              <a:rPr lang="en-US" altLang="en-US" dirty="0"/>
              <a:t>X-axis and y-axis abbreviation is </a:t>
            </a:r>
            <a:r>
              <a:rPr lang="en-US" altLang="en-US" dirty="0" err="1"/>
              <a:t>TCMRt</a:t>
            </a:r>
            <a:r>
              <a:rPr lang="en-US" altLang="en-US" dirty="0"/>
              <a:t> which must be mean TCMR transcript expression.</a:t>
            </a:r>
            <a:r>
              <a:rPr lang="en-US" altLang="en-US" sz="1200" dirty="0">
                <a:solidFill>
                  <a:srgbClr val="FFFF00"/>
                </a:solidFill>
                <a:latin typeface="Arial" panose="020B0604020202020204" pitchFamily="34" charset="0"/>
              </a:rPr>
              <a:t> y-axis </a:t>
            </a:r>
            <a:r>
              <a:rPr lang="en-US" altLang="en-US" sz="1200" dirty="0" err="1">
                <a:solidFill>
                  <a:srgbClr val="FFFF00"/>
                </a:solidFill>
                <a:latin typeface="Arial" panose="020B0604020202020204" pitchFamily="34" charset="0"/>
              </a:rPr>
              <a:t>abbreviatio</a:t>
            </a:r>
            <a:r>
              <a:rPr lang="en-US" altLang="en-US" sz="1200" dirty="0">
                <a:solidFill>
                  <a:srgbClr val="FFFF00"/>
                </a:solidFill>
                <a:latin typeface="Arial" panose="020B0604020202020204" pitchFamily="34" charset="0"/>
              </a:rPr>
              <a:t> </a:t>
            </a:r>
            <a:r>
              <a:rPr lang="en-US" altLang="en-US" sz="1200" dirty="0" err="1">
                <a:solidFill>
                  <a:srgbClr val="FFFF00"/>
                </a:solidFill>
                <a:latin typeface="Arial" panose="020B0604020202020204" pitchFamily="34" charset="0"/>
              </a:rPr>
              <a:t>ABMRpm</a:t>
            </a:r>
            <a:r>
              <a:rPr lang="en-US" altLang="en-US" sz="1200" dirty="0">
                <a:solidFill>
                  <a:srgbClr val="FFFF00"/>
                </a:solidFill>
                <a:latin typeface="Arial" panose="020B0604020202020204" pitchFamily="34" charset="0"/>
              </a:rPr>
              <a:t> I cannot figure out</a:t>
            </a:r>
          </a:p>
          <a:p>
            <a:pPr>
              <a:defRPr/>
            </a:pPr>
            <a:r>
              <a:rPr lang="en-US" altLang="en-US" sz="1200" dirty="0">
                <a:solidFill>
                  <a:srgbClr val="FFFF00"/>
                </a:solidFill>
                <a:latin typeface="Arial" panose="020B0604020202020204" pitchFamily="34" charset="0"/>
              </a:rPr>
              <a:t>Technical</a:t>
            </a:r>
            <a:r>
              <a:rPr lang="en-US" altLang="en-US" sz="1200" baseline="0" dirty="0">
                <a:solidFill>
                  <a:srgbClr val="FFFF00"/>
                </a:solidFill>
                <a:latin typeface="Arial" panose="020B0604020202020204" pitchFamily="34" charset="0"/>
              </a:rPr>
              <a:t> repro is splitting the RNA sample; Biol repro is splitting the biopsy core</a:t>
            </a:r>
            <a:endParaRPr lang="en-US" altLang="en-US" dirty="0"/>
          </a:p>
          <a:p>
            <a:pPr>
              <a:defRPr/>
            </a:pPr>
            <a:endParaRPr lang="en-US" altLang="en-US" dirty="0"/>
          </a:p>
          <a:p>
            <a:pPr>
              <a:defRPr/>
            </a:pPr>
            <a:r>
              <a:rPr lang="en-US" altLang="en-US" dirty="0"/>
              <a:t>They</a:t>
            </a:r>
            <a:r>
              <a:rPr lang="en-US" altLang="en-US" baseline="0" dirty="0"/>
              <a:t> </a:t>
            </a:r>
            <a:r>
              <a:rPr lang="en-US" altLang="en-US" dirty="0"/>
              <a:t>ran 37 Biol replicates : where </a:t>
            </a:r>
            <a:r>
              <a:rPr lang="en-US" altLang="en-US" b="1" dirty="0"/>
              <a:t>tissue cores at least 4mm long were divided into two pieces1-3mm each.</a:t>
            </a:r>
          </a:p>
          <a:p>
            <a:pPr defTabSz="924641">
              <a:defRPr/>
            </a:pPr>
            <a:endParaRPr lang="en-US" altLang="en-US" dirty="0"/>
          </a:p>
          <a:p>
            <a:pPr defTabSz="924641">
              <a:defRPr/>
            </a:pPr>
            <a:r>
              <a:rPr lang="en-US" altLang="en-US" dirty="0"/>
              <a:t>Top box:  The biopsy diagnosis are given here:  most  </a:t>
            </a:r>
            <a:r>
              <a:rPr lang="en-US" altLang="en-US" dirty="0" err="1"/>
              <a:t>ie</a:t>
            </a:r>
            <a:r>
              <a:rPr lang="en-US" altLang="en-US" dirty="0"/>
              <a:t> 12 were from a usually diffuse disease </a:t>
            </a:r>
            <a:r>
              <a:rPr lang="en-US" altLang="en-US" dirty="0" err="1"/>
              <a:t>ABMR</a:t>
            </a:r>
            <a:r>
              <a:rPr lang="en-US" altLang="en-US" dirty="0"/>
              <a:t>, ---10 were from the ‘Others or  N/A  category’ presumably also without regional pathology variations, ---there were 6 TCMR biopsies where it is not stated if the pathology was focally distributed or more diffuse (</a:t>
            </a:r>
            <a:r>
              <a:rPr lang="en-US" altLang="en-US" b="1" dirty="0"/>
              <a:t>but</a:t>
            </a:r>
            <a:r>
              <a:rPr lang="en-US" altLang="en-US" b="1" baseline="0" dirty="0"/>
              <a:t> the 3mm piece would not capture the variation in many biopsies)</a:t>
            </a:r>
            <a:r>
              <a:rPr lang="en-US" altLang="en-US" b="1" dirty="0"/>
              <a:t>.</a:t>
            </a:r>
          </a:p>
          <a:p>
            <a:pPr defTabSz="924641">
              <a:defRPr/>
            </a:pPr>
            <a:endParaRPr lang="en-US" altLang="en-US" dirty="0"/>
          </a:p>
          <a:p>
            <a:pPr defTabSz="924641">
              <a:defRPr/>
            </a:pPr>
            <a:r>
              <a:rPr lang="en-US" altLang="en-US" dirty="0"/>
              <a:t>OF NOTE only 1 SAMPLE WAS FROM BL CATEGORY WHERE REPRODUCIBILITY OF MMX WOULD BE AN ESPECIALLY DESIRABLE PROPERTY—</a:t>
            </a:r>
            <a:r>
              <a:rPr lang="en-US" altLang="en-US" b="1" dirty="0"/>
              <a:t>though 3mm piece may not</a:t>
            </a:r>
            <a:r>
              <a:rPr lang="en-US" altLang="en-US" b="1" baseline="0" dirty="0"/>
              <a:t> per se have much variation in it</a:t>
            </a:r>
            <a:r>
              <a:rPr lang="en-US" altLang="en-US" baseline="0" dirty="0"/>
              <a:t> </a:t>
            </a:r>
            <a:r>
              <a:rPr lang="en-US" altLang="en-US" dirty="0"/>
              <a:t>.</a:t>
            </a:r>
            <a:r>
              <a:rPr lang="en-US" altLang="en-US" b="1" dirty="0"/>
              <a:t> </a:t>
            </a:r>
            <a:r>
              <a:rPr lang="en-US" altLang="en-US" b="0" strike="sngStrike" dirty="0" err="1"/>
              <a:t>NOMOA</a:t>
            </a:r>
            <a:r>
              <a:rPr lang="en-US" altLang="en-US" b="0" strike="sngStrike" dirty="0"/>
              <a:t>, no major abnormalities= ci&lt;2 and no features of a disease process</a:t>
            </a:r>
          </a:p>
          <a:p>
            <a:pPr>
              <a:defRPr/>
            </a:pPr>
            <a:r>
              <a:rPr lang="en-US" b="1" dirty="0"/>
              <a:t>This would be akin to asking 6 pathologists to look at a non-inflamed kidney and confirming that they do not believe any inflammation is present. </a:t>
            </a:r>
            <a:endParaRPr lang="en-US" altLang="en-US" b="1" dirty="0"/>
          </a:p>
          <a:p>
            <a:pPr>
              <a:defRPr/>
            </a:pPr>
            <a:endParaRPr lang="en-US" altLang="en-US" dirty="0"/>
          </a:p>
          <a:p>
            <a:pPr>
              <a:defRPr/>
            </a:pPr>
            <a:r>
              <a:rPr lang="en-US" altLang="en-US" dirty="0"/>
              <a:t>Left: Graph OF TECHNICAL VARIABILITY: it shows the mean of the paired TCMR scores on the x-axis, and the individual scores in the pair on the y-axis; </a:t>
            </a:r>
            <a:r>
              <a:rPr lang="en-US" altLang="en-US" b="1" dirty="0"/>
              <a:t>MOST OF THE SAMPLES BEING TESTED FOR REPRODUCIBILITY OF THE TCMR SCORE DO NOT EVEN HAVE TCMR; THEN THERE IS ONE SAMPLE HERE WHERE THE PAIRED VALUES straddled the 0.1 </a:t>
            </a:r>
            <a:r>
              <a:rPr lang="en-US" altLang="en-US" dirty="0"/>
              <a:t>threshold that was used to distinguish TCMR from non TCMR; in other words one member of the pair was called TCMR and the other one was called no TCMR  </a:t>
            </a:r>
            <a:r>
              <a:rPr lang="en-US" altLang="en-US" strike="sngStrike" dirty="0"/>
              <a:t>(the denominator count of 6 is entirely from the figure and not easily found in the text)</a:t>
            </a:r>
          </a:p>
          <a:p>
            <a:pPr>
              <a:defRPr/>
            </a:pPr>
            <a:r>
              <a:rPr lang="en-US" altLang="en-US" dirty="0"/>
              <a:t>I WOULD LIKE TO SEE A LARGER SAMPLE SET OF SAMPLES WHICH ACTUALLY HAVE TCMR To get a feel for HOW REPRODUCIBLE TECHNICAL REPLICATES REALLY ARE.</a:t>
            </a:r>
          </a:p>
          <a:p>
            <a:pPr>
              <a:defRPr/>
            </a:pPr>
            <a:endParaRPr lang="en-US" altLang="en-US" dirty="0"/>
          </a:p>
          <a:p>
            <a:pPr defTabSz="924641">
              <a:defRPr/>
            </a:pPr>
            <a:r>
              <a:rPr lang="en-US" altLang="en-US" dirty="0"/>
              <a:t>Right Graph: Shows </a:t>
            </a:r>
            <a:r>
              <a:rPr lang="en-US" altLang="en-US" b="1" u="sng" dirty="0"/>
              <a:t>biologic replicates </a:t>
            </a:r>
            <a:r>
              <a:rPr lang="en-US" altLang="en-US" dirty="0"/>
              <a:t>evaluated for reproducibility of the TCMR molecular score and the </a:t>
            </a:r>
            <a:r>
              <a:rPr lang="en-US" altLang="en-US" dirty="0" err="1"/>
              <a:t>ABMR</a:t>
            </a:r>
            <a:r>
              <a:rPr lang="en-US" altLang="en-US" dirty="0"/>
              <a:t> molecular score.  Again amongst samples being evaluated for TCMR score most of them do not even have TCMR, and out of the perhaps 7 or 8 samples studied 1 or 2 </a:t>
            </a:r>
            <a:r>
              <a:rPr lang="en-US" altLang="en-US" dirty="0" err="1"/>
              <a:t>ie</a:t>
            </a:r>
            <a:r>
              <a:rPr lang="en-US" altLang="en-US" dirty="0"/>
              <a:t> perhaps 15% do have ambiguous assignments</a:t>
            </a:r>
          </a:p>
          <a:p>
            <a:pPr defTabSz="924641">
              <a:defRPr/>
            </a:pPr>
            <a:endParaRPr lang="en-US" altLang="en-US" dirty="0"/>
          </a:p>
          <a:p>
            <a:pPr defTabSz="924641">
              <a:defRPr/>
            </a:pPr>
            <a:r>
              <a:rPr lang="en-US" altLang="en-US" b="1" dirty="0"/>
              <a:t>For </a:t>
            </a:r>
            <a:r>
              <a:rPr lang="en-US" altLang="en-US" b="1" dirty="0" err="1"/>
              <a:t>ABMR</a:t>
            </a:r>
            <a:r>
              <a:rPr lang="en-US" altLang="en-US" b="1" dirty="0"/>
              <a:t> score there is a much better spread of samples in the clinically meaningful range, and that is the kind of data we need for TCMR</a:t>
            </a:r>
            <a:r>
              <a:rPr lang="en-US" altLang="en-US" dirty="0"/>
              <a:t>, to better evaluate, with most samples having a clear cut assignment of </a:t>
            </a:r>
            <a:r>
              <a:rPr lang="en-US" altLang="en-US" dirty="0" err="1"/>
              <a:t>ABMR</a:t>
            </a:r>
            <a:endParaRPr lang="en-US" altLang="en-US" dirty="0"/>
          </a:p>
          <a:p>
            <a:pPr defTabSz="924641">
              <a:defRPr/>
            </a:pPr>
            <a:endParaRPr lang="en-US" altLang="en-US" dirty="0"/>
          </a:p>
          <a:p>
            <a:pPr defTabSz="924641">
              <a:defRPr/>
            </a:pPr>
            <a:r>
              <a:rPr lang="en-US" altLang="en-US" dirty="0"/>
              <a:t>Right box: Note that for BL biopsies there is NO REPRODUCIBILITY DATA COLLECTED AT ALL, AND PERSONALLY I AM  SKEPTICAL THAT MOLECULAR DIAGNOSIS IS GOING TO BE USEFUL in THAT VERY HETEROGENEOUS CLINICAL SETTING– but a 3mm piece may not show the problem. </a:t>
            </a:r>
          </a:p>
          <a:p>
            <a:pPr>
              <a:defRPr/>
            </a:pPr>
            <a:r>
              <a:rPr lang="en-US" altLang="en-US" dirty="0"/>
              <a:t>I predict that the technical (and biol) R might be better IF the case mix chosen is close to normal, but much worse if it is not </a:t>
            </a:r>
          </a:p>
          <a:p>
            <a:pPr>
              <a:defRPr/>
            </a:pPr>
            <a:r>
              <a:rPr lang="en-US" altLang="en-US" dirty="0" err="1"/>
              <a:t>Xxxxxxxxxxxxxxxxxxxxxxxxxxx</a:t>
            </a:r>
            <a:endParaRPr lang="en-US" altLang="en-US" dirty="0"/>
          </a:p>
          <a:p>
            <a:pPr>
              <a:defRPr/>
            </a:pPr>
            <a:endParaRPr lang="en-US" altLang="en-US" dirty="0"/>
          </a:p>
          <a:p>
            <a:pPr>
              <a:defRPr/>
            </a:pPr>
            <a:r>
              <a:rPr lang="en-US" altLang="en-US" dirty="0"/>
              <a:t> </a:t>
            </a:r>
          </a:p>
          <a:p>
            <a:pPr>
              <a:defRPr/>
            </a:pPr>
            <a:r>
              <a:rPr lang="en-US" altLang="en-US" dirty="0"/>
              <a:t>For BL no estimates are even possible since only 1 biopsy was studied, I suspect they will be significantly worse</a:t>
            </a:r>
          </a:p>
          <a:p>
            <a:pPr>
              <a:defRPr/>
            </a:pPr>
            <a:endParaRPr lang="en-US" altLang="en-US" dirty="0"/>
          </a:p>
          <a:p>
            <a:pPr>
              <a:defRPr/>
            </a:pPr>
            <a:r>
              <a:rPr lang="en-US" altLang="en-US" dirty="0"/>
              <a:t>I could not get the number of dots in figures to match the table. HENCE I AM PRESENTING THE TECHNICAL (AND NOT BIOLOGIC REPLICATE GRAPH )</a:t>
            </a:r>
          </a:p>
          <a:p>
            <a:pPr>
              <a:defRPr/>
            </a:pPr>
            <a:r>
              <a:rPr lang="en-US" altLang="en-US" dirty="0"/>
              <a:t>3 MM NOT BIG ENOUGH SHOW A FIGURE</a:t>
            </a:r>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r>
              <a:rPr lang="en-US" altLang="en-US" dirty="0"/>
              <a:t>If you listen to some talks, 100% perfect; look at data they themselves have published not as good; study problematic samples it will be worse</a:t>
            </a:r>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r>
              <a:rPr lang="en-US" b="1" dirty="0">
                <a:effectLst/>
              </a:rPr>
              <a:t>Reproducibility plots of the molecular scores of rejection (TCMR, </a:t>
            </a:r>
            <a:r>
              <a:rPr lang="en-US" b="1" dirty="0" err="1">
                <a:effectLst/>
              </a:rPr>
              <a:t>ABMR</a:t>
            </a:r>
            <a:r>
              <a:rPr lang="en-US" b="1" dirty="0">
                <a:effectLst/>
              </a:rPr>
              <a:t>, all rejection) and acute kidney injury (</a:t>
            </a:r>
            <a:r>
              <a:rPr lang="en-US" b="1" dirty="0" err="1">
                <a:effectLst/>
              </a:rPr>
              <a:t>IRRAT</a:t>
            </a:r>
            <a:r>
              <a:rPr lang="en-US" b="1" dirty="0">
                <a:effectLst/>
              </a:rPr>
              <a:t>) in the technical and biological replicates and in the cortex</a:t>
            </a:r>
            <a:r>
              <a:rPr lang="en-US" dirty="0">
                <a:effectLst/>
              </a:rPr>
              <a:t>–</a:t>
            </a:r>
            <a:r>
              <a:rPr lang="en-US" b="1" dirty="0">
                <a:effectLst/>
              </a:rPr>
              <a:t>medulla divided pairs.</a:t>
            </a:r>
            <a:r>
              <a:rPr lang="en-US" dirty="0">
                <a:effectLst/>
              </a:rPr>
              <a:t> Dotted horizontal line indicates the positive/negative cutoffs for the molecular scores. The </a:t>
            </a:r>
            <a:r>
              <a:rPr lang="en-US" i="1" dirty="0">
                <a:effectLst/>
              </a:rPr>
              <a:t>y</a:t>
            </a:r>
            <a:r>
              <a:rPr lang="en-US" dirty="0">
                <a:effectLst/>
              </a:rPr>
              <a:t>‐axes are the scores for the two samples compared for the TCMR, </a:t>
            </a:r>
            <a:r>
              <a:rPr lang="en-US" dirty="0" err="1">
                <a:effectLst/>
              </a:rPr>
              <a:t>ABMR</a:t>
            </a:r>
            <a:r>
              <a:rPr lang="en-US" dirty="0">
                <a:effectLst/>
              </a:rPr>
              <a:t>, and Rejection classifiers (a number between 0 and 1.0) or the geometric mean of the expression of the AKI transcripts (</a:t>
            </a:r>
            <a:r>
              <a:rPr lang="en-US" dirty="0" err="1">
                <a:effectLst/>
              </a:rPr>
              <a:t>IRRATs</a:t>
            </a:r>
            <a:r>
              <a:rPr lang="en-US" dirty="0">
                <a:effectLst/>
              </a:rPr>
              <a:t>). The </a:t>
            </a:r>
            <a:r>
              <a:rPr lang="en-US" i="1" dirty="0">
                <a:effectLst/>
              </a:rPr>
              <a:t>x</a:t>
            </a:r>
            <a:r>
              <a:rPr lang="en-US" dirty="0">
                <a:effectLst/>
              </a:rPr>
              <a:t>‐axis is the mean of classifier or </a:t>
            </a:r>
            <a:r>
              <a:rPr lang="en-US" dirty="0" err="1">
                <a:effectLst/>
              </a:rPr>
              <a:t>IRRAT</a:t>
            </a:r>
            <a:r>
              <a:rPr lang="en-US" dirty="0">
                <a:effectLst/>
              </a:rPr>
              <a:t> scores. </a:t>
            </a:r>
            <a:r>
              <a:rPr lang="en-US" dirty="0" err="1">
                <a:effectLst/>
              </a:rPr>
              <a:t>ABMR</a:t>
            </a:r>
            <a:r>
              <a:rPr lang="en-US" dirty="0">
                <a:effectLst/>
              </a:rPr>
              <a:t>, antibody‐mediated rejection; AKI, acute kidney injury; </a:t>
            </a:r>
            <a:r>
              <a:rPr lang="en-US" dirty="0" err="1">
                <a:effectLst/>
              </a:rPr>
              <a:t>IRRAT</a:t>
            </a:r>
            <a:r>
              <a:rPr lang="en-US" dirty="0">
                <a:effectLst/>
              </a:rPr>
              <a:t>, acute kidney injury transcripts; TCMR, T cell–mediated rejection. </a:t>
            </a:r>
            <a:endParaRPr lang="en-US" altLang="en-US" dirty="0"/>
          </a:p>
          <a:p>
            <a:endParaRPr lang="en-US" dirty="0"/>
          </a:p>
        </p:txBody>
      </p:sp>
      <p:sp>
        <p:nvSpPr>
          <p:cNvPr id="4" name="Slide Number Placeholder 3"/>
          <p:cNvSpPr>
            <a:spLocks noGrp="1"/>
          </p:cNvSpPr>
          <p:nvPr>
            <p:ph type="sldNum" sz="quarter" idx="5"/>
          </p:nvPr>
        </p:nvSpPr>
        <p:spPr/>
        <p:txBody>
          <a:bodyPr/>
          <a:lstStyle/>
          <a:p>
            <a:fld id="{2255531C-2750-7E41-9983-9B32EAEFFE1C}" type="slidenum">
              <a:rPr lang="en-US" altLang="en-US" smtClean="0"/>
              <a:pPr/>
              <a:t>19</a:t>
            </a:fld>
            <a:endParaRPr lang="en-US" altLang="en-US"/>
          </a:p>
        </p:txBody>
      </p:sp>
    </p:spTree>
    <p:extLst>
      <p:ext uri="{BB962C8B-B14F-4D97-AF65-F5344CB8AC3E}">
        <p14:creationId xmlns:p14="http://schemas.microsoft.com/office/powerpoint/2010/main" val="932280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DE40C274-1DE3-4667-928E-BEC303CD466B}"/>
              </a:ext>
            </a:extLst>
          </p:cNvPr>
          <p:cNvSpPr>
            <a:spLocks noGrp="1" noRot="1" noChangeAspect="1" noChangeArrowheads="1" noTextEdit="1"/>
          </p:cNvSpPr>
          <p:nvPr>
            <p:ph type="sldImg"/>
          </p:nvPr>
        </p:nvSpPr>
        <p:spPr>
          <a:xfrm>
            <a:off x="1204913" y="708025"/>
            <a:ext cx="4703762" cy="3527425"/>
          </a:xfrm>
          <a:ln w="12700"/>
        </p:spPr>
      </p:sp>
      <p:sp>
        <p:nvSpPr>
          <p:cNvPr id="280579" name="Rectangle 3">
            <a:extLst>
              <a:ext uri="{FF2B5EF4-FFF2-40B4-BE49-F238E27FC236}">
                <a16:creationId xmlns:a16="http://schemas.microsoft.com/office/drawing/2014/main" id="{3D373C9F-E728-437F-AE65-C79F3D6E5817}"/>
              </a:ext>
            </a:extLst>
          </p:cNvPr>
          <p:cNvSpPr>
            <a:spLocks noGrp="1" noChangeArrowheads="1"/>
          </p:cNvSpPr>
          <p:nvPr>
            <p:ph type="body" idx="1"/>
          </p:nvPr>
        </p:nvSpPr>
        <p:spPr>
          <a:noFill/>
        </p:spPr>
        <p:txBody>
          <a:bodyPr lIns="93588" tIns="46795" rIns="93588" bIns="46795"/>
          <a:lstStyle/>
          <a:p>
            <a:pPr defTabSz="929425">
              <a:spcBef>
                <a:spcPct val="20000"/>
              </a:spcBef>
              <a:defRPr/>
            </a:pPr>
            <a:r>
              <a:rPr lang="en-US" altLang="en-US" dirty="0"/>
              <a:t>These are my disclosures, none of which are relevant for today’s talk</a:t>
            </a:r>
          </a:p>
        </p:txBody>
      </p:sp>
    </p:spTree>
    <p:extLst>
      <p:ext uri="{BB962C8B-B14F-4D97-AF65-F5344CB8AC3E}">
        <p14:creationId xmlns:p14="http://schemas.microsoft.com/office/powerpoint/2010/main" val="2576062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specific example FROM A BIOPSY THAT I SHOWED YOU IN A PRIOR SLIDE: ---If the left end of a kid biopsy is free of </a:t>
            </a:r>
            <a:r>
              <a:rPr lang="en-US" dirty="0" err="1"/>
              <a:t>inflamm</a:t>
            </a:r>
            <a:r>
              <a:rPr lang="en-US" dirty="0"/>
              <a:t> &amp;  the right end is inflamed.</a:t>
            </a:r>
          </a:p>
          <a:p>
            <a:endParaRPr lang="en-US" dirty="0"/>
          </a:p>
          <a:p>
            <a:r>
              <a:rPr lang="en-US" b="1" dirty="0"/>
              <a:t>Measuring multiple piece of tissue at this end </a:t>
            </a:r>
            <a:r>
              <a:rPr lang="en-US" dirty="0"/>
              <a:t>will give a diagnosis of Normal, -----while </a:t>
            </a:r>
            <a:r>
              <a:rPr lang="en-US" b="1" dirty="0"/>
              <a:t>Measuring multiple pieces of tissue at the other end might</a:t>
            </a:r>
            <a:r>
              <a:rPr lang="en-US" dirty="0"/>
              <a:t>  give you a diagnosis of TCMR.</a:t>
            </a:r>
          </a:p>
          <a:p>
            <a:endParaRPr lang="en-US" dirty="0"/>
          </a:p>
          <a:p>
            <a:r>
              <a:rPr lang="en-US" b="1" dirty="0"/>
              <a:t>Each end </a:t>
            </a:r>
            <a:r>
              <a:rPr lang="en-US" dirty="0"/>
              <a:t>might  give a correlation </a:t>
            </a:r>
            <a:r>
              <a:rPr lang="en-US" dirty="0" err="1"/>
              <a:t>coeff</a:t>
            </a:r>
            <a:r>
              <a:rPr lang="en-US" dirty="0"/>
              <a:t> of 0.99</a:t>
            </a:r>
            <a:r>
              <a:rPr lang="en-US" baseline="0" dirty="0"/>
              <a:t> </a:t>
            </a:r>
            <a:r>
              <a:rPr lang="en-US" dirty="0"/>
              <a:t>between multiple measurements,</a:t>
            </a:r>
          </a:p>
          <a:p>
            <a:endParaRPr lang="en-US" dirty="0"/>
          </a:p>
          <a:p>
            <a:r>
              <a:rPr lang="en-US" dirty="0"/>
              <a:t>But quoting HIGH CORRELATION COEFFICIENTS ALONE ---- WILL BE AN EXAMPLE OF </a:t>
            </a:r>
            <a:r>
              <a:rPr lang="en-US" b="1" dirty="0"/>
              <a:t>PSEUDO PRECISION</a:t>
            </a:r>
            <a:r>
              <a:rPr lang="en-US" dirty="0"/>
              <a:t>; </a:t>
            </a:r>
          </a:p>
          <a:p>
            <a:r>
              <a:rPr lang="en-US" dirty="0" err="1"/>
              <a:t>XXXXXXXXXXXXXXXXXXXXXXXXXXXXXXXXXXXXXXXXXXX</a:t>
            </a:r>
            <a:endParaRPr lang="en-US" dirty="0"/>
          </a:p>
          <a:p>
            <a:endParaRPr lang="en-US" dirty="0"/>
          </a:p>
          <a:p>
            <a:endParaRPr lang="en-US" dirty="0"/>
          </a:p>
          <a:p>
            <a:endParaRPr lang="en-US" dirty="0"/>
          </a:p>
          <a:p>
            <a:endParaRPr lang="en-US" dirty="0"/>
          </a:p>
          <a:p>
            <a:r>
              <a:rPr lang="en-US" dirty="0"/>
              <a:t>They</a:t>
            </a:r>
            <a:r>
              <a:rPr lang="en-US" baseline="0" dirty="0"/>
              <a:t> might even get </a:t>
            </a:r>
            <a:r>
              <a:rPr lang="en-US" dirty="0"/>
              <a:t>an intra-class coefficient of 1.00 if colleagues working together perform a </a:t>
            </a:r>
            <a:r>
              <a:rPr lang="en-US" dirty="0" err="1"/>
              <a:t>MMdx</a:t>
            </a:r>
            <a:r>
              <a:rPr lang="en-US" dirty="0"/>
              <a:t> </a:t>
            </a:r>
            <a:r>
              <a:rPr lang="en-US" dirty="0" err="1"/>
              <a:t>signout</a:t>
            </a:r>
            <a:r>
              <a:rPr lang="en-US" dirty="0"/>
              <a:t> on this biopsy-------results obtained between from the 2 ends will be quite DISCREPANT, AND actual piece taken for mmdx may not give the </a:t>
            </a:r>
            <a:r>
              <a:rPr lang="en-US" dirty="0" err="1"/>
              <a:t>THE</a:t>
            </a:r>
            <a:r>
              <a:rPr lang="en-US" dirty="0"/>
              <a:t> CORRECT CALL.  </a:t>
            </a:r>
            <a:r>
              <a:rPr lang="en-US" strike="sngStrike" dirty="0"/>
              <a:t>, , but the findings will not represent the range of pathology seen in the biopsy sample</a:t>
            </a:r>
          </a:p>
        </p:txBody>
      </p:sp>
      <p:sp>
        <p:nvSpPr>
          <p:cNvPr id="4" name="Slide Number Placeholder 3"/>
          <p:cNvSpPr>
            <a:spLocks noGrp="1"/>
          </p:cNvSpPr>
          <p:nvPr>
            <p:ph type="sldNum" sz="quarter" idx="10"/>
          </p:nvPr>
        </p:nvSpPr>
        <p:spPr/>
        <p:txBody>
          <a:bodyPr/>
          <a:lstStyle/>
          <a:p>
            <a:pPr marL="0" marR="0" lvl="0" indent="0" algn="r" defTabSz="924641" rtl="0" eaLnBrk="1" fontAlgn="base" latinLnBrk="0" hangingPunct="1">
              <a:lnSpc>
                <a:spcPct val="100000"/>
              </a:lnSpc>
              <a:spcBef>
                <a:spcPct val="0"/>
              </a:spcBef>
              <a:spcAft>
                <a:spcPct val="0"/>
              </a:spcAft>
              <a:buClrTx/>
              <a:buSzTx/>
              <a:buFontTx/>
              <a:buNone/>
              <a:tabLst/>
              <a:defRPr/>
            </a:pPr>
            <a:fld id="{E4D4DE16-B486-4E05-8336-62B4D10A5AC9}" type="slidenum">
              <a:rPr kumimoji="0" lang="en-US" sz="1200" b="0" i="0" u="none" strike="noStrike" kern="1200" cap="none" spc="0" normalizeH="0" baseline="0" noProof="0">
                <a:ln>
                  <a:noFill/>
                </a:ln>
                <a:solidFill>
                  <a:srgbClr val="000000"/>
                </a:solidFill>
                <a:effectLst/>
                <a:uLnTx/>
                <a:uFillTx/>
                <a:latin typeface="Times New Roman" charset="0"/>
                <a:cs typeface="Arial" charset="0"/>
              </a:rPr>
              <a:pPr marL="0" marR="0" lvl="0" indent="0" algn="r" defTabSz="924641"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cs typeface="Arial" charset="0"/>
            </a:endParaRPr>
          </a:p>
        </p:txBody>
      </p:sp>
    </p:spTree>
    <p:extLst>
      <p:ext uri="{BB962C8B-B14F-4D97-AF65-F5344CB8AC3E}">
        <p14:creationId xmlns:p14="http://schemas.microsoft.com/office/powerpoint/2010/main" val="2408059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will</a:t>
            </a:r>
            <a:r>
              <a:rPr lang="en-US" baseline="0" dirty="0"/>
              <a:t> now move on to a discussion of definitive TCMR, </a:t>
            </a:r>
          </a:p>
          <a:p>
            <a:r>
              <a:rPr lang="en-US" baseline="0" dirty="0" err="1"/>
              <a:t>ie</a:t>
            </a:r>
            <a:r>
              <a:rPr lang="en-US" baseline="0" dirty="0"/>
              <a:t> biopsies above the threshold for BL change</a:t>
            </a:r>
          </a:p>
        </p:txBody>
      </p:sp>
      <p:sp>
        <p:nvSpPr>
          <p:cNvPr id="4" name="Slide Number Placeholder 3"/>
          <p:cNvSpPr>
            <a:spLocks noGrp="1"/>
          </p:cNvSpPr>
          <p:nvPr>
            <p:ph type="sldNum" sz="quarter" idx="5"/>
          </p:nvPr>
        </p:nvSpPr>
        <p:spPr/>
        <p:txBody>
          <a:bodyPr/>
          <a:lstStyle/>
          <a:p>
            <a:pPr defTabSz="902056">
              <a:defRPr/>
            </a:pPr>
            <a:fld id="{2255531C-2750-7E41-9983-9B32EAEFFE1C}" type="slidenum">
              <a:rPr lang="en-US" altLang="en-US">
                <a:solidFill>
                  <a:srgbClr val="000000"/>
                </a:solidFill>
              </a:rPr>
              <a:pPr defTabSz="902056">
                <a:defRPr/>
              </a:pPr>
              <a:t>21</a:t>
            </a:fld>
            <a:endParaRPr lang="en-US" altLang="en-US">
              <a:solidFill>
                <a:srgbClr val="000000"/>
              </a:solidFill>
            </a:endParaRPr>
          </a:p>
        </p:txBody>
      </p:sp>
    </p:spTree>
    <p:extLst>
      <p:ext uri="{BB962C8B-B14F-4D97-AF65-F5344CB8AC3E}">
        <p14:creationId xmlns:p14="http://schemas.microsoft.com/office/powerpoint/2010/main" val="1508691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6">
            <a:extLst>
              <a:ext uri="{FF2B5EF4-FFF2-40B4-BE49-F238E27FC236}">
                <a16:creationId xmlns:a16="http://schemas.microsoft.com/office/drawing/2014/main" id="{C5D2680D-5120-4DD8-A38C-72C01DA17D1A}"/>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888" indent="-285726" eaLnBrk="0" hangingPunct="0">
              <a:spcBef>
                <a:spcPct val="30000"/>
              </a:spcBef>
              <a:defRPr sz="1200">
                <a:solidFill>
                  <a:schemeClr val="tx1"/>
                </a:solidFill>
                <a:latin typeface="Times New Roman" panose="02020603050405020304" pitchFamily="18" charset="0"/>
              </a:defRPr>
            </a:lvl2pPr>
            <a:lvl3pPr marL="1142905" indent="-228581" eaLnBrk="0" hangingPunct="0">
              <a:spcBef>
                <a:spcPct val="30000"/>
              </a:spcBef>
              <a:defRPr sz="1200">
                <a:solidFill>
                  <a:schemeClr val="tx1"/>
                </a:solidFill>
                <a:latin typeface="Times New Roman" panose="02020603050405020304" pitchFamily="18" charset="0"/>
              </a:defRPr>
            </a:lvl3pPr>
            <a:lvl4pPr marL="1600066" indent="-228581" eaLnBrk="0" hangingPunct="0">
              <a:spcBef>
                <a:spcPct val="30000"/>
              </a:spcBef>
              <a:defRPr sz="1200">
                <a:solidFill>
                  <a:schemeClr val="tx1"/>
                </a:solidFill>
                <a:latin typeface="Times New Roman" panose="02020603050405020304" pitchFamily="18" charset="0"/>
              </a:defRPr>
            </a:lvl4pPr>
            <a:lvl5pPr marL="2057228" indent="-228581" eaLnBrk="0" hangingPunct="0">
              <a:spcBef>
                <a:spcPct val="30000"/>
              </a:spcBef>
              <a:defRPr sz="1200">
                <a:solidFill>
                  <a:schemeClr val="tx1"/>
                </a:solidFill>
                <a:latin typeface="Times New Roman" panose="02020603050405020304" pitchFamily="18" charset="0"/>
              </a:defRPr>
            </a:lvl5pPr>
            <a:lvl6pPr marL="2514390" indent="-228581" eaLnBrk="0" fontAlgn="base" hangingPunct="0">
              <a:spcBef>
                <a:spcPct val="30000"/>
              </a:spcBef>
              <a:spcAft>
                <a:spcPct val="0"/>
              </a:spcAft>
              <a:defRPr sz="1200">
                <a:solidFill>
                  <a:schemeClr val="tx1"/>
                </a:solidFill>
                <a:latin typeface="Times New Roman" panose="02020603050405020304" pitchFamily="18" charset="0"/>
              </a:defRPr>
            </a:lvl6pPr>
            <a:lvl7pPr marL="2971551" indent="-228581" eaLnBrk="0" fontAlgn="base" hangingPunct="0">
              <a:spcBef>
                <a:spcPct val="30000"/>
              </a:spcBef>
              <a:spcAft>
                <a:spcPct val="0"/>
              </a:spcAft>
              <a:defRPr sz="1200">
                <a:solidFill>
                  <a:schemeClr val="tx1"/>
                </a:solidFill>
                <a:latin typeface="Times New Roman" panose="02020603050405020304" pitchFamily="18" charset="0"/>
              </a:defRPr>
            </a:lvl7pPr>
            <a:lvl8pPr marL="3428713" indent="-228581" eaLnBrk="0" fontAlgn="base" hangingPunct="0">
              <a:spcBef>
                <a:spcPct val="30000"/>
              </a:spcBef>
              <a:spcAft>
                <a:spcPct val="0"/>
              </a:spcAft>
              <a:defRPr sz="1200">
                <a:solidFill>
                  <a:schemeClr val="tx1"/>
                </a:solidFill>
                <a:latin typeface="Times New Roman" panose="02020603050405020304" pitchFamily="18" charset="0"/>
              </a:defRPr>
            </a:lvl8pPr>
            <a:lvl9pPr marL="3885875" indent="-228581"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324" rtl="0" eaLnBrk="1" fontAlgn="base" latinLnBrk="0" hangingPunct="1">
              <a:lnSpc>
                <a:spcPct val="100000"/>
              </a:lnSpc>
              <a:spcBef>
                <a:spcPct val="0"/>
              </a:spcBef>
              <a:spcAft>
                <a:spcPct val="0"/>
              </a:spcAft>
              <a:buClrTx/>
              <a:buSzTx/>
              <a:buFontTx/>
              <a:buNone/>
              <a:tabLst/>
              <a:defRPr/>
            </a:pPr>
            <a:fld id="{C901EA3E-98B7-4832-9F75-C7CBC66279BE}" type="slidenum">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charset="0"/>
              </a:rPr>
              <a:pPr marL="0" marR="0" lvl="0" indent="0" algn="r" defTabSz="914324" rtl="0" eaLnBrk="1" fontAlgn="base" latinLnBrk="0" hangingPunct="1">
                <a:lnSpc>
                  <a:spcPct val="100000"/>
                </a:lnSpc>
                <a:spcBef>
                  <a:spcPct val="0"/>
                </a:spcBef>
                <a:spcAft>
                  <a:spcPct val="0"/>
                </a:spcAft>
                <a:buClrTx/>
                <a:buSzTx/>
                <a:buFontTx/>
                <a:buNone/>
                <a:tabLst/>
                <a:defRPr/>
              </a:pPr>
              <a:t>22</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charset="0"/>
            </a:endParaRPr>
          </a:p>
        </p:txBody>
      </p:sp>
      <p:sp>
        <p:nvSpPr>
          <p:cNvPr id="284675" name="Rectangle 1">
            <a:extLst>
              <a:ext uri="{FF2B5EF4-FFF2-40B4-BE49-F238E27FC236}">
                <a16:creationId xmlns:a16="http://schemas.microsoft.com/office/drawing/2014/main" id="{1B5EEA3C-1F65-40B0-9AE6-2F73BDD4B090}"/>
              </a:ext>
            </a:extLst>
          </p:cNvPr>
          <p:cNvSpPr>
            <a:spLocks noGrp="1" noRot="1" noChangeAspect="1" noChangeArrowheads="1" noTextEdit="1"/>
          </p:cNvSpPr>
          <p:nvPr>
            <p:ph type="sldImg"/>
          </p:nvPr>
        </p:nvSpPr>
        <p:spPr>
          <a:xfrm>
            <a:off x="1176338" y="704850"/>
            <a:ext cx="4630737" cy="3475038"/>
          </a:xfrm>
          <a:solidFill>
            <a:srgbClr val="FFFFFF"/>
          </a:solidFill>
          <a:ln/>
        </p:spPr>
      </p:sp>
      <p:sp>
        <p:nvSpPr>
          <p:cNvPr id="284676" name="Text Box 2">
            <a:extLst>
              <a:ext uri="{FF2B5EF4-FFF2-40B4-BE49-F238E27FC236}">
                <a16:creationId xmlns:a16="http://schemas.microsoft.com/office/drawing/2014/main" id="{9D765E52-C9DE-4505-B67B-2C7E3A23E112}"/>
              </a:ext>
            </a:extLst>
          </p:cNvPr>
          <p:cNvSpPr>
            <a:spLocks noGrp="1" noChangeArrowheads="1"/>
          </p:cNvSpPr>
          <p:nvPr>
            <p:ph type="body" idx="1"/>
          </p:nvPr>
        </p:nvSpPr>
        <p:spPr>
          <a:xfrm>
            <a:off x="698500" y="4403725"/>
            <a:ext cx="5588000" cy="4173538"/>
          </a:xfrm>
          <a:noFill/>
        </p:spPr>
        <p:txBody>
          <a:bodyPr tIns="9433"/>
          <a:lstStyle/>
          <a:p>
            <a:pPr marL="0" marR="0" lvl="0" indent="0" algn="l" defTabSz="914400" rtl="0" eaLnBrk="1" fontAlgn="base" latinLnBrk="0" hangingPunct="0">
              <a:lnSpc>
                <a:spcPct val="93000"/>
              </a:lnSpc>
              <a:spcBef>
                <a:spcPct val="0"/>
              </a:spcBef>
              <a:spcAft>
                <a:spcPct val="0"/>
              </a:spcAft>
              <a:buClrTx/>
              <a:buSzTx/>
              <a:buFontTx/>
              <a:buNone/>
              <a:tabLst>
                <a:tab pos="644472" algn="l"/>
                <a:tab pos="1288942" algn="l"/>
                <a:tab pos="1935001" algn="l"/>
                <a:tab pos="2579473" algn="l"/>
                <a:tab pos="3225530" algn="l"/>
                <a:tab pos="3870001" algn="l"/>
                <a:tab pos="4516061" algn="l"/>
                <a:tab pos="5160531" algn="l"/>
              </a:tabLst>
              <a:defRPr/>
            </a:pPr>
            <a:r>
              <a:rPr lang="en-US" altLang="en-US" dirty="0"/>
              <a:t>(slide in both talks) </a:t>
            </a:r>
            <a:r>
              <a:rPr lang="en-US" altLang="en-US" b="1" dirty="0"/>
              <a:t>To begin with </a:t>
            </a:r>
            <a:r>
              <a:rPr lang="en-US" altLang="en-US" b="1" dirty="0" err="1"/>
              <a:t>with</a:t>
            </a:r>
            <a:r>
              <a:rPr lang="en-US" altLang="en-US" b="1" dirty="0"/>
              <a:t> I want to COMMENT ON 2 STUDIES that addressed </a:t>
            </a:r>
            <a:r>
              <a:rPr lang="en-US" altLang="en-US" dirty="0"/>
              <a:t>..the issue of Dx Agreement amongst pathologists.</a:t>
            </a:r>
          </a:p>
          <a:p>
            <a:pPr marL="0" marR="0" lvl="0" indent="0" algn="l" defTabSz="914400" rtl="0" eaLnBrk="1" fontAlgn="base" latinLnBrk="0" hangingPunct="0">
              <a:lnSpc>
                <a:spcPct val="93000"/>
              </a:lnSpc>
              <a:spcBef>
                <a:spcPct val="0"/>
              </a:spcBef>
              <a:spcAft>
                <a:spcPct val="0"/>
              </a:spcAft>
              <a:buClrTx/>
              <a:buSzTx/>
              <a:buFontTx/>
              <a:buNone/>
              <a:tabLst>
                <a:tab pos="644472" algn="l"/>
                <a:tab pos="1288942" algn="l"/>
                <a:tab pos="1935001" algn="l"/>
                <a:tab pos="2579473" algn="l"/>
                <a:tab pos="3225530" algn="l"/>
                <a:tab pos="3870001" algn="l"/>
                <a:tab pos="4516061" algn="l"/>
                <a:tab pos="5160531" algn="l"/>
              </a:tabLst>
              <a:defRPr/>
            </a:pPr>
            <a:endParaRPr lang="en-US" altLang="en-US" dirty="0"/>
          </a:p>
          <a:p>
            <a:pPr marL="0" marR="0" lvl="0" indent="0" algn="l" defTabSz="914400" rtl="0" eaLnBrk="1" fontAlgn="base" latinLnBrk="0" hangingPunct="0">
              <a:lnSpc>
                <a:spcPct val="93000"/>
              </a:lnSpc>
              <a:spcBef>
                <a:spcPct val="0"/>
              </a:spcBef>
              <a:spcAft>
                <a:spcPct val="0"/>
              </a:spcAft>
              <a:buClrTx/>
              <a:buSzTx/>
              <a:buFontTx/>
              <a:buNone/>
              <a:tabLst>
                <a:tab pos="644472" algn="l"/>
                <a:tab pos="1288942" algn="l"/>
                <a:tab pos="1935001" algn="l"/>
                <a:tab pos="2579473" algn="l"/>
                <a:tab pos="3225530" algn="l"/>
                <a:tab pos="3870001" algn="l"/>
                <a:tab pos="4516061" algn="l"/>
                <a:tab pos="5160531" algn="l"/>
              </a:tabLst>
              <a:defRPr/>
            </a:pPr>
            <a:r>
              <a:rPr lang="en-GB" altLang="en-US" dirty="0"/>
              <a:t>IN ONE STUDY FROM THE HALLORAN LABORATORY, There were Three pathologists A, B, C,  who studied a total of 245 Biopsies</a:t>
            </a:r>
          </a:p>
          <a:p>
            <a:pPr algn="l" eaLnBrk="1">
              <a:lnSpc>
                <a:spcPct val="93000"/>
              </a:lnSpc>
              <a:spcBef>
                <a:spcPct val="0"/>
              </a:spcBef>
              <a:tabLst>
                <a:tab pos="644472" algn="l"/>
                <a:tab pos="1288942" algn="l"/>
                <a:tab pos="1935001" algn="l"/>
                <a:tab pos="2579473" algn="l"/>
                <a:tab pos="3225530" algn="l"/>
                <a:tab pos="3870001" algn="l"/>
                <a:tab pos="4516061" algn="l"/>
                <a:tab pos="5160531" algn="l"/>
              </a:tabLst>
            </a:pPr>
            <a:endParaRPr lang="en-GB" altLang="en-US" dirty="0"/>
          </a:p>
          <a:p>
            <a:pPr algn="l" eaLnBrk="1">
              <a:lnSpc>
                <a:spcPct val="93000"/>
              </a:lnSpc>
              <a:spcBef>
                <a:spcPct val="0"/>
              </a:spcBef>
              <a:tabLst>
                <a:tab pos="644472" algn="l"/>
                <a:tab pos="1288942" algn="l"/>
                <a:tab pos="1935001" algn="l"/>
                <a:tab pos="2579473" algn="l"/>
                <a:tab pos="3225530" algn="l"/>
                <a:tab pos="3870001" algn="l"/>
                <a:tab pos="4516061" algn="l"/>
                <a:tab pos="5160531" algn="l"/>
              </a:tabLst>
            </a:pPr>
            <a:r>
              <a:rPr lang="en-GB" altLang="en-US" dirty="0"/>
              <a:t>Box to the right: </a:t>
            </a:r>
            <a:br>
              <a:rPr lang="en-GB" altLang="en-US" dirty="0"/>
            </a:br>
            <a:r>
              <a:rPr lang="en-GB" altLang="en-US" dirty="0"/>
              <a:t>No TCMR was called by any of the three pathologists (0/3 ) in 171 biopsies </a:t>
            </a:r>
            <a:br>
              <a:rPr lang="en-GB" altLang="en-US" dirty="0"/>
            </a:br>
            <a:r>
              <a:rPr lang="en-GB" altLang="en-US" dirty="0"/>
              <a:t>1/3 patholgists called TCMR in16+8+13 </a:t>
            </a:r>
            <a:r>
              <a:rPr lang="en-GB" altLang="en-US" b="1" dirty="0"/>
              <a:t>=</a:t>
            </a:r>
            <a:r>
              <a:rPr lang="en-GB" altLang="en-US" dirty="0"/>
              <a:t> </a:t>
            </a:r>
            <a:r>
              <a:rPr lang="en-GB" altLang="en-US" b="1" dirty="0"/>
              <a:t>37 biopsies </a:t>
            </a:r>
            <a:r>
              <a:rPr lang="en-GB" altLang="en-US" dirty="0"/>
              <a:t>the  (the mean  molecular TCMR score in these biopsies was barely abnormal at 0.1), </a:t>
            </a:r>
            <a:br>
              <a:rPr lang="en-GB" altLang="en-US" dirty="0"/>
            </a:br>
            <a:r>
              <a:rPr lang="en-GB" altLang="en-US" dirty="0"/>
              <a:t>2/3 patholgists agreed on a call of TCMR in 10+8+7 </a:t>
            </a:r>
            <a:r>
              <a:rPr lang="en-GB" altLang="en-US" b="1" dirty="0"/>
              <a:t>= 25 biopsies </a:t>
            </a:r>
            <a:r>
              <a:rPr lang="en-GB" altLang="en-US" dirty="0"/>
              <a:t>(the mean molecular TCMR score in these biopsies was 0.32, </a:t>
            </a:r>
            <a:endParaRPr lang="en-US" altLang="en-US" dirty="0"/>
          </a:p>
          <a:p>
            <a:pPr marL="0" marR="0" lvl="0" indent="0" algn="l" defTabSz="914400" rtl="0" eaLnBrk="1" fontAlgn="base" latinLnBrk="0" hangingPunct="0">
              <a:lnSpc>
                <a:spcPct val="93000"/>
              </a:lnSpc>
              <a:spcBef>
                <a:spcPct val="0"/>
              </a:spcBef>
              <a:spcAft>
                <a:spcPct val="0"/>
              </a:spcAft>
              <a:buClrTx/>
              <a:buSzTx/>
              <a:buFontTx/>
              <a:buNone/>
              <a:tabLst>
                <a:tab pos="644472" algn="l"/>
                <a:tab pos="1288942" algn="l"/>
                <a:tab pos="1935001" algn="l"/>
                <a:tab pos="2579473" algn="l"/>
                <a:tab pos="3225530" algn="l"/>
                <a:tab pos="3870001" algn="l"/>
                <a:tab pos="4516061" algn="l"/>
                <a:tab pos="5160531" algn="l"/>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3/3 patholgists agreed on a call of TCMR in 12 biopsies (the mean molecular TCMR score in these biopsies was 0.76</a:t>
            </a: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algn="l" eaLnBrk="1">
              <a:lnSpc>
                <a:spcPct val="93000"/>
              </a:lnSpc>
              <a:spcBef>
                <a:spcPct val="0"/>
              </a:spcBef>
              <a:tabLst>
                <a:tab pos="644472" algn="l"/>
                <a:tab pos="1288942" algn="l"/>
                <a:tab pos="1935001" algn="l"/>
                <a:tab pos="2579473" algn="l"/>
                <a:tab pos="3225530" algn="l"/>
                <a:tab pos="3870001" algn="l"/>
                <a:tab pos="4516061" algn="l"/>
                <a:tab pos="5160531" algn="l"/>
              </a:tabLst>
            </a:pPr>
            <a:endParaRPr lang="en-US" altLang="en-US" dirty="0"/>
          </a:p>
          <a:p>
            <a:pPr algn="l" eaLnBrk="1">
              <a:lnSpc>
                <a:spcPct val="93000"/>
              </a:lnSpc>
              <a:spcBef>
                <a:spcPct val="0"/>
              </a:spcBef>
              <a:tabLst>
                <a:tab pos="644472" algn="l"/>
                <a:tab pos="1288942" algn="l"/>
                <a:tab pos="1935001" algn="l"/>
                <a:tab pos="2579473" algn="l"/>
                <a:tab pos="3225530" algn="l"/>
                <a:tab pos="3870001" algn="l"/>
                <a:tab pos="4516061" algn="l"/>
                <a:tab pos="5160531" algn="l"/>
              </a:tabLst>
            </a:pPr>
            <a:r>
              <a:rPr lang="en-US" altLang="en-US" dirty="0" err="1"/>
              <a:t>xxxxxxxxxxxxxxxxxxxxxxxxxxxxxxxxxxxxxxxxxxxx</a:t>
            </a:r>
            <a:endParaRPr lang="en-US" altLang="en-US" dirty="0"/>
          </a:p>
          <a:p>
            <a:pPr algn="l" eaLnBrk="1">
              <a:lnSpc>
                <a:spcPct val="93000"/>
              </a:lnSpc>
              <a:spcBef>
                <a:spcPct val="0"/>
              </a:spcBef>
              <a:tabLst>
                <a:tab pos="644472" algn="l"/>
                <a:tab pos="1288942" algn="l"/>
                <a:tab pos="1935001" algn="l"/>
                <a:tab pos="2579473" algn="l"/>
                <a:tab pos="3225530" algn="l"/>
                <a:tab pos="3870001" algn="l"/>
                <a:tab pos="4516061" algn="l"/>
                <a:tab pos="5160531" algn="l"/>
              </a:tabLst>
            </a:pPr>
            <a:r>
              <a:rPr lang="en-US" altLang="en-US" dirty="0"/>
              <a:t>Total TCMR = 75 going by at least one pathologist making that call (171=no T-cell mediated rejection, 0/3 calls TCMR) </a:t>
            </a:r>
          </a:p>
          <a:p>
            <a:pPr algn="just" eaLnBrk="1">
              <a:lnSpc>
                <a:spcPct val="93000"/>
              </a:lnSpc>
              <a:spcBef>
                <a:spcPct val="0"/>
              </a:spcBef>
              <a:tabLst>
                <a:tab pos="644472" algn="l"/>
                <a:tab pos="1288942" algn="l"/>
                <a:tab pos="1935001" algn="l"/>
                <a:tab pos="2579473" algn="l"/>
                <a:tab pos="3225530" algn="l"/>
                <a:tab pos="3870001" algn="l"/>
                <a:tab pos="4516061" algn="l"/>
                <a:tab pos="5160531" algn="l"/>
              </a:tabLst>
            </a:pPr>
            <a:endParaRPr lang="en-US" altLang="en-US" dirty="0"/>
          </a:p>
          <a:p>
            <a:pPr algn="just" eaLnBrk="1">
              <a:lnSpc>
                <a:spcPct val="93000"/>
              </a:lnSpc>
              <a:spcBef>
                <a:spcPct val="0"/>
              </a:spcBef>
              <a:tabLst>
                <a:tab pos="644472" algn="l"/>
                <a:tab pos="1288942" algn="l"/>
                <a:tab pos="1935001" algn="l"/>
                <a:tab pos="2579473" algn="l"/>
                <a:tab pos="3225530" algn="l"/>
                <a:tab pos="3870001" algn="l"/>
                <a:tab pos="4516061" algn="l"/>
                <a:tab pos="5160531" algn="l"/>
              </a:tabLst>
            </a:pPr>
            <a:endParaRPr lang="en-US" altLang="en-US" dirty="0"/>
          </a:p>
          <a:p>
            <a:pPr algn="just" eaLnBrk="1">
              <a:lnSpc>
                <a:spcPct val="93000"/>
              </a:lnSpc>
              <a:spcBef>
                <a:spcPct val="0"/>
              </a:spcBef>
              <a:tabLst>
                <a:tab pos="644472" algn="l"/>
                <a:tab pos="1288942" algn="l"/>
                <a:tab pos="1935001" algn="l"/>
                <a:tab pos="2579473" algn="l"/>
                <a:tab pos="3225530" algn="l"/>
                <a:tab pos="3870001" algn="l"/>
                <a:tab pos="4516061" algn="l"/>
                <a:tab pos="5160531" algn="l"/>
              </a:tabLst>
            </a:pPr>
            <a:r>
              <a:rPr lang="en-US" altLang="en-US" dirty="0"/>
              <a:t>Note table on right; 1/3 calls of TCMR were made in 16+8+13= 37 cases (with individual numbers in parenthesis referring to calls by the three individual pathologists)----------------------2/3 calls of TCMR  made in 10+8+17= 35 cases; 3/3 in 12 cases;</a:t>
            </a:r>
          </a:p>
          <a:p>
            <a:pPr algn="just" eaLnBrk="1">
              <a:lnSpc>
                <a:spcPct val="93000"/>
              </a:lnSpc>
              <a:spcBef>
                <a:spcPct val="0"/>
              </a:spcBef>
              <a:tabLst>
                <a:tab pos="644472" algn="l"/>
                <a:tab pos="1288942" algn="l"/>
                <a:tab pos="1935001" algn="l"/>
                <a:tab pos="2579473" algn="l"/>
                <a:tab pos="3225530" algn="l"/>
                <a:tab pos="3870001" algn="l"/>
                <a:tab pos="4516061" algn="l"/>
                <a:tab pos="5160531" algn="l"/>
              </a:tabLst>
            </a:pPr>
            <a:r>
              <a:rPr lang="en-US" altLang="en-US" dirty="0" err="1"/>
              <a:t>Xxxxxxxxxxxxxxxxxxxx</a:t>
            </a:r>
            <a:endParaRPr lang="en-US" altLang="en-US" dirty="0"/>
          </a:p>
          <a:p>
            <a:pPr algn="just" eaLnBrk="1">
              <a:lnSpc>
                <a:spcPct val="93000"/>
              </a:lnSpc>
              <a:spcBef>
                <a:spcPct val="0"/>
              </a:spcBef>
              <a:tabLst>
                <a:tab pos="644472" algn="l"/>
                <a:tab pos="1288942" algn="l"/>
                <a:tab pos="1935001" algn="l"/>
                <a:tab pos="2579473" algn="l"/>
                <a:tab pos="3225530" algn="l"/>
                <a:tab pos="3870001" algn="l"/>
                <a:tab pos="4516061" algn="l"/>
                <a:tab pos="5160531" algn="l"/>
              </a:tabLst>
            </a:pPr>
            <a:endParaRPr lang="en-US" altLang="en-US" dirty="0"/>
          </a:p>
          <a:p>
            <a:pPr algn="just" eaLnBrk="1">
              <a:lnSpc>
                <a:spcPct val="93000"/>
              </a:lnSpc>
              <a:spcBef>
                <a:spcPct val="0"/>
              </a:spcBef>
              <a:tabLst>
                <a:tab pos="644472" algn="l"/>
                <a:tab pos="1288942" algn="l"/>
                <a:tab pos="1935001" algn="l"/>
                <a:tab pos="2579473" algn="l"/>
                <a:tab pos="3225530" algn="l"/>
                <a:tab pos="3870001" algn="l"/>
                <a:tab pos="4516061" algn="l"/>
                <a:tab pos="5160531" algn="l"/>
              </a:tabLst>
            </a:pPr>
            <a:r>
              <a:rPr lang="en-US" altLang="en-US" dirty="0"/>
              <a:t>Venn diagram showing the relationship between the molecular T cell‐mediated rejection (TCMR) score and the agreement among three pathologists in the 245 biopsy subset. </a:t>
            </a:r>
          </a:p>
          <a:p>
            <a:pPr algn="just" eaLnBrk="1">
              <a:lnSpc>
                <a:spcPct val="93000"/>
              </a:lnSpc>
              <a:spcBef>
                <a:spcPct val="0"/>
              </a:spcBef>
              <a:tabLst>
                <a:tab pos="644472" algn="l"/>
                <a:tab pos="1288942" algn="l"/>
                <a:tab pos="1935001" algn="l"/>
                <a:tab pos="2579473" algn="l"/>
                <a:tab pos="3225530" algn="l"/>
                <a:tab pos="3870001" algn="l"/>
                <a:tab pos="4516061" algn="l"/>
                <a:tab pos="5160531" algn="l"/>
              </a:tabLst>
            </a:pPr>
            <a:r>
              <a:rPr lang="en-US" altLang="en-US" dirty="0"/>
              <a:t>Numbers in italics and parentheses show the average molecular TCMR score in the biopsies. </a:t>
            </a:r>
          </a:p>
          <a:p>
            <a:pPr algn="just" eaLnBrk="1">
              <a:lnSpc>
                <a:spcPct val="93000"/>
              </a:lnSpc>
              <a:spcBef>
                <a:spcPct val="0"/>
              </a:spcBef>
              <a:tabLst>
                <a:tab pos="644472" algn="l"/>
                <a:tab pos="1288942" algn="l"/>
                <a:tab pos="1935001" algn="l"/>
                <a:tab pos="2579473" algn="l"/>
                <a:tab pos="3225530" algn="l"/>
                <a:tab pos="3870001" algn="l"/>
                <a:tab pos="4516061" algn="l"/>
                <a:tab pos="5160531" algn="l"/>
              </a:tabLst>
            </a:pPr>
            <a:r>
              <a:rPr lang="en-US" altLang="en-US" dirty="0"/>
              <a:t>Numbers with no parentheses are the intersections of the number of biopsies diagnosed as TCMR by the three pathologists. Biopsies with either i2t2 TCMR or mixed rejection were considered TCMR. Isolated v‐lesion </a:t>
            </a:r>
            <a:r>
              <a:rPr lang="en-US" altLang="en-US" dirty="0" err="1"/>
              <a:t>TCMRs</a:t>
            </a:r>
            <a:r>
              <a:rPr lang="en-US" altLang="en-US" dirty="0"/>
              <a:t> were not counted as TCMR</a:t>
            </a:r>
          </a:p>
          <a:p>
            <a:pPr algn="just" eaLnBrk="1">
              <a:lnSpc>
                <a:spcPct val="93000"/>
              </a:lnSpc>
              <a:spcBef>
                <a:spcPct val="0"/>
              </a:spcBef>
              <a:tabLst>
                <a:tab pos="644472" algn="l"/>
                <a:tab pos="1288942" algn="l"/>
                <a:tab pos="1935001" algn="l"/>
                <a:tab pos="2579473" algn="l"/>
                <a:tab pos="3225530" algn="l"/>
                <a:tab pos="3870001" algn="l"/>
                <a:tab pos="4516061" algn="l"/>
                <a:tab pos="5160531" algn="l"/>
              </a:tabLst>
            </a:pPr>
            <a:r>
              <a:rPr lang="en-US" altLang="en-US" dirty="0"/>
              <a:t>12/75 or 16% all three agreed on them. </a:t>
            </a:r>
            <a:r>
              <a:rPr lang="en-US" altLang="en-US" b="1" dirty="0"/>
              <a:t>This low agreement can be explained thus </a:t>
            </a:r>
          </a:p>
          <a:p>
            <a:pPr marL="228581" indent="-228581" algn="just" eaLnBrk="1">
              <a:lnSpc>
                <a:spcPct val="93000"/>
              </a:lnSpc>
              <a:spcBef>
                <a:spcPct val="0"/>
              </a:spcBef>
              <a:buAutoNum type="alphaLcParenBoth"/>
              <a:tabLst>
                <a:tab pos="644472" algn="l"/>
                <a:tab pos="1288942" algn="l"/>
                <a:tab pos="1935001" algn="l"/>
                <a:tab pos="2579473" algn="l"/>
                <a:tab pos="3225530" algn="l"/>
                <a:tab pos="3870001" algn="l"/>
                <a:tab pos="4516061" algn="l"/>
                <a:tab pos="5160531" algn="l"/>
              </a:tabLst>
            </a:pPr>
            <a:r>
              <a:rPr lang="en-US" altLang="en-US" dirty="0"/>
              <a:t>The fuzzy border between BL and 1A/1B: a known problem needs to be solved, but as I have explained I do not believe </a:t>
            </a:r>
            <a:r>
              <a:rPr lang="en-US" altLang="en-US" dirty="0" err="1"/>
              <a:t>MMDx</a:t>
            </a:r>
            <a:r>
              <a:rPr lang="en-US" altLang="en-US" dirty="0"/>
              <a:t> is the answer to that</a:t>
            </a:r>
          </a:p>
          <a:p>
            <a:pPr marL="228581" indent="-228581" algn="just" eaLnBrk="1">
              <a:lnSpc>
                <a:spcPct val="93000"/>
              </a:lnSpc>
              <a:spcBef>
                <a:spcPct val="0"/>
              </a:spcBef>
              <a:buAutoNum type="alphaLcParenBoth"/>
              <a:tabLst>
                <a:tab pos="644472" algn="l"/>
                <a:tab pos="1288942" algn="l"/>
                <a:tab pos="1935001" algn="l"/>
                <a:tab pos="2579473" algn="l"/>
                <a:tab pos="3225530" algn="l"/>
                <a:tab pos="3870001" algn="l"/>
                <a:tab pos="4516061" algn="l"/>
                <a:tab pos="5160531" algn="l"/>
              </a:tabLst>
            </a:pPr>
            <a:r>
              <a:rPr lang="en-US" altLang="en-US" dirty="0"/>
              <a:t>The long-standing belief that inflammation and tubulitis not be scarred areas. This part of the Banff schema has led to major confusion and diagnosis inconsistencies amongst pathologists </a:t>
            </a:r>
            <a:r>
              <a:rPr lang="en-US" altLang="en-US" dirty="0" err="1"/>
              <a:t>esp</a:t>
            </a:r>
            <a:r>
              <a:rPr lang="en-US" altLang="en-US" dirty="0"/>
              <a:t> those not seeing large volumes. Should point out that Pittsburgh &amp; many others incorporating fibrosis in their calls 30 </a:t>
            </a:r>
            <a:r>
              <a:rPr lang="en-US" altLang="en-US" dirty="0" err="1"/>
              <a:t>yrs</a:t>
            </a:r>
            <a:r>
              <a:rPr lang="en-US" altLang="en-US" dirty="0"/>
              <a:t> since not doing so seemed so illogical This deficiency in Banff has finally been corrected, and should lead to significant reduction in # disagreements (although educating the community is and issue, that is so for MMDX too as I am trying to do in this talk) ti01rule</a:t>
            </a:r>
          </a:p>
          <a:p>
            <a:pPr marL="228581" indent="-228581" algn="just" eaLnBrk="1">
              <a:lnSpc>
                <a:spcPct val="93000"/>
              </a:lnSpc>
              <a:spcBef>
                <a:spcPct val="0"/>
              </a:spcBef>
              <a:buAutoNum type="alphaLcParenBoth"/>
              <a:tabLst>
                <a:tab pos="644472" algn="l"/>
                <a:tab pos="1288942" algn="l"/>
                <a:tab pos="1935001" algn="l"/>
                <a:tab pos="2579473" algn="l"/>
                <a:tab pos="3225530" algn="l"/>
                <a:tab pos="3870001" algn="l"/>
                <a:tab pos="4516061" algn="l"/>
                <a:tab pos="5160531" algn="l"/>
              </a:tabLst>
            </a:pPr>
            <a:r>
              <a:rPr lang="en-US" altLang="en-US" dirty="0"/>
              <a:t>A significant (but not specified) number of biopsies were complicated by scarring; </a:t>
            </a:r>
          </a:p>
          <a:p>
            <a:pPr marL="228581" indent="-228581" algn="just" eaLnBrk="1">
              <a:lnSpc>
                <a:spcPct val="93000"/>
              </a:lnSpc>
              <a:spcBef>
                <a:spcPct val="0"/>
              </a:spcBef>
              <a:buAutoNum type="alphaLcParenBoth"/>
              <a:tabLst>
                <a:tab pos="644472" algn="l"/>
                <a:tab pos="1288942" algn="l"/>
                <a:tab pos="1935001" algn="l"/>
                <a:tab pos="2579473" algn="l"/>
                <a:tab pos="3225530" algn="l"/>
                <a:tab pos="3870001" algn="l"/>
                <a:tab pos="4516061" algn="l"/>
                <a:tab pos="5160531" algn="l"/>
              </a:tabLst>
            </a:pPr>
            <a:r>
              <a:rPr lang="en-US" altLang="en-US" dirty="0"/>
              <a:t>GIVE CREDIT TO MMDX FOR HELPING THE PATHOLOGY COMMUNITY RECOGNIZE THAT THIS IS A HUGE ISSUE</a:t>
            </a:r>
          </a:p>
          <a:p>
            <a:pPr marL="228581" indent="-228581" algn="just" eaLnBrk="1">
              <a:lnSpc>
                <a:spcPct val="93000"/>
              </a:lnSpc>
              <a:spcBef>
                <a:spcPct val="0"/>
              </a:spcBef>
              <a:buAutoNum type="alphaLcParenBoth"/>
              <a:tabLst>
                <a:tab pos="644472" algn="l"/>
                <a:tab pos="1288942" algn="l"/>
                <a:tab pos="1935001" algn="l"/>
                <a:tab pos="2579473" algn="l"/>
                <a:tab pos="3225530" algn="l"/>
                <a:tab pos="3870001" algn="l"/>
                <a:tab pos="4516061" algn="l"/>
                <a:tab pos="5160531" algn="l"/>
              </a:tabLst>
            </a:pPr>
            <a:r>
              <a:rPr lang="en-US" altLang="en-US" dirty="0"/>
              <a:t>Any TCMR call by even one pathologist was added to the total number of </a:t>
            </a:r>
            <a:r>
              <a:rPr lang="en-US" altLang="en-US" dirty="0" err="1"/>
              <a:t>TCMRs</a:t>
            </a:r>
            <a:r>
              <a:rPr lang="en-US" altLang="en-US" dirty="0"/>
              <a:t> in the denominator to calculate agreement (even though mean TCMR score of these biopsies with only 1/3 calling positive was only 0.1=barely reaching TCMR definition’</a:t>
            </a:r>
          </a:p>
          <a:p>
            <a:pPr algn="just" eaLnBrk="1">
              <a:lnSpc>
                <a:spcPct val="93000"/>
              </a:lnSpc>
              <a:spcBef>
                <a:spcPct val="0"/>
              </a:spcBef>
              <a:tabLst>
                <a:tab pos="644472" algn="l"/>
                <a:tab pos="1288942" algn="l"/>
                <a:tab pos="1935001" algn="l"/>
                <a:tab pos="2579473" algn="l"/>
                <a:tab pos="3225530" algn="l"/>
                <a:tab pos="3870001" algn="l"/>
                <a:tab pos="4516061" algn="l"/>
                <a:tab pos="5160531" algn="l"/>
              </a:tabLst>
            </a:pPr>
            <a:r>
              <a:rPr lang="en-US" altLang="en-US" b="1" dirty="0"/>
              <a:t>Agreement would be much higher, perhaps 80-90% range (same as mdx) 100% if these biopsies </a:t>
            </a:r>
            <a:r>
              <a:rPr lang="en-US" altLang="en-US" dirty="0"/>
              <a:t>were 1B or 2A/2B with significant inflammation and </a:t>
            </a:r>
            <a:r>
              <a:rPr lang="en-US" altLang="en-US" b="1" dirty="0"/>
              <a:t>no scarring</a:t>
            </a:r>
            <a:r>
              <a:rPr lang="en-US" altLang="en-US" dirty="0"/>
              <a:t>; </a:t>
            </a:r>
            <a:r>
              <a:rPr lang="en-US" altLang="en-US" b="1" dirty="0"/>
              <a:t>and </a:t>
            </a:r>
            <a:r>
              <a:rPr lang="en-US" altLang="en-US" dirty="0"/>
              <a:t>if the denominator included biopsies classified into specific category by a consensus panel, with the criteria used to make the classification being made available to the pathologists participating in the study.</a:t>
            </a:r>
          </a:p>
          <a:p>
            <a:pPr algn="just" eaLnBrk="1">
              <a:lnSpc>
                <a:spcPct val="93000"/>
              </a:lnSpc>
              <a:spcBef>
                <a:spcPct val="0"/>
              </a:spcBef>
              <a:tabLst>
                <a:tab pos="644472" algn="l"/>
                <a:tab pos="1288942" algn="l"/>
                <a:tab pos="1935001" algn="l"/>
                <a:tab pos="2579473" algn="l"/>
                <a:tab pos="3225530" algn="l"/>
                <a:tab pos="3870001" algn="l"/>
                <a:tab pos="4516061" algn="l"/>
                <a:tab pos="5160531" algn="l"/>
              </a:tabLst>
            </a:pPr>
            <a:r>
              <a:rPr lang="en-US" altLang="en-US" dirty="0"/>
              <a:t>A and B from same institution: 58 called TCMR by at least one of them; 12+7= 19 or 33% biopsies agreed to by both;</a:t>
            </a:r>
          </a:p>
          <a:p>
            <a:pPr algn="just" eaLnBrk="1">
              <a:lnSpc>
                <a:spcPct val="93000"/>
              </a:lnSpc>
              <a:spcBef>
                <a:spcPct val="0"/>
              </a:spcBef>
              <a:tabLst>
                <a:tab pos="644472" algn="l"/>
                <a:tab pos="1288942" algn="l"/>
                <a:tab pos="1935001" algn="l"/>
                <a:tab pos="2579473" algn="l"/>
                <a:tab pos="3225530" algn="l"/>
                <a:tab pos="3870001" algn="l"/>
                <a:tab pos="4516061" algn="l"/>
                <a:tab pos="5160531" algn="l"/>
              </a:tabLst>
            </a:pPr>
            <a:endParaRPr lang="en-US" altLang="en-US" b="1" dirty="0"/>
          </a:p>
          <a:p>
            <a:pPr algn="just" eaLnBrk="1">
              <a:lnSpc>
                <a:spcPct val="93000"/>
              </a:lnSpc>
              <a:spcBef>
                <a:spcPct val="0"/>
              </a:spcBef>
              <a:tabLst>
                <a:tab pos="644472" algn="l"/>
                <a:tab pos="1288942" algn="l"/>
                <a:tab pos="1935001" algn="l"/>
                <a:tab pos="2579473" algn="l"/>
                <a:tab pos="3225530" algn="l"/>
                <a:tab pos="3870001" algn="l"/>
                <a:tab pos="4516061" algn="l"/>
                <a:tab pos="5160531" algn="l"/>
              </a:tabLst>
            </a:pPr>
            <a:r>
              <a:rPr lang="en-US" altLang="en-US" b="1" dirty="0"/>
              <a:t>CONSIDER </a:t>
            </a:r>
            <a:r>
              <a:rPr lang="en-US" altLang="en-US" b="1" dirty="0" err="1"/>
              <a:t>MOLEC</a:t>
            </a:r>
            <a:r>
              <a:rPr lang="en-US" altLang="en-US" b="1" dirty="0"/>
              <a:t> SCORES AND ARCHETYPE SCORES being presented similarly; MEAN SD </a:t>
            </a:r>
            <a:r>
              <a:rPr lang="en-US" altLang="en-US" b="1" dirty="0" err="1"/>
              <a:t>DUNNO</a:t>
            </a:r>
            <a:r>
              <a:rPr lang="en-US" altLang="en-US" b="1" dirty="0"/>
              <a:t>; ARRANGING SCORES IN ORDINALS I PREDICT WILL BE EQUALLY BAD; </a:t>
            </a:r>
          </a:p>
          <a:p>
            <a:pPr algn="just" eaLnBrk="1">
              <a:lnSpc>
                <a:spcPct val="93000"/>
              </a:lnSpc>
              <a:spcBef>
                <a:spcPct val="0"/>
              </a:spcBef>
              <a:tabLst>
                <a:tab pos="644472" algn="l"/>
                <a:tab pos="1288942" algn="l"/>
                <a:tab pos="1935001" algn="l"/>
                <a:tab pos="2579473" algn="l"/>
                <a:tab pos="3225530" algn="l"/>
                <a:tab pos="3870001" algn="l"/>
                <a:tab pos="4516061" algn="l"/>
                <a:tab pos="5160531" algn="l"/>
              </a:tabLst>
            </a:pPr>
            <a:r>
              <a:rPr lang="en-US" altLang="en-US" b="1" dirty="0"/>
              <a:t>(Avoid: NOT DONE BY INVESTIGATORS URGE THEM TO DO SO IF THEY WANT MORE PEOPLE LIKE ME TO BE CONVINCED OF THE CLINICAL UTILITY; NOT DONE DESPITE TECHNOLOGY OUT THERE FOR OVER A DECADE, PERHAPS I SOMETIMES WONDER WITH A VESTED INTEREST IN DOING SO)</a:t>
            </a:r>
          </a:p>
          <a:p>
            <a:pPr algn="just" eaLnBrk="1">
              <a:lnSpc>
                <a:spcPct val="93000"/>
              </a:lnSpc>
              <a:spcBef>
                <a:spcPct val="0"/>
              </a:spcBef>
              <a:tabLst>
                <a:tab pos="644472" algn="l"/>
                <a:tab pos="1288942" algn="l"/>
                <a:tab pos="1935001" algn="l"/>
                <a:tab pos="2579473" algn="l"/>
                <a:tab pos="3225530" algn="l"/>
                <a:tab pos="3870001" algn="l"/>
                <a:tab pos="4516061" algn="l"/>
                <a:tab pos="5160531" algn="l"/>
              </a:tabLst>
            </a:pPr>
            <a:r>
              <a:rPr lang="en-US" altLang="en-US" dirty="0" err="1"/>
              <a:t>XXXXXXXXXXXXXXXXXX</a:t>
            </a:r>
            <a:endParaRPr lang="en-US" altLang="en-US" dirty="0"/>
          </a:p>
          <a:p>
            <a:pPr algn="just" eaLnBrk="1">
              <a:lnSpc>
                <a:spcPct val="93000"/>
              </a:lnSpc>
              <a:spcBef>
                <a:spcPct val="0"/>
              </a:spcBef>
              <a:tabLst>
                <a:tab pos="644472" algn="l"/>
                <a:tab pos="1288942" algn="l"/>
                <a:tab pos="1935001" algn="l"/>
                <a:tab pos="2579473" algn="l"/>
                <a:tab pos="3225530" algn="l"/>
                <a:tab pos="3870001" algn="l"/>
                <a:tab pos="4516061" algn="l"/>
                <a:tab pos="5160531" algn="l"/>
              </a:tabLst>
            </a:pPr>
            <a:r>
              <a:rPr lang="en-US" altLang="en-US" dirty="0"/>
              <a:t>Note table on right; 1/3 calls of TCMR were made in 16+8+13= 37 cases (with individual numbers referring to calls by the three individual pathologists)----------------------2/3 calls of TCMR  made in 10+8+17= 35 cases; 3/3 in 12 cases;</a:t>
            </a:r>
          </a:p>
          <a:p>
            <a:pPr algn="just" eaLnBrk="1">
              <a:lnSpc>
                <a:spcPct val="93000"/>
              </a:lnSpc>
              <a:spcBef>
                <a:spcPct val="0"/>
              </a:spcBef>
              <a:tabLst>
                <a:tab pos="644472" algn="l"/>
                <a:tab pos="1288942" algn="l"/>
                <a:tab pos="1935001" algn="l"/>
                <a:tab pos="2579473" algn="l"/>
                <a:tab pos="3225530" algn="l"/>
                <a:tab pos="3870001" algn="l"/>
                <a:tab pos="4516061" algn="l"/>
                <a:tab pos="5160531" algn="l"/>
              </a:tabLst>
            </a:pPr>
            <a:r>
              <a:rPr lang="en-US" altLang="en-US" dirty="0" err="1"/>
              <a:t>xxxxxxxxxxxxxxxxxxxxVenn</a:t>
            </a:r>
            <a:r>
              <a:rPr lang="en-US" altLang="en-US" dirty="0"/>
              <a:t> diagram showing the relationship between the molecular T cell‐mediated rejection (TCMR) score and the agreement among three pathologists in the 245 biopsy subset. </a:t>
            </a:r>
          </a:p>
          <a:p>
            <a:pPr algn="just" eaLnBrk="1">
              <a:lnSpc>
                <a:spcPct val="93000"/>
              </a:lnSpc>
              <a:spcBef>
                <a:spcPct val="0"/>
              </a:spcBef>
              <a:tabLst>
                <a:tab pos="644472" algn="l"/>
                <a:tab pos="1288942" algn="l"/>
                <a:tab pos="1935001" algn="l"/>
                <a:tab pos="2579473" algn="l"/>
                <a:tab pos="3225530" algn="l"/>
                <a:tab pos="3870001" algn="l"/>
                <a:tab pos="4516061" algn="l"/>
                <a:tab pos="5160531" algn="l"/>
              </a:tabLst>
            </a:pPr>
            <a:r>
              <a:rPr lang="en-US" altLang="en-US" dirty="0"/>
              <a:t>Numbers in italics and parentheses show the average molecular TCMR score in the biopsies. </a:t>
            </a:r>
          </a:p>
          <a:p>
            <a:pPr algn="just" eaLnBrk="1">
              <a:lnSpc>
                <a:spcPct val="93000"/>
              </a:lnSpc>
              <a:spcBef>
                <a:spcPct val="0"/>
              </a:spcBef>
              <a:tabLst>
                <a:tab pos="644472" algn="l"/>
                <a:tab pos="1288942" algn="l"/>
                <a:tab pos="1935001" algn="l"/>
                <a:tab pos="2579473" algn="l"/>
                <a:tab pos="3225530" algn="l"/>
                <a:tab pos="3870001" algn="l"/>
                <a:tab pos="4516061" algn="l"/>
                <a:tab pos="5160531" algn="l"/>
              </a:tabLst>
            </a:pPr>
            <a:r>
              <a:rPr lang="en-US" altLang="en-US" dirty="0"/>
              <a:t>Numbers with no parentheses are the intersections of the number of biopsies diagnosed as TCMR by the three pathologists. Biopsies with either i2t2 TCMR or mixed rejection were considered TCMR. Isolated v‐lesion </a:t>
            </a:r>
            <a:r>
              <a:rPr lang="en-US" altLang="en-US" dirty="0" err="1"/>
              <a:t>TCMRs</a:t>
            </a:r>
            <a:r>
              <a:rPr lang="en-US" altLang="en-US" dirty="0"/>
              <a:t> were not counted as TCMR.</a:t>
            </a:r>
          </a:p>
          <a:p>
            <a:pPr>
              <a:tabLst>
                <a:tab pos="644472" algn="l"/>
                <a:tab pos="1288942" algn="l"/>
                <a:tab pos="1935001" algn="l"/>
                <a:tab pos="2579473" algn="l"/>
                <a:tab pos="3225530" algn="l"/>
                <a:tab pos="3870001" algn="l"/>
                <a:tab pos="4516061" algn="l"/>
                <a:tab pos="5160531" algn="l"/>
              </a:tabLst>
            </a:pPr>
            <a:r>
              <a:rPr lang="en-US" altLang="en-US" dirty="0" err="1">
                <a:solidFill>
                  <a:schemeClr val="bg1"/>
                </a:solidFill>
                <a:latin typeface="Arial" panose="020B0604020202020204" pitchFamily="34" charset="0"/>
              </a:rPr>
              <a:t>Xxxxxxxxxx</a:t>
            </a:r>
            <a:r>
              <a:rPr lang="en-US" altLang="en-US" dirty="0">
                <a:solidFill>
                  <a:schemeClr val="bg1"/>
                </a:solidFill>
                <a:latin typeface="Arial" panose="020B0604020202020204" pitchFamily="34" charset="0"/>
              </a:rPr>
              <a:t> </a:t>
            </a:r>
            <a:r>
              <a:rPr lang="en-US" altLang="en-US" dirty="0">
                <a:solidFill>
                  <a:srgbClr val="FFFF00"/>
                </a:solidFill>
                <a:latin typeface="Arial" panose="020B0604020202020204" pitchFamily="34" charset="0"/>
              </a:rPr>
              <a:t>REPRODUCIBILITY OF HISTOLOGIC LESION AND GRADE (NOT THE </a:t>
            </a:r>
            <a:r>
              <a:rPr lang="en-US" altLang="en-US" dirty="0" err="1">
                <a:solidFill>
                  <a:srgbClr val="FFFF00"/>
                </a:solidFill>
                <a:latin typeface="Arial" panose="020B0604020202020204" pitchFamily="34" charset="0"/>
              </a:rPr>
              <a:t>GESTAULT</a:t>
            </a:r>
            <a:r>
              <a:rPr lang="en-US" altLang="en-US" dirty="0">
                <a:solidFill>
                  <a:srgbClr val="FFFF00"/>
                </a:solidFill>
                <a:latin typeface="Arial" panose="020B0604020202020204" pitchFamily="34" charset="0"/>
              </a:rPr>
              <a:t> DIAGNOSIS)—paraphrase </a:t>
            </a:r>
            <a:r>
              <a:rPr lang="en-US" altLang="en-US" dirty="0" err="1">
                <a:solidFill>
                  <a:srgbClr val="FFFF00"/>
                </a:solidFill>
                <a:latin typeface="Arial" panose="020B0604020202020204" pitchFamily="34" charset="0"/>
              </a:rPr>
              <a:t>halloran</a:t>
            </a:r>
            <a:r>
              <a:rPr lang="en-US" altLang="en-US" dirty="0">
                <a:solidFill>
                  <a:srgbClr val="FFFF00"/>
                </a:solidFill>
                <a:latin typeface="Arial" panose="020B0604020202020204" pitchFamily="34" charset="0"/>
              </a:rPr>
              <a:t> sentence ditto; </a:t>
            </a:r>
            <a:r>
              <a:rPr lang="en-US" altLang="en-US" dirty="0" err="1">
                <a:solidFill>
                  <a:srgbClr val="FFFF00"/>
                </a:solidFill>
                <a:latin typeface="Arial" panose="020B0604020202020204" pitchFamily="34" charset="0"/>
              </a:rPr>
              <a:t>xxxxxxxxxxxxxx</a:t>
            </a:r>
            <a:r>
              <a:rPr lang="en-US" altLang="en-US" dirty="0" err="1">
                <a:solidFill>
                  <a:schemeClr val="bg1"/>
                </a:solidFill>
                <a:latin typeface="Arial" panose="020B0604020202020204" pitchFamily="34" charset="0"/>
              </a:rPr>
              <a:t>castigating</a:t>
            </a:r>
            <a:r>
              <a:rPr lang="en-US" altLang="en-US" dirty="0">
                <a:solidFill>
                  <a:schemeClr val="bg1"/>
                </a:solidFill>
                <a:latin typeface="Arial" panose="020B0604020202020204" pitchFamily="34" charset="0"/>
              </a:rPr>
              <a:t> </a:t>
            </a:r>
            <a:r>
              <a:rPr lang="en-US" altLang="en-US" dirty="0" err="1">
                <a:solidFill>
                  <a:schemeClr val="bg1"/>
                </a:solidFill>
                <a:latin typeface="Arial" panose="020B0604020202020204" pitchFamily="34" charset="0"/>
              </a:rPr>
              <a:t>histo</a:t>
            </a:r>
            <a:r>
              <a:rPr lang="en-US" altLang="en-US" dirty="0">
                <a:solidFill>
                  <a:schemeClr val="bg1"/>
                </a:solidFill>
                <a:latin typeface="Arial" panose="020B0604020202020204" pitchFamily="34" charset="0"/>
              </a:rPr>
              <a:t> is comparing </a:t>
            </a:r>
            <a:r>
              <a:rPr lang="en-US" altLang="en-US" dirty="0" err="1">
                <a:solidFill>
                  <a:schemeClr val="bg1"/>
                </a:solidFill>
                <a:latin typeface="Arial" panose="020B0604020202020204" pitchFamily="34" charset="0"/>
              </a:rPr>
              <a:t>furness</a:t>
            </a:r>
            <a:r>
              <a:rPr lang="en-US" altLang="en-US" dirty="0">
                <a:solidFill>
                  <a:schemeClr val="bg1"/>
                </a:solidFill>
                <a:latin typeface="Arial" panose="020B0604020202020204" pitchFamily="34" charset="0"/>
              </a:rPr>
              <a:t> paper on grading </a:t>
            </a:r>
            <a:r>
              <a:rPr lang="en-US" altLang="en-US" dirty="0" err="1">
                <a:solidFill>
                  <a:schemeClr val="bg1"/>
                </a:solidFill>
                <a:latin typeface="Arial" panose="020B0604020202020204" pitchFamily="34" charset="0"/>
              </a:rPr>
              <a:t>tcmr</a:t>
            </a:r>
            <a:r>
              <a:rPr lang="en-US" altLang="en-US" dirty="0">
                <a:solidFill>
                  <a:schemeClr val="bg1"/>
                </a:solidFill>
                <a:latin typeface="Arial" panose="020B0604020202020204" pitchFamily="34" charset="0"/>
              </a:rPr>
              <a:t> with mdx; mdx simply says binary yes/no; no attempt to grade (caveat lesion scoring does contribute to diagnosis BL versus 1A; but reproducibility evaluation not limited to t1 versus t2 in that paper; </a:t>
            </a:r>
            <a:r>
              <a:rPr lang="en-US" altLang="en-US" dirty="0" err="1">
                <a:solidFill>
                  <a:schemeClr val="bg1"/>
                </a:solidFill>
                <a:latin typeface="Arial" panose="020B0604020202020204" pitchFamily="34" charset="0"/>
              </a:rPr>
              <a:t>furness</a:t>
            </a:r>
            <a:r>
              <a:rPr lang="en-US" altLang="en-US" dirty="0">
                <a:solidFill>
                  <a:schemeClr val="bg1"/>
                </a:solidFill>
                <a:latin typeface="Arial" panose="020B0604020202020204" pitchFamily="34" charset="0"/>
              </a:rPr>
              <a:t> clearly say interest was in grading not in how often gestalt </a:t>
            </a:r>
            <a:r>
              <a:rPr lang="en-US" altLang="en-US" dirty="0" err="1">
                <a:solidFill>
                  <a:schemeClr val="bg1"/>
                </a:solidFill>
                <a:latin typeface="Arial" panose="020B0604020202020204" pitchFamily="34" charset="0"/>
              </a:rPr>
              <a:t>histo</a:t>
            </a:r>
            <a:r>
              <a:rPr lang="en-US" altLang="en-US" dirty="0">
                <a:solidFill>
                  <a:schemeClr val="bg1"/>
                </a:solidFill>
                <a:latin typeface="Arial" panose="020B0604020202020204" pitchFamily="34" charset="0"/>
              </a:rPr>
              <a:t> diagnosis agreement reached;----add experienced pathologists do not let overall </a:t>
            </a:r>
            <a:r>
              <a:rPr lang="en-US" altLang="en-US" dirty="0" err="1">
                <a:solidFill>
                  <a:schemeClr val="bg1"/>
                </a:solidFill>
                <a:latin typeface="Arial" panose="020B0604020202020204" pitchFamily="34" charset="0"/>
              </a:rPr>
              <a:t>gestault</a:t>
            </a:r>
            <a:r>
              <a:rPr lang="en-US" altLang="en-US" dirty="0">
                <a:solidFill>
                  <a:schemeClr val="bg1"/>
                </a:solidFill>
                <a:latin typeface="Arial" panose="020B0604020202020204" pitchFamily="34" charset="0"/>
              </a:rPr>
              <a:t> override scores which have arbitrary component; describe and call; </a:t>
            </a:r>
            <a:r>
              <a:rPr lang="en-US" altLang="en-US" dirty="0" err="1">
                <a:solidFill>
                  <a:schemeClr val="bg1"/>
                </a:solidFill>
                <a:latin typeface="Arial" panose="020B0604020202020204" pitchFamily="34" charset="0"/>
              </a:rPr>
              <a:t>banff</a:t>
            </a:r>
            <a:r>
              <a:rPr lang="en-US" altLang="en-US" dirty="0">
                <a:solidFill>
                  <a:schemeClr val="bg1"/>
                </a:solidFill>
                <a:latin typeface="Arial" panose="020B0604020202020204" pitchFamily="34" charset="0"/>
              </a:rPr>
              <a:t> scores per se should not decide  Rx; but they do convey extent pathology like reading radiology series--------------------</a:t>
            </a:r>
            <a:r>
              <a:rPr lang="en-US" altLang="en-US" dirty="0" err="1"/>
              <a:t>Xxxxxxxxxxxxxxxx</a:t>
            </a:r>
            <a:r>
              <a:rPr lang="en-US" altLang="en-US" dirty="0"/>
              <a:t> go to </a:t>
            </a:r>
            <a:r>
              <a:rPr lang="en-US" altLang="en-US" dirty="0" err="1"/>
              <a:t>venn</a:t>
            </a:r>
            <a:r>
              <a:rPr lang="en-US" altLang="en-US" dirty="0"/>
              <a:t> diagrams—Poor pathologist agreement on the one hand probably reflects case mix with many scarred and difficult biopsies where Banff a problem; pure 1b in experienced hands should be very good agreement; on the other hand 3 pathologists kappa for TCMR call claimed to be 0.45x0.45x0.45 =0.09 (actual was 0.16) (not sure kappa values can be multiplied like probabilities); pathologist C subject to reading digitized images (much more time; prone to miss max lesions like t, cg; no assurance all glomeruli examined; examining all tubules even more difficult)</a:t>
            </a:r>
          </a:p>
          <a:p>
            <a:pPr>
              <a:tabLst>
                <a:tab pos="644472" algn="l"/>
                <a:tab pos="1288942" algn="l"/>
                <a:tab pos="1935001" algn="l"/>
                <a:tab pos="2579473" algn="l"/>
                <a:tab pos="3225530" algn="l"/>
                <a:tab pos="3870001" algn="l"/>
                <a:tab pos="4516061" algn="l"/>
                <a:tab pos="5160531" algn="l"/>
              </a:tabLst>
            </a:pPr>
            <a:r>
              <a:rPr lang="en-US" altLang="en-US" dirty="0"/>
              <a:t>Borderline changes suspicious for acute rejection not considered T-cell mediated acute rejection; 81% accuracy not bad (sensitivity a versus b 67%; b versus a 45% less impressive)(details of calculations need review but slides are not necessary to make)</a:t>
            </a:r>
          </a:p>
          <a:p>
            <a:pPr>
              <a:tabLst>
                <a:tab pos="644472" algn="l"/>
                <a:tab pos="1288942" algn="l"/>
                <a:tab pos="1935001" algn="l"/>
                <a:tab pos="2579473" algn="l"/>
                <a:tab pos="3225530" algn="l"/>
                <a:tab pos="3870001" algn="l"/>
                <a:tab pos="4516061" algn="l"/>
                <a:tab pos="5160531" algn="l"/>
              </a:tabLst>
            </a:pPr>
            <a:endParaRPr lang="en-US" altLang="en-US" dirty="0"/>
          </a:p>
          <a:p>
            <a:pPr>
              <a:tabLst>
                <a:tab pos="644472" algn="l"/>
                <a:tab pos="1288942" algn="l"/>
                <a:tab pos="1935001" algn="l"/>
                <a:tab pos="2579473" algn="l"/>
                <a:tab pos="3225530" algn="l"/>
                <a:tab pos="3870001" algn="l"/>
                <a:tab pos="4516061" algn="l"/>
                <a:tab pos="5160531" algn="l"/>
              </a:tabLst>
            </a:pPr>
            <a:r>
              <a:rPr lang="en-GB" altLang="en-US" dirty="0"/>
              <a:t>©</a:t>
            </a:r>
            <a:endParaRPr lang="en-US" altLang="en-US" dirty="0"/>
          </a:p>
        </p:txBody>
      </p:sp>
    </p:spTree>
    <p:extLst>
      <p:ext uri="{BB962C8B-B14F-4D97-AF65-F5344CB8AC3E}">
        <p14:creationId xmlns:p14="http://schemas.microsoft.com/office/powerpoint/2010/main" val="2777061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6">
            <a:extLst>
              <a:ext uri="{FF2B5EF4-FFF2-40B4-BE49-F238E27FC236}">
                <a16:creationId xmlns:a16="http://schemas.microsoft.com/office/drawing/2014/main" id="{C5D2680D-5120-4DD8-A38C-72C01DA17D1A}"/>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51208" indent="-288926" eaLnBrk="0" hangingPunct="0">
              <a:spcBef>
                <a:spcPct val="30000"/>
              </a:spcBef>
              <a:defRPr sz="1200">
                <a:solidFill>
                  <a:schemeClr val="tx1"/>
                </a:solidFill>
                <a:latin typeface="Times New Roman" panose="02020603050405020304" pitchFamily="18" charset="0"/>
              </a:defRPr>
            </a:lvl2pPr>
            <a:lvl3pPr marL="1155705" indent="-231141" eaLnBrk="0" hangingPunct="0">
              <a:spcBef>
                <a:spcPct val="30000"/>
              </a:spcBef>
              <a:defRPr sz="1200">
                <a:solidFill>
                  <a:schemeClr val="tx1"/>
                </a:solidFill>
                <a:latin typeface="Times New Roman" panose="02020603050405020304" pitchFamily="18" charset="0"/>
              </a:defRPr>
            </a:lvl3pPr>
            <a:lvl4pPr marL="1617986" indent="-231141" eaLnBrk="0" hangingPunct="0">
              <a:spcBef>
                <a:spcPct val="30000"/>
              </a:spcBef>
              <a:defRPr sz="1200">
                <a:solidFill>
                  <a:schemeClr val="tx1"/>
                </a:solidFill>
                <a:latin typeface="Times New Roman" panose="02020603050405020304" pitchFamily="18" charset="0"/>
              </a:defRPr>
            </a:lvl4pPr>
            <a:lvl5pPr marL="2080269" indent="-231141" eaLnBrk="0" hangingPunct="0">
              <a:spcBef>
                <a:spcPct val="30000"/>
              </a:spcBef>
              <a:defRPr sz="1200">
                <a:solidFill>
                  <a:schemeClr val="tx1"/>
                </a:solidFill>
                <a:latin typeface="Times New Roman" panose="02020603050405020304" pitchFamily="18" charset="0"/>
              </a:defRPr>
            </a:lvl5pPr>
            <a:lvl6pPr marL="2542552" indent="-231141" eaLnBrk="0" fontAlgn="base" hangingPunct="0">
              <a:spcBef>
                <a:spcPct val="30000"/>
              </a:spcBef>
              <a:spcAft>
                <a:spcPct val="0"/>
              </a:spcAft>
              <a:defRPr sz="1200">
                <a:solidFill>
                  <a:schemeClr val="tx1"/>
                </a:solidFill>
                <a:latin typeface="Times New Roman" panose="02020603050405020304" pitchFamily="18" charset="0"/>
              </a:defRPr>
            </a:lvl6pPr>
            <a:lvl7pPr marL="3004833" indent="-231141" eaLnBrk="0" fontAlgn="base" hangingPunct="0">
              <a:spcBef>
                <a:spcPct val="30000"/>
              </a:spcBef>
              <a:spcAft>
                <a:spcPct val="0"/>
              </a:spcAft>
              <a:defRPr sz="1200">
                <a:solidFill>
                  <a:schemeClr val="tx1"/>
                </a:solidFill>
                <a:latin typeface="Times New Roman" panose="02020603050405020304" pitchFamily="18" charset="0"/>
              </a:defRPr>
            </a:lvl7pPr>
            <a:lvl8pPr marL="3467115" indent="-231141" eaLnBrk="0" fontAlgn="base" hangingPunct="0">
              <a:spcBef>
                <a:spcPct val="30000"/>
              </a:spcBef>
              <a:spcAft>
                <a:spcPct val="0"/>
              </a:spcAft>
              <a:defRPr sz="1200">
                <a:solidFill>
                  <a:schemeClr val="tx1"/>
                </a:solidFill>
                <a:latin typeface="Times New Roman" panose="02020603050405020304" pitchFamily="18" charset="0"/>
              </a:defRPr>
            </a:lvl8pPr>
            <a:lvl9pPr marL="3929396" indent="-231141"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564" rtl="0" eaLnBrk="1" fontAlgn="base" latinLnBrk="0" hangingPunct="1">
              <a:lnSpc>
                <a:spcPct val="100000"/>
              </a:lnSpc>
              <a:spcBef>
                <a:spcPct val="0"/>
              </a:spcBef>
              <a:spcAft>
                <a:spcPct val="0"/>
              </a:spcAft>
              <a:buClrTx/>
              <a:buSzTx/>
              <a:buFontTx/>
              <a:buNone/>
              <a:tabLst/>
              <a:defRPr/>
            </a:pPr>
            <a:fld id="{C901EA3E-98B7-4832-9F75-C7CBC66279BE}" type="slidenum">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charset="0"/>
              </a:rPr>
              <a:pPr marL="0" marR="0" lvl="0" indent="0" algn="r" defTabSz="924564" rtl="0" eaLnBrk="1" fontAlgn="base" latinLnBrk="0" hangingPunct="1">
                <a:lnSpc>
                  <a:spcPct val="100000"/>
                </a:lnSpc>
                <a:spcBef>
                  <a:spcPct val="0"/>
                </a:spcBef>
                <a:spcAft>
                  <a:spcPct val="0"/>
                </a:spcAft>
                <a:buClrTx/>
                <a:buSzTx/>
                <a:buFontTx/>
                <a:buNone/>
                <a:tabLst/>
                <a:defRPr/>
              </a:pPr>
              <a:t>23</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charset="0"/>
            </a:endParaRPr>
          </a:p>
        </p:txBody>
      </p:sp>
      <p:sp>
        <p:nvSpPr>
          <p:cNvPr id="284675" name="Rectangle 1">
            <a:extLst>
              <a:ext uri="{FF2B5EF4-FFF2-40B4-BE49-F238E27FC236}">
                <a16:creationId xmlns:a16="http://schemas.microsoft.com/office/drawing/2014/main" id="{1B5EEA3C-1F65-40B0-9AE6-2F73BDD4B090}"/>
              </a:ext>
            </a:extLst>
          </p:cNvPr>
          <p:cNvSpPr>
            <a:spLocks noGrp="1" noRot="1" noChangeAspect="1" noChangeArrowheads="1" noTextEdit="1"/>
          </p:cNvSpPr>
          <p:nvPr>
            <p:ph type="sldImg"/>
          </p:nvPr>
        </p:nvSpPr>
        <p:spPr>
          <a:xfrm>
            <a:off x="1198563" y="711200"/>
            <a:ext cx="4678362" cy="3509963"/>
          </a:xfrm>
          <a:solidFill>
            <a:srgbClr val="FFFFFF"/>
          </a:solidFill>
          <a:ln/>
        </p:spPr>
      </p:sp>
      <p:sp>
        <p:nvSpPr>
          <p:cNvPr id="284676" name="Text Box 2">
            <a:extLst>
              <a:ext uri="{FF2B5EF4-FFF2-40B4-BE49-F238E27FC236}">
                <a16:creationId xmlns:a16="http://schemas.microsoft.com/office/drawing/2014/main" id="{9D765E52-C9DE-4505-B67B-2C7E3A23E112}"/>
              </a:ext>
            </a:extLst>
          </p:cNvPr>
          <p:cNvSpPr>
            <a:spLocks noGrp="1" noChangeArrowheads="1"/>
          </p:cNvSpPr>
          <p:nvPr>
            <p:ph type="body" idx="1"/>
          </p:nvPr>
        </p:nvSpPr>
        <p:spPr>
          <a:xfrm>
            <a:off x="707675" y="4447341"/>
            <a:ext cx="5661393" cy="4214874"/>
          </a:xfrm>
          <a:noFill/>
        </p:spPr>
        <p:txBody>
          <a:bodyPr tIns="9539"/>
          <a:lstStyle/>
          <a:p>
            <a:pPr marL="173356" indent="-173356" eaLnBrk="1">
              <a:lnSpc>
                <a:spcPct val="93000"/>
              </a:lnSpc>
              <a:spcBef>
                <a:spcPct val="0"/>
              </a:spcBef>
              <a:buFontTx/>
              <a:buChar char="-"/>
              <a:tabLst>
                <a:tab pos="651690" algn="l"/>
                <a:tab pos="1303378" algn="l"/>
                <a:tab pos="1956673" algn="l"/>
                <a:tab pos="2608363" algn="l"/>
                <a:tab pos="3261656" algn="l"/>
                <a:tab pos="3913346" algn="l"/>
                <a:tab pos="4566640" algn="l"/>
                <a:tab pos="5218329" algn="l"/>
              </a:tabLst>
            </a:pPr>
            <a:r>
              <a:rPr lang="en-GB" altLang="en-US" dirty="0"/>
              <a:t>(both talks) Quoted agreement  for all 3 pathologists = 18%</a:t>
            </a:r>
          </a:p>
          <a:p>
            <a:pPr marL="173356" indent="-173356" eaLnBrk="1">
              <a:lnSpc>
                <a:spcPct val="93000"/>
              </a:lnSpc>
              <a:spcBef>
                <a:spcPct val="0"/>
              </a:spcBef>
              <a:buFontTx/>
              <a:buChar char="-"/>
              <a:tabLst>
                <a:tab pos="651690" algn="l"/>
                <a:tab pos="1303378" algn="l"/>
                <a:tab pos="1956673" algn="l"/>
                <a:tab pos="2608363" algn="l"/>
                <a:tab pos="3261656" algn="l"/>
                <a:tab pos="3913346" algn="l"/>
                <a:tab pos="4566640" algn="l"/>
                <a:tab pos="5218329" algn="l"/>
              </a:tabLst>
            </a:pPr>
            <a:r>
              <a:rPr lang="en-GB" altLang="en-US" dirty="0"/>
              <a:t>However, IN CALCULATING THIS PERCENTAGE, the numerator was QUESTIONABLY REDUCED by assuming that BL was never TCMR </a:t>
            </a:r>
            <a:br>
              <a:rPr lang="en-GB" altLang="en-US" dirty="0"/>
            </a:br>
            <a:r>
              <a:rPr lang="en-GB" altLang="en-US" dirty="0"/>
              <a:t>- and moreover, the denominator WAS QUESTIONABLY INCREASED by accepting the histologic TCMR label even when 1/3 pathology calls was TCMR</a:t>
            </a:r>
          </a:p>
          <a:p>
            <a:pPr marL="173356" indent="-173356" eaLnBrk="1">
              <a:lnSpc>
                <a:spcPct val="93000"/>
              </a:lnSpc>
              <a:spcBef>
                <a:spcPct val="0"/>
              </a:spcBef>
              <a:buFontTx/>
              <a:buChar char="-"/>
              <a:tabLst>
                <a:tab pos="651690" algn="l"/>
                <a:tab pos="1303378" algn="l"/>
                <a:tab pos="1956673" algn="l"/>
                <a:tab pos="2608363" algn="l"/>
                <a:tab pos="3261656" algn="l"/>
                <a:tab pos="3913346" algn="l"/>
                <a:tab pos="4566640" algn="l"/>
                <a:tab pos="5218329" algn="l"/>
              </a:tabLst>
            </a:pPr>
            <a:r>
              <a:rPr lang="en-GB" altLang="en-US" dirty="0"/>
              <a:t> </a:t>
            </a:r>
            <a:r>
              <a:rPr lang="en-GB" altLang="en-US" dirty="0" err="1"/>
              <a:t>Imprortantly</a:t>
            </a:r>
            <a:r>
              <a:rPr lang="en-GB" altLang="en-US" dirty="0"/>
              <a:t> </a:t>
            </a:r>
            <a:r>
              <a:rPr lang="en-GB" altLang="en-US" sz="2800" kern="0" dirty="0">
                <a:solidFill>
                  <a:srgbClr val="FFFFFF"/>
                </a:solidFill>
                <a:latin typeface="Times New Roman"/>
                <a:ea typeface="+mj-ea"/>
                <a:cs typeface="+mj-cs"/>
              </a:rPr>
              <a:t>Most </a:t>
            </a:r>
            <a:r>
              <a:rPr lang="en-GB" altLang="en-US" sz="2800" kern="0" dirty="0" err="1">
                <a:solidFill>
                  <a:srgbClr val="FFFFFF"/>
                </a:solidFill>
                <a:latin typeface="Times New Roman"/>
                <a:ea typeface="+mj-ea"/>
                <a:cs typeface="+mj-cs"/>
              </a:rPr>
              <a:t>bxs</a:t>
            </a:r>
            <a:r>
              <a:rPr lang="en-GB" altLang="en-US" sz="2800" kern="0" dirty="0">
                <a:solidFill>
                  <a:srgbClr val="FFFFFF"/>
                </a:solidFill>
                <a:latin typeface="Times New Roman"/>
                <a:ea typeface="+mj-ea"/>
                <a:cs typeface="+mj-cs"/>
              </a:rPr>
              <a:t> on interface of BL-TCMR (</a:t>
            </a:r>
            <a:r>
              <a:rPr lang="en-GB" altLang="en-US" sz="2800" kern="0" dirty="0" err="1">
                <a:solidFill>
                  <a:srgbClr val="FFFFFF"/>
                </a:solidFill>
                <a:latin typeface="Times New Roman"/>
                <a:ea typeface="+mj-ea"/>
                <a:cs typeface="+mj-cs"/>
              </a:rPr>
              <a:t>MMDx</a:t>
            </a:r>
            <a:r>
              <a:rPr lang="en-GB" altLang="en-US" sz="2800" kern="0" dirty="0">
                <a:solidFill>
                  <a:srgbClr val="FFFFFF"/>
                </a:solidFill>
                <a:latin typeface="Times New Roman"/>
                <a:ea typeface="+mj-ea"/>
                <a:cs typeface="+mj-cs"/>
              </a:rPr>
              <a:t> score 0.1)</a:t>
            </a:r>
            <a:br>
              <a:rPr lang="en-GB" altLang="en-US" sz="2800" kern="0" dirty="0">
                <a:solidFill>
                  <a:srgbClr val="FFFFFF"/>
                </a:solidFill>
                <a:latin typeface="Times New Roman"/>
                <a:ea typeface="+mj-ea"/>
                <a:cs typeface="+mj-cs"/>
              </a:rPr>
            </a:br>
            <a:r>
              <a:rPr lang="en-GB" altLang="en-US" sz="2800" kern="0" dirty="0">
                <a:solidFill>
                  <a:srgbClr val="FFFFFF"/>
                </a:solidFill>
                <a:latin typeface="Times New Roman"/>
                <a:ea typeface="+mj-ea"/>
                <a:cs typeface="+mj-cs"/>
              </a:rPr>
              <a:t> </a:t>
            </a:r>
            <a:r>
              <a:rPr lang="en-GB" altLang="en-US" strike="sngStrike" dirty="0"/>
              <a:t>(37 </a:t>
            </a:r>
            <a:r>
              <a:rPr lang="en-GB" altLang="en-US" strike="sngStrike" dirty="0" err="1"/>
              <a:t>bxs</a:t>
            </a:r>
            <a:r>
              <a:rPr lang="en-GB" altLang="en-US" strike="sngStrike" dirty="0"/>
              <a:t> had a mean molecular TCMR score 0.1 which means that these </a:t>
            </a:r>
            <a:r>
              <a:rPr lang="en-GB" altLang="en-US" strike="sngStrike" dirty="0" err="1"/>
              <a:t>bxs</a:t>
            </a:r>
            <a:r>
              <a:rPr lang="en-GB" altLang="en-US" strike="sngStrike" dirty="0"/>
              <a:t> were barely inflamed </a:t>
            </a:r>
            <a:endParaRPr lang="en-GB" altLang="en-US" dirty="0"/>
          </a:p>
          <a:p>
            <a:pPr marL="173356" indent="-173356" defTabSz="914324" eaLnBrk="1">
              <a:lnSpc>
                <a:spcPct val="93000"/>
              </a:lnSpc>
              <a:spcBef>
                <a:spcPct val="0"/>
              </a:spcBef>
              <a:buFontTx/>
              <a:buChar char="-"/>
              <a:tabLst>
                <a:tab pos="651690" algn="l"/>
                <a:tab pos="1303378" algn="l"/>
                <a:tab pos="1956673" algn="l"/>
                <a:tab pos="2608363" algn="l"/>
                <a:tab pos="3261656" algn="l"/>
                <a:tab pos="3913346" algn="l"/>
                <a:tab pos="4566640" algn="l"/>
                <a:tab pos="5218329" algn="l"/>
              </a:tabLst>
              <a:defRPr/>
            </a:pPr>
            <a:r>
              <a:rPr lang="en-GB" altLang="en-US" dirty="0"/>
              <a:t>For </a:t>
            </a:r>
            <a:r>
              <a:rPr lang="en-GB" altLang="en-US" dirty="0" err="1"/>
              <a:t>bxs</a:t>
            </a:r>
            <a:r>
              <a:rPr lang="en-GB" altLang="en-US" dirty="0"/>
              <a:t> with </a:t>
            </a:r>
            <a:r>
              <a:rPr lang="en-GB" altLang="en-US" dirty="0" err="1"/>
              <a:t>clearcut</a:t>
            </a:r>
            <a:r>
              <a:rPr lang="en-GB" altLang="en-US" dirty="0"/>
              <a:t> TCMR &gt;=1A,  I see about 90% agreement amongst pathologists in a weekly </a:t>
            </a:r>
            <a:r>
              <a:rPr lang="en-GB" altLang="en-US" dirty="0" err="1"/>
              <a:t>bx</a:t>
            </a:r>
            <a:r>
              <a:rPr lang="en-GB" altLang="en-US" dirty="0"/>
              <a:t> review conference that I have been conducting for the past 25 years)</a:t>
            </a:r>
          </a:p>
          <a:p>
            <a:pPr defTabSz="914324" eaLnBrk="1">
              <a:lnSpc>
                <a:spcPct val="93000"/>
              </a:lnSpc>
              <a:spcBef>
                <a:spcPct val="0"/>
              </a:spcBef>
              <a:tabLst>
                <a:tab pos="651690" algn="l"/>
                <a:tab pos="1303378" algn="l"/>
                <a:tab pos="1956673" algn="l"/>
                <a:tab pos="2608363" algn="l"/>
                <a:tab pos="3261656" algn="l"/>
                <a:tab pos="3913346" algn="l"/>
                <a:tab pos="4566640" algn="l"/>
                <a:tab pos="5218329" algn="l"/>
              </a:tabLst>
              <a:defRPr/>
            </a:pPr>
            <a:r>
              <a:rPr lang="en-GB" altLang="en-US" dirty="0" err="1"/>
              <a:t>xxxxxxxxx</a:t>
            </a:r>
            <a:endParaRPr lang="en-GB" altLang="en-US" dirty="0"/>
          </a:p>
          <a:p>
            <a:pPr marL="173356" indent="-173356" defTabSz="914324" eaLnBrk="1">
              <a:lnSpc>
                <a:spcPct val="93000"/>
              </a:lnSpc>
              <a:spcBef>
                <a:spcPct val="0"/>
              </a:spcBef>
              <a:buFontTx/>
              <a:buChar char="-"/>
              <a:tabLst>
                <a:tab pos="651690" algn="l"/>
                <a:tab pos="1303378" algn="l"/>
                <a:tab pos="1956673" algn="l"/>
                <a:tab pos="2608363" algn="l"/>
                <a:tab pos="3261656" algn="l"/>
                <a:tab pos="3913346" algn="l"/>
                <a:tab pos="4566640" algn="l"/>
                <a:tab pos="5218329" algn="l"/>
              </a:tabLst>
              <a:defRPr/>
            </a:pPr>
            <a:r>
              <a:rPr lang="en-GB" altLang="en-US" dirty="0"/>
              <a:t>(BL ~70%) </a:t>
            </a:r>
          </a:p>
          <a:p>
            <a:pPr marL="173356" indent="-173356" defTabSz="914324" eaLnBrk="1">
              <a:lnSpc>
                <a:spcPct val="93000"/>
              </a:lnSpc>
              <a:spcBef>
                <a:spcPct val="0"/>
              </a:spcBef>
              <a:buFontTx/>
              <a:buChar char="-"/>
              <a:tabLst>
                <a:tab pos="651690" algn="l"/>
                <a:tab pos="1303378" algn="l"/>
                <a:tab pos="1956673" algn="l"/>
                <a:tab pos="2608363" algn="l"/>
                <a:tab pos="3261656" algn="l"/>
                <a:tab pos="3913346" algn="l"/>
                <a:tab pos="4566640" algn="l"/>
                <a:tab pos="5218329" algn="l"/>
              </a:tabLst>
              <a:defRPr/>
            </a:pPr>
            <a:endParaRPr lang="en-GB" altLang="en-US" dirty="0"/>
          </a:p>
          <a:p>
            <a:pPr marL="0" marR="0" lvl="0" indent="0" algn="just" defTabSz="914400" rtl="0" eaLnBrk="1" fontAlgn="base" latinLnBrk="0" hangingPunct="0">
              <a:lnSpc>
                <a:spcPct val="93000"/>
              </a:lnSpc>
              <a:spcBef>
                <a:spcPct val="0"/>
              </a:spcBef>
              <a:spcAft>
                <a:spcPct val="0"/>
              </a:spcAft>
              <a:buClrTx/>
              <a:buSzTx/>
              <a:buFontTx/>
              <a:buNone/>
              <a:tabLst>
                <a:tab pos="651690" algn="l"/>
                <a:tab pos="1303378" algn="l"/>
                <a:tab pos="1956673" algn="l"/>
                <a:tab pos="2608363" algn="l"/>
                <a:tab pos="3261656" algn="l"/>
                <a:tab pos="3913346" algn="l"/>
                <a:tab pos="4566640" algn="l"/>
                <a:tab pos="5218329" algn="l"/>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To being with I want to COMMENT ON SOME STUDIES that have addressed the issue of Diagnostic Agreement amongst pathologists </a:t>
            </a:r>
          </a:p>
          <a:p>
            <a:pPr marL="0" marR="0" lvl="0" indent="0" algn="just" defTabSz="914400" rtl="0" eaLnBrk="1" fontAlgn="base" latinLnBrk="0" hangingPunct="0">
              <a:lnSpc>
                <a:spcPct val="93000"/>
              </a:lnSpc>
              <a:spcBef>
                <a:spcPct val="0"/>
              </a:spcBef>
              <a:spcAft>
                <a:spcPct val="0"/>
              </a:spcAft>
              <a:buClrTx/>
              <a:buSzTx/>
              <a:buFontTx/>
              <a:buNone/>
              <a:tabLst>
                <a:tab pos="651690" algn="l"/>
                <a:tab pos="1303378" algn="l"/>
                <a:tab pos="1956673" algn="l"/>
                <a:tab pos="2608363" algn="l"/>
                <a:tab pos="3261656" algn="l"/>
                <a:tab pos="3913346" algn="l"/>
                <a:tab pos="4566640" algn="l"/>
                <a:tab pos="5218329" algn="l"/>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just" defTabSz="914400" rtl="0" eaLnBrk="1" fontAlgn="base" latinLnBrk="0" hangingPunct="0">
              <a:lnSpc>
                <a:spcPct val="93000"/>
              </a:lnSpc>
              <a:spcBef>
                <a:spcPct val="0"/>
              </a:spcBef>
              <a:spcAft>
                <a:spcPct val="0"/>
              </a:spcAft>
              <a:buClrTx/>
              <a:buSzTx/>
              <a:buFontTx/>
              <a:buNone/>
              <a:tabLst>
                <a:tab pos="651690" algn="l"/>
                <a:tab pos="1303378" algn="l"/>
                <a:tab pos="1956673" algn="l"/>
                <a:tab pos="2608363" algn="l"/>
                <a:tab pos="3261656" algn="l"/>
                <a:tab pos="3913346" algn="l"/>
                <a:tab pos="4566640" algn="l"/>
                <a:tab pos="5218329" algn="l"/>
              </a:tabLst>
              <a:defRPr/>
            </a:pPr>
            <a:r>
              <a:rPr kumimoji="0" lang="en-US" altLang="en-US" sz="1200" b="0" i="0" u="none" strike="sngStrike" kern="1200" cap="none" spc="0" normalizeH="0" baseline="0" noProof="0" dirty="0">
                <a:ln>
                  <a:noFill/>
                </a:ln>
                <a:solidFill>
                  <a:srgbClr val="000000"/>
                </a:solidFill>
                <a:effectLst/>
                <a:uLnTx/>
                <a:uFillTx/>
                <a:latin typeface="Times New Roman" pitchFamily="18" charset="0"/>
                <a:ea typeface="+mn-ea"/>
                <a:cs typeface="+mn-cs"/>
              </a:rPr>
              <a:t>Once again I want to begin discussing this subject was quoting a study on patholgists agreement in Diagnosis of TCMR. Like the Furness study it uses the strawman approach to claim that the reproducibility of pathology is poor </a:t>
            </a:r>
            <a:endPar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173356" marR="0" lvl="0" indent="-173356" algn="l" defTabSz="914400" rtl="0" eaLnBrk="1" fontAlgn="base" latinLnBrk="0" hangingPunct="0">
              <a:lnSpc>
                <a:spcPct val="93000"/>
              </a:lnSpc>
              <a:spcBef>
                <a:spcPct val="0"/>
              </a:spcBef>
              <a:spcAft>
                <a:spcPct val="0"/>
              </a:spcAft>
              <a:buClrTx/>
              <a:buSzTx/>
              <a:buFontTx/>
              <a:buChar char="-"/>
              <a:tabLst>
                <a:tab pos="651690" algn="l"/>
                <a:tab pos="1303378" algn="l"/>
                <a:tab pos="1956673" algn="l"/>
                <a:tab pos="2608363" algn="l"/>
                <a:tab pos="3261656" algn="l"/>
                <a:tab pos="3913346" algn="l"/>
                <a:tab pos="4566640" algn="l"/>
                <a:tab pos="5218329" algn="l"/>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IN ONE STUDY FROM THE HALLORAN LABORATORY, It is stated that TCMR was called by 1/3 pathologists in 37 </a:t>
            </a:r>
            <a:r>
              <a:rPr kumimoji="0" lang="en-GB" alt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bx</a:t>
            </a: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  2/3  pathologists in = 35bx, 3/3 pathologists in 12 </a:t>
            </a:r>
          </a:p>
          <a:p>
            <a:pPr marL="173356" indent="-173356" defTabSz="914324" eaLnBrk="1">
              <a:lnSpc>
                <a:spcPct val="93000"/>
              </a:lnSpc>
              <a:spcBef>
                <a:spcPct val="0"/>
              </a:spcBef>
              <a:buFontTx/>
              <a:buChar char="-"/>
              <a:tabLst>
                <a:tab pos="651690" algn="l"/>
                <a:tab pos="1303378" algn="l"/>
                <a:tab pos="1956673" algn="l"/>
                <a:tab pos="2608363" algn="l"/>
                <a:tab pos="3261656" algn="l"/>
                <a:tab pos="3913346" algn="l"/>
                <a:tab pos="4566640" algn="l"/>
                <a:tab pos="5218329" algn="l"/>
              </a:tabLst>
              <a:defRPr/>
            </a:pPr>
            <a:endParaRPr lang="en-GB" altLang="en-US" dirty="0"/>
          </a:p>
          <a:p>
            <a:pPr eaLnBrk="1">
              <a:lnSpc>
                <a:spcPct val="93000"/>
              </a:lnSpc>
              <a:spcBef>
                <a:spcPct val="0"/>
              </a:spcBef>
              <a:tabLst>
                <a:tab pos="651690" algn="l"/>
                <a:tab pos="1303378" algn="l"/>
                <a:tab pos="1956673" algn="l"/>
                <a:tab pos="2608363" algn="l"/>
                <a:tab pos="3261656" algn="l"/>
                <a:tab pos="3913346" algn="l"/>
                <a:tab pos="4566640" algn="l"/>
                <a:tab pos="5218329" algn="l"/>
              </a:tabLst>
            </a:pPr>
            <a:r>
              <a:rPr lang="en-GB" altLang="en-US" dirty="0" err="1"/>
              <a:t>xxxxxxxxxxxxxxxxxxxxxxxxxxxxxxxxxxxxxxxxxxxxxxxxx</a:t>
            </a:r>
            <a:r>
              <a:rPr lang="en-GB" altLang="en-US" dirty="0"/>
              <a:t>- </a:t>
            </a:r>
          </a:p>
          <a:p>
            <a:pPr marL="173356" indent="-173356" defTabSz="924564" eaLnBrk="1">
              <a:lnSpc>
                <a:spcPct val="93000"/>
              </a:lnSpc>
              <a:spcBef>
                <a:spcPct val="0"/>
              </a:spcBef>
              <a:buFontTx/>
              <a:buChar char="-"/>
              <a:tabLst>
                <a:tab pos="651690" algn="l"/>
                <a:tab pos="1303378" algn="l"/>
                <a:tab pos="1956673" algn="l"/>
                <a:tab pos="2608363" algn="l"/>
                <a:tab pos="3261656" algn="l"/>
                <a:tab pos="3913346" algn="l"/>
                <a:tab pos="4566640" algn="l"/>
                <a:tab pos="5218329" algn="l"/>
              </a:tabLst>
              <a:defRPr/>
            </a:pPr>
            <a:r>
              <a:rPr lang="en-GB" altLang="en-US" dirty="0"/>
              <a:t>No other details about the case mix: I, t, IFTA OR EVEN THE CRITERIA FOR DX TCMR ARE provided; </a:t>
            </a:r>
          </a:p>
          <a:p>
            <a:pPr marL="173356" indent="-173356" defTabSz="924564" eaLnBrk="1">
              <a:lnSpc>
                <a:spcPct val="93000"/>
              </a:lnSpc>
              <a:spcBef>
                <a:spcPct val="0"/>
              </a:spcBef>
              <a:buFontTx/>
              <a:buChar char="-"/>
              <a:tabLst>
                <a:tab pos="651690" algn="l"/>
                <a:tab pos="1303378" algn="l"/>
                <a:tab pos="1956673" algn="l"/>
                <a:tab pos="2608363" algn="l"/>
                <a:tab pos="3261656" algn="l"/>
                <a:tab pos="3913346" algn="l"/>
                <a:tab pos="4566640" algn="l"/>
                <a:tab pos="5218329" algn="l"/>
              </a:tabLst>
              <a:defRPr/>
            </a:pPr>
            <a:r>
              <a:rPr lang="en-GB" altLang="en-US" dirty="0"/>
              <a:t>IN some of the papers form this group it is actually mentioned that one of the pathologist used Banff rules and the other did not; Hence it is difficult for me to understand what these authors are talking about;     </a:t>
            </a:r>
            <a:r>
              <a:rPr lang="en-GB" altLang="en-US" dirty="0" err="1"/>
              <a:t>BFC</a:t>
            </a:r>
            <a:r>
              <a:rPr lang="en-GB" altLang="en-US" dirty="0"/>
              <a:t> 403</a:t>
            </a:r>
            <a:r>
              <a:rPr lang="en-GB" altLang="en-US" strike="sngStrike" dirty="0"/>
              <a:t> study mentions how I pathologist did not use Banff </a:t>
            </a:r>
            <a:r>
              <a:rPr lang="en-GB" altLang="en-US" strike="sngStrike" dirty="0" err="1"/>
              <a:t>eg</a:t>
            </a:r>
            <a:r>
              <a:rPr lang="en-GB" altLang="en-US" strike="sngStrike" dirty="0"/>
              <a:t> ??see </a:t>
            </a:r>
            <a:r>
              <a:rPr lang="da-DK" altLang="en-US" strike="sngStrike" kern="0" dirty="0">
                <a:solidFill>
                  <a:srgbClr val="F8F8F8"/>
                </a:solidFill>
                <a:cs typeface="Arial" charset="0"/>
              </a:rPr>
              <a:t>Sellares et al AJT 2013:13:971 &amp; Halloran et al 2013:13:2865</a:t>
            </a:r>
            <a:br>
              <a:rPr lang="en-GB" altLang="en-US" dirty="0"/>
            </a:br>
            <a:endParaRPr lang="en-GB" altLang="en-US" dirty="0"/>
          </a:p>
          <a:p>
            <a:pPr marL="173356" indent="-173356" eaLnBrk="1">
              <a:lnSpc>
                <a:spcPct val="93000"/>
              </a:lnSpc>
              <a:spcBef>
                <a:spcPct val="0"/>
              </a:spcBef>
              <a:buFontTx/>
              <a:buChar char="-"/>
              <a:tabLst>
                <a:tab pos="651690" algn="l"/>
                <a:tab pos="1303378" algn="l"/>
                <a:tab pos="1956673" algn="l"/>
                <a:tab pos="2608363" algn="l"/>
                <a:tab pos="3261656" algn="l"/>
                <a:tab pos="3913346" algn="l"/>
                <a:tab pos="4566640" algn="l"/>
                <a:tab pos="5218329" algn="l"/>
              </a:tabLst>
            </a:pPr>
            <a:r>
              <a:rPr lang="en-GB" altLang="en-US" dirty="0" err="1"/>
              <a:t>Xxxxxxxxxxxxxxxxxxxxxxxxxxxxxxxxxx</a:t>
            </a:r>
            <a:endParaRPr lang="en-GB" altLang="en-US" dirty="0"/>
          </a:p>
          <a:p>
            <a:pPr marL="173356" indent="-173356" eaLnBrk="1">
              <a:lnSpc>
                <a:spcPct val="93000"/>
              </a:lnSpc>
              <a:spcBef>
                <a:spcPct val="0"/>
              </a:spcBef>
              <a:buFontTx/>
              <a:buChar char="-"/>
              <a:tabLst>
                <a:tab pos="651690" algn="l"/>
                <a:tab pos="1303378" algn="l"/>
                <a:tab pos="1956673" algn="l"/>
                <a:tab pos="2608363" algn="l"/>
                <a:tab pos="3261656" algn="l"/>
                <a:tab pos="3913346" algn="l"/>
                <a:tab pos="4566640" algn="l"/>
                <a:tab pos="5218329" algn="l"/>
              </a:tabLst>
            </a:pPr>
            <a:r>
              <a:rPr lang="en-GB" altLang="en-US" b="1" dirty="0"/>
              <a:t>I think different </a:t>
            </a:r>
            <a:r>
              <a:rPr lang="en-GB" altLang="en-US" b="1" dirty="0" err="1"/>
              <a:t>centers</a:t>
            </a:r>
            <a:r>
              <a:rPr lang="en-GB" altLang="en-US" b="1" dirty="0"/>
              <a:t> can have different set points for what is BL, what is 1A and what is 1B; but these differences are in a range which do not let you see big differences in </a:t>
            </a:r>
            <a:r>
              <a:rPr lang="en-GB" altLang="en-US" b="1" dirty="0" err="1"/>
              <a:t>center</a:t>
            </a:r>
            <a:r>
              <a:rPr lang="en-GB" altLang="en-US" b="1" dirty="0"/>
              <a:t> specific graft survival rates as long as most clinically significant </a:t>
            </a:r>
            <a:r>
              <a:rPr lang="en-GB" altLang="en-US" b="1" dirty="0" err="1"/>
              <a:t>rejectctions</a:t>
            </a:r>
            <a:r>
              <a:rPr lang="en-GB" altLang="en-US" b="1" dirty="0"/>
              <a:t> get treated irrespective of what actual grade gets assigned to them</a:t>
            </a:r>
          </a:p>
          <a:p>
            <a:pPr marL="173356" indent="-173356" eaLnBrk="1">
              <a:lnSpc>
                <a:spcPct val="93000"/>
              </a:lnSpc>
              <a:spcBef>
                <a:spcPct val="0"/>
              </a:spcBef>
              <a:buFontTx/>
              <a:buChar char="-"/>
              <a:tabLst>
                <a:tab pos="651690" algn="l"/>
                <a:tab pos="1303378" algn="l"/>
                <a:tab pos="1956673" algn="l"/>
                <a:tab pos="2608363" algn="l"/>
                <a:tab pos="3261656" algn="l"/>
                <a:tab pos="3913346" algn="l"/>
                <a:tab pos="4566640" algn="l"/>
                <a:tab pos="5218329" algn="l"/>
              </a:tabLst>
            </a:pPr>
            <a:endParaRPr lang="en-GB" altLang="en-US" dirty="0"/>
          </a:p>
          <a:p>
            <a:pPr eaLnBrk="1">
              <a:lnSpc>
                <a:spcPct val="93000"/>
              </a:lnSpc>
              <a:spcBef>
                <a:spcPct val="0"/>
              </a:spcBef>
              <a:tabLst>
                <a:tab pos="651690" algn="l"/>
                <a:tab pos="1303378" algn="l"/>
                <a:tab pos="1956673" algn="l"/>
                <a:tab pos="2608363" algn="l"/>
                <a:tab pos="3261656" algn="l"/>
                <a:tab pos="3913346" algn="l"/>
                <a:tab pos="4566640" algn="l"/>
                <a:tab pos="5218329" algn="l"/>
              </a:tabLst>
            </a:pPr>
            <a:r>
              <a:rPr lang="en-GB" altLang="en-US" dirty="0"/>
              <a:t>[12] / [37+35+12=64] = 18% ; </a:t>
            </a:r>
            <a:r>
              <a:rPr lang="en-US" altLang="en-US" dirty="0"/>
              <a:t>Total number = 245 cant be deduced simply by adding up 171 no rejection +37 + 35 + 12 (that sum is 255) since 1 biopsy could have more than one call by the 3 pathologists in this study;  Total TCMR = 75 going by at least one pathologist making that call (171=no T-cell mediated rejection, 0/3 calls TCMR) ;  171+75= 245= 246</a:t>
            </a:r>
          </a:p>
          <a:p>
            <a:pPr eaLnBrk="1">
              <a:lnSpc>
                <a:spcPct val="93000"/>
              </a:lnSpc>
              <a:spcBef>
                <a:spcPct val="0"/>
              </a:spcBef>
              <a:tabLst>
                <a:tab pos="651690" algn="l"/>
                <a:tab pos="1303378" algn="l"/>
                <a:tab pos="1956673" algn="l"/>
                <a:tab pos="2608363" algn="l"/>
                <a:tab pos="3261656" algn="l"/>
                <a:tab pos="3913346" algn="l"/>
                <a:tab pos="4566640" algn="l"/>
                <a:tab pos="5218329" algn="l"/>
              </a:tabLst>
            </a:pPr>
            <a:endParaRPr lang="en-US" altLang="en-US" dirty="0"/>
          </a:p>
          <a:p>
            <a:pPr eaLnBrk="1">
              <a:lnSpc>
                <a:spcPct val="93000"/>
              </a:lnSpc>
              <a:spcBef>
                <a:spcPct val="0"/>
              </a:spcBef>
              <a:tabLst>
                <a:tab pos="651690" algn="l"/>
                <a:tab pos="1303378" algn="l"/>
                <a:tab pos="1956673" algn="l"/>
                <a:tab pos="2608363" algn="l"/>
                <a:tab pos="3261656" algn="l"/>
                <a:tab pos="3913346" algn="l"/>
                <a:tab pos="4566640" algn="l"/>
                <a:tab pos="5218329" algn="l"/>
              </a:tabLst>
            </a:pPr>
            <a:r>
              <a:rPr lang="en-US" altLang="en-US" dirty="0"/>
              <a:t>. </a:t>
            </a:r>
            <a:r>
              <a:rPr lang="en-US" altLang="en-US" b="1" dirty="0"/>
              <a:t>This low agreement can be explained thus </a:t>
            </a:r>
          </a:p>
          <a:p>
            <a:pPr marL="231141" indent="-231141" eaLnBrk="1">
              <a:lnSpc>
                <a:spcPct val="93000"/>
              </a:lnSpc>
              <a:spcBef>
                <a:spcPct val="0"/>
              </a:spcBef>
              <a:buAutoNum type="alphaLcParenBoth"/>
              <a:tabLst>
                <a:tab pos="651690" algn="l"/>
                <a:tab pos="1303378" algn="l"/>
                <a:tab pos="1956673" algn="l"/>
                <a:tab pos="2608363" algn="l"/>
                <a:tab pos="3261656" algn="l"/>
                <a:tab pos="3913346" algn="l"/>
                <a:tab pos="4566640" algn="l"/>
                <a:tab pos="5218329" algn="l"/>
              </a:tabLst>
            </a:pPr>
            <a:r>
              <a:rPr lang="en-US" altLang="en-US" dirty="0"/>
              <a:t>The fuzzy border between BL and 1A/1B: a known problem needs to be solved, but as I have explained I do not believe </a:t>
            </a:r>
            <a:r>
              <a:rPr lang="en-US" altLang="en-US" dirty="0" err="1"/>
              <a:t>MMDx</a:t>
            </a:r>
            <a:r>
              <a:rPr lang="en-US" altLang="en-US" dirty="0"/>
              <a:t> is the answer to that</a:t>
            </a:r>
          </a:p>
          <a:p>
            <a:pPr marL="231141" indent="-231141" eaLnBrk="1">
              <a:lnSpc>
                <a:spcPct val="93000"/>
              </a:lnSpc>
              <a:spcBef>
                <a:spcPct val="0"/>
              </a:spcBef>
              <a:buAutoNum type="alphaLcParenBoth"/>
              <a:tabLst>
                <a:tab pos="651690" algn="l"/>
                <a:tab pos="1303378" algn="l"/>
                <a:tab pos="1956673" algn="l"/>
                <a:tab pos="2608363" algn="l"/>
                <a:tab pos="3261656" algn="l"/>
                <a:tab pos="3913346" algn="l"/>
                <a:tab pos="4566640" algn="l"/>
                <a:tab pos="5218329" algn="l"/>
              </a:tabLst>
            </a:pPr>
            <a:r>
              <a:rPr lang="en-US" altLang="en-US" dirty="0"/>
              <a:t>The long-standing belief that inflammation and tubulitis not be scarred areas. This part of the Banff schema has led to major confusion and diagnosis inconsistencies amongst pathologists </a:t>
            </a:r>
            <a:r>
              <a:rPr lang="en-US" altLang="en-US" dirty="0" err="1"/>
              <a:t>esp</a:t>
            </a:r>
            <a:r>
              <a:rPr lang="en-US" altLang="en-US" dirty="0"/>
              <a:t> those not seeing large volumes. Should point out that Pittsburgh &amp; many others incorporating fibrosis in their calls 30 </a:t>
            </a:r>
            <a:r>
              <a:rPr lang="en-US" altLang="en-US" dirty="0" err="1"/>
              <a:t>yrs</a:t>
            </a:r>
            <a:r>
              <a:rPr lang="en-US" altLang="en-US" dirty="0"/>
              <a:t> since not doing so seemed so illogical This deficiency in Banff has finally been corrected, and should lead to significant reduction in # disagreements (although educating the community is and issue, that is so for MMDX too as I am trying to do in this talk) ti01rule</a:t>
            </a:r>
          </a:p>
          <a:p>
            <a:pPr marL="231141" indent="-231141" eaLnBrk="1">
              <a:lnSpc>
                <a:spcPct val="93000"/>
              </a:lnSpc>
              <a:spcBef>
                <a:spcPct val="0"/>
              </a:spcBef>
              <a:buAutoNum type="alphaLcParenBoth"/>
              <a:tabLst>
                <a:tab pos="651690" algn="l"/>
                <a:tab pos="1303378" algn="l"/>
                <a:tab pos="1956673" algn="l"/>
                <a:tab pos="2608363" algn="l"/>
                <a:tab pos="3261656" algn="l"/>
                <a:tab pos="3913346" algn="l"/>
                <a:tab pos="4566640" algn="l"/>
                <a:tab pos="5218329" algn="l"/>
              </a:tabLst>
            </a:pPr>
            <a:r>
              <a:rPr lang="en-US" altLang="en-US" dirty="0"/>
              <a:t>A significant (but not specified) number of biopsies were complicated by scarring; </a:t>
            </a:r>
          </a:p>
          <a:p>
            <a:pPr marL="231141" indent="-231141" eaLnBrk="1">
              <a:lnSpc>
                <a:spcPct val="93000"/>
              </a:lnSpc>
              <a:spcBef>
                <a:spcPct val="0"/>
              </a:spcBef>
              <a:buAutoNum type="alphaLcParenBoth"/>
              <a:tabLst>
                <a:tab pos="651690" algn="l"/>
                <a:tab pos="1303378" algn="l"/>
                <a:tab pos="1956673" algn="l"/>
                <a:tab pos="2608363" algn="l"/>
                <a:tab pos="3261656" algn="l"/>
                <a:tab pos="3913346" algn="l"/>
                <a:tab pos="4566640" algn="l"/>
                <a:tab pos="5218329" algn="l"/>
              </a:tabLst>
            </a:pPr>
            <a:r>
              <a:rPr lang="en-US" altLang="en-US" dirty="0"/>
              <a:t>GIVE CREDIT TO MMDX FOR HELPING THE PATHOLOGY COMMUNITY RECOGNIZE THAT THIS IS A HUGE ISSUE</a:t>
            </a:r>
          </a:p>
          <a:p>
            <a:pPr marL="231141" indent="-231141" eaLnBrk="1">
              <a:lnSpc>
                <a:spcPct val="93000"/>
              </a:lnSpc>
              <a:spcBef>
                <a:spcPct val="0"/>
              </a:spcBef>
              <a:buAutoNum type="alphaLcParenBoth"/>
              <a:tabLst>
                <a:tab pos="651690" algn="l"/>
                <a:tab pos="1303378" algn="l"/>
                <a:tab pos="1956673" algn="l"/>
                <a:tab pos="2608363" algn="l"/>
                <a:tab pos="3261656" algn="l"/>
                <a:tab pos="3913346" algn="l"/>
                <a:tab pos="4566640" algn="l"/>
                <a:tab pos="5218329" algn="l"/>
              </a:tabLst>
            </a:pPr>
            <a:r>
              <a:rPr lang="en-US" altLang="en-US" dirty="0"/>
              <a:t>Any TCMR call by even one pathologist was added to the total number of </a:t>
            </a:r>
            <a:r>
              <a:rPr lang="en-US" altLang="en-US" dirty="0" err="1"/>
              <a:t>TCMRs</a:t>
            </a:r>
            <a:r>
              <a:rPr lang="en-US" altLang="en-US" dirty="0"/>
              <a:t> in the denominator to calculate agreement (even though mean TCMR score of these biopsies with only 1/3 calling positive was only 0.1=barely reaching TCMR definition’</a:t>
            </a:r>
            <a:endParaRPr lang="en-US" altLang="en-US" b="1" dirty="0"/>
          </a:p>
          <a:p>
            <a:pPr eaLnBrk="1">
              <a:lnSpc>
                <a:spcPct val="93000"/>
              </a:lnSpc>
              <a:spcBef>
                <a:spcPct val="0"/>
              </a:spcBef>
              <a:tabLst>
                <a:tab pos="651690" algn="l"/>
                <a:tab pos="1303378" algn="l"/>
                <a:tab pos="1956673" algn="l"/>
                <a:tab pos="2608363" algn="l"/>
                <a:tab pos="3261656" algn="l"/>
                <a:tab pos="3913346" algn="l"/>
                <a:tab pos="4566640" algn="l"/>
                <a:tab pos="5218329" algn="l"/>
              </a:tabLst>
            </a:pPr>
            <a:r>
              <a:rPr lang="en-US" altLang="en-US" b="1" dirty="0"/>
              <a:t>Agreement would be much higher, perhaps 80-90% range (same as mdx) 100% if these biopsies </a:t>
            </a:r>
            <a:r>
              <a:rPr lang="en-US" altLang="en-US" dirty="0"/>
              <a:t>were 1B or 2A/2B with significant inflammation and </a:t>
            </a:r>
            <a:r>
              <a:rPr lang="en-US" altLang="en-US" b="1" dirty="0"/>
              <a:t>no scarring</a:t>
            </a:r>
            <a:r>
              <a:rPr lang="en-US" altLang="en-US" dirty="0"/>
              <a:t>; </a:t>
            </a:r>
            <a:r>
              <a:rPr lang="en-US" altLang="en-US" b="1" dirty="0"/>
              <a:t>and </a:t>
            </a:r>
            <a:r>
              <a:rPr lang="en-US" altLang="en-US" dirty="0"/>
              <a:t>if the denominator included biopsies classified into specific category by a consensus panel, with the criteria used to make the classification being made available to the pathologists participating in the study.</a:t>
            </a:r>
          </a:p>
          <a:p>
            <a:pPr eaLnBrk="1">
              <a:lnSpc>
                <a:spcPct val="93000"/>
              </a:lnSpc>
              <a:spcBef>
                <a:spcPct val="0"/>
              </a:spcBef>
              <a:tabLst>
                <a:tab pos="651690" algn="l"/>
                <a:tab pos="1303378" algn="l"/>
                <a:tab pos="1956673" algn="l"/>
                <a:tab pos="2608363" algn="l"/>
                <a:tab pos="3261656" algn="l"/>
                <a:tab pos="3913346" algn="l"/>
                <a:tab pos="4566640" algn="l"/>
                <a:tab pos="5218329" algn="l"/>
              </a:tabLst>
            </a:pPr>
            <a:endParaRPr lang="en-US" altLang="en-US" b="1" dirty="0"/>
          </a:p>
          <a:p>
            <a:pPr>
              <a:tabLst>
                <a:tab pos="651690" algn="l"/>
                <a:tab pos="1303378" algn="l"/>
                <a:tab pos="1956673" algn="l"/>
                <a:tab pos="2608363" algn="l"/>
                <a:tab pos="3261656" algn="l"/>
                <a:tab pos="3913346" algn="l"/>
                <a:tab pos="4566640" algn="l"/>
                <a:tab pos="5218329" algn="l"/>
              </a:tabLst>
            </a:pPr>
            <a:r>
              <a:rPr lang="en-US" altLang="en-US" dirty="0" err="1">
                <a:solidFill>
                  <a:schemeClr val="bg1"/>
                </a:solidFill>
                <a:latin typeface="Arial" panose="020B0604020202020204" pitchFamily="34" charset="0"/>
              </a:rPr>
              <a:t>xxxxxxxxx</a:t>
            </a:r>
            <a:r>
              <a:rPr lang="en-US" altLang="en-US" dirty="0">
                <a:solidFill>
                  <a:schemeClr val="bg1"/>
                </a:solidFill>
                <a:latin typeface="Arial" panose="020B0604020202020204" pitchFamily="34" charset="0"/>
              </a:rPr>
              <a:t> </a:t>
            </a:r>
            <a:r>
              <a:rPr lang="en-US" altLang="en-US" dirty="0"/>
              <a:t>Borderline changes suspicious for acute rejection not considered T-cell mediated acute rejection; 81% accuracy not bad (sensitivity a versus b 67%; b versus a 45% less impressive)(details of calculations need review but slides are not necessary to make)</a:t>
            </a:r>
          </a:p>
          <a:p>
            <a:pPr>
              <a:tabLst>
                <a:tab pos="651690" algn="l"/>
                <a:tab pos="1303378" algn="l"/>
                <a:tab pos="1956673" algn="l"/>
                <a:tab pos="2608363" algn="l"/>
                <a:tab pos="3261656" algn="l"/>
                <a:tab pos="3913346" algn="l"/>
                <a:tab pos="4566640" algn="l"/>
                <a:tab pos="5218329" algn="l"/>
              </a:tabLst>
            </a:pPr>
            <a:endParaRPr lang="en-US" altLang="en-US" dirty="0"/>
          </a:p>
          <a:p>
            <a:pPr>
              <a:tabLst>
                <a:tab pos="651690" algn="l"/>
                <a:tab pos="1303378" algn="l"/>
                <a:tab pos="1956673" algn="l"/>
                <a:tab pos="2608363" algn="l"/>
                <a:tab pos="3261656" algn="l"/>
                <a:tab pos="3913346" algn="l"/>
                <a:tab pos="4566640" algn="l"/>
                <a:tab pos="5218329" algn="l"/>
              </a:tabLst>
            </a:pPr>
            <a:r>
              <a:rPr lang="en-GB" altLang="en-US" dirty="0"/>
              <a:t>©</a:t>
            </a:r>
            <a:endParaRPr lang="en-US" altLang="en-US" dirty="0"/>
          </a:p>
        </p:txBody>
      </p:sp>
    </p:spTree>
    <p:extLst>
      <p:ext uri="{BB962C8B-B14F-4D97-AF65-F5344CB8AC3E}">
        <p14:creationId xmlns:p14="http://schemas.microsoft.com/office/powerpoint/2010/main" val="3169483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Another study frequently quoted to criticize </a:t>
            </a: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histopath</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200" b="0" i="0" u="none" strike="sngStrike" kern="1200" cap="none" spc="0" normalizeH="0" baseline="0" noProof="0" dirty="0">
                <a:ln>
                  <a:noFill/>
                </a:ln>
                <a:solidFill>
                  <a:srgbClr val="000000"/>
                </a:solidFill>
                <a:effectLst/>
                <a:uLnTx/>
                <a:uFillTx/>
                <a:latin typeface="Times New Roman" pitchFamily="18" charset="0"/>
                <a:ea typeface="+mn-ea"/>
                <a:cs typeface="+mn-cs"/>
              </a:rPr>
              <a:t>.</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this publication by Peter Furness in 2003,  </a:t>
            </a:r>
            <a:r>
              <a:rPr kumimoji="0" lang="en-US" sz="1200" b="0" i="0" u="none" strike="sngStrike" kern="1200" cap="none" spc="0" normalizeH="0" baseline="0" noProof="0" dirty="0">
                <a:ln>
                  <a:noFill/>
                </a:ln>
                <a:solidFill>
                  <a:srgbClr val="000000"/>
                </a:solidFill>
                <a:effectLst/>
                <a:uLnTx/>
                <a:uFillTx/>
                <a:latin typeface="Times New Roman" pitchFamily="18" charset="0"/>
                <a:ea typeface="+mn-ea"/>
                <a:cs typeface="+mn-cs"/>
              </a:rPr>
              <a:t>.</a:t>
            </a:r>
            <a:endParaRPr lang="en-US" dirty="0"/>
          </a:p>
          <a:p>
            <a:endParaRPr lang="en-US" dirty="0"/>
          </a:p>
          <a:p>
            <a:r>
              <a:rPr lang="en-US" dirty="0"/>
              <a:t>The title of the paper reads that international variation in histologic grading is large and persistent feedback does not improve reproducibility</a:t>
            </a:r>
          </a:p>
          <a:p>
            <a:endParaRPr lang="en-US" dirty="0"/>
          </a:p>
          <a:p>
            <a:r>
              <a:rPr lang="en-US" dirty="0"/>
              <a:t>One important observation made in the discussion of the data is that this variation is Under-recognized, large, and  </a:t>
            </a:r>
            <a:r>
              <a:rPr lang="en-US" b="1" dirty="0"/>
              <a:t>quote “almost certainly” </a:t>
            </a:r>
            <a:r>
              <a:rPr lang="en-US" dirty="0"/>
              <a:t>of major importance, in urgent need of improvement. </a:t>
            </a:r>
          </a:p>
          <a:p>
            <a:endParaRPr lang="en-US" dirty="0"/>
          </a:p>
          <a:p>
            <a:r>
              <a:rPr lang="en-US" dirty="0" err="1"/>
              <a:t>Xxxxxxxxxxxxxxxxxxxxxxxxxxxxxxxxxxxx</a:t>
            </a:r>
            <a:endParaRPr lang="en-US" dirty="0"/>
          </a:p>
          <a:p>
            <a:r>
              <a:rPr lang="en-US" dirty="0"/>
              <a:t>Another study frequently quoted to criticize </a:t>
            </a:r>
            <a:r>
              <a:rPr lang="en-US" dirty="0" err="1"/>
              <a:t>histopath</a:t>
            </a:r>
            <a:r>
              <a:rPr lang="en-US" dirty="0"/>
              <a:t> </a:t>
            </a:r>
            <a:r>
              <a:rPr lang="en-US" strike="sngStrike" dirty="0"/>
              <a:t>How good is </a:t>
            </a:r>
            <a:r>
              <a:rPr lang="en-US" strike="sngStrike" dirty="0" err="1"/>
              <a:t>histopatholgy</a:t>
            </a:r>
            <a:r>
              <a:rPr lang="en-US" strike="sngStrike" dirty="0"/>
              <a:t> at diagnosing TCMR.  I feel that I must comment on </a:t>
            </a:r>
            <a:r>
              <a:rPr lang="en-US" dirty="0"/>
              <a:t>this publication by Peter Furness in 2003,  </a:t>
            </a:r>
            <a:r>
              <a:rPr lang="en-US" strike="sngStrike" dirty="0"/>
              <a:t>which is frequently </a:t>
            </a:r>
            <a:r>
              <a:rPr lang="en-US" strike="sngStrike" dirty="0" err="1"/>
              <a:t>MISquoted</a:t>
            </a:r>
            <a:r>
              <a:rPr lang="en-US" strike="sngStrike" dirty="0"/>
              <a:t> to sell the virtues of Molecular diagnosis USING A STRAW MAN APPROACH.  </a:t>
            </a:r>
          </a:p>
          <a:p>
            <a:endParaRPr lang="en-US" dirty="0"/>
          </a:p>
          <a:p>
            <a:endParaRPr lang="en-US" dirty="0"/>
          </a:p>
          <a:p>
            <a:endParaRPr lang="en-US" dirty="0"/>
          </a:p>
          <a:p>
            <a:r>
              <a:rPr lang="en-US" dirty="0"/>
              <a:t>My rebuttal is that :</a:t>
            </a:r>
          </a:p>
          <a:p>
            <a:pPr marL="171436" indent="-171436">
              <a:buFontTx/>
              <a:buChar char="-"/>
            </a:pPr>
            <a:r>
              <a:rPr lang="en-US" dirty="0"/>
              <a:t>Variation in mmdx assessment is also UNDER-RECOGNIZED;  and I gave you several examples of that; </a:t>
            </a:r>
            <a:r>
              <a:rPr lang="en-US" strike="sngStrike" dirty="0"/>
              <a:t>WHICH IS A BIT OF A DEPARTURE FROM STANDARD TALKS AT INTERNATIONAL MEETINGS WHERE IT IS sometimes presented as </a:t>
            </a:r>
            <a:r>
              <a:rPr lang="en-US" strike="sngStrike" dirty="0" err="1"/>
              <a:t>AS</a:t>
            </a:r>
            <a:r>
              <a:rPr lang="en-US" strike="sngStrike" dirty="0"/>
              <a:t> A PERFECT TEST WITH NO ERRONEOUS </a:t>
            </a:r>
            <a:r>
              <a:rPr lang="en-US" dirty="0"/>
              <a:t>DIAGNOSES</a:t>
            </a:r>
          </a:p>
          <a:p>
            <a:r>
              <a:rPr lang="en-US" dirty="0"/>
              <a:t>-I PREDICT mdx variation would be LARGER  than assumed if measured by a comparable method </a:t>
            </a:r>
          </a:p>
          <a:p>
            <a:pPr marL="173356" indent="-173356">
              <a:buFontTx/>
              <a:buChar char="-"/>
            </a:pPr>
            <a:r>
              <a:rPr lang="en-US" dirty="0"/>
              <a:t>That would require TCMR biopsies to be measured in multiple laboratories </a:t>
            </a:r>
            <a:r>
              <a:rPr lang="en-US" strike="sngStrike" dirty="0"/>
              <a:t>(UNFORTUNATELY, AT THE TISSUE PROCESSING LEVEL THE MMDX STUDY IS STILL AT THE SINGLE CENTER STAGE, NOT MULTICENTER)</a:t>
            </a:r>
          </a:p>
          <a:p>
            <a:pPr marL="173356" indent="-173356">
              <a:buFontTx/>
              <a:buChar char="-"/>
            </a:pPr>
            <a:r>
              <a:rPr lang="en-US" strike="sngStrike" dirty="0"/>
              <a:t>simply choosing multiple mmdx experts in 1 laboratory can not capture all the variation</a:t>
            </a:r>
          </a:p>
          <a:p>
            <a:pPr marL="173356" indent="-173356">
              <a:buFontTx/>
              <a:buChar char="-"/>
            </a:pPr>
            <a:r>
              <a:rPr lang="en-US" dirty="0"/>
              <a:t>For comparable calculation we should then divide TCMR molecular diagnosis scores INTO </a:t>
            </a:r>
            <a:r>
              <a:rPr lang="en-US" dirty="0" err="1"/>
              <a:t>TERTILES</a:t>
            </a:r>
            <a:r>
              <a:rPr lang="en-US" dirty="0"/>
              <a:t> corresponding on Banff grades 1, 2 and 3, </a:t>
            </a:r>
          </a:p>
          <a:p>
            <a:pPr marL="173356" indent="-173356">
              <a:buFontTx/>
              <a:buChar char="-"/>
            </a:pPr>
            <a:r>
              <a:rPr lang="en-US" dirty="0"/>
              <a:t>-and then Perform kappa statistics on those 3 ordinal categories. </a:t>
            </a:r>
          </a:p>
          <a:p>
            <a:endParaRPr lang="en-US" dirty="0"/>
          </a:p>
          <a:p>
            <a:pPr defTabSz="914324">
              <a:defRPr/>
            </a:pPr>
            <a:r>
              <a:rPr lang="en-US" u="sng" dirty="0">
                <a:solidFill>
                  <a:srgbClr val="FFFFFF"/>
                </a:solidFill>
              </a:rPr>
              <a:t>Factors contributing to variability</a:t>
            </a:r>
            <a:r>
              <a:rPr lang="en-US" dirty="0">
                <a:solidFill>
                  <a:srgbClr val="FFFFFF"/>
                </a:solidFill>
              </a:rPr>
              <a:t>: would included sampling error, Bx processing, transport, RNA extraction, chip hybridization, data normalization, choice bioinformatics analytic methods, rules used for Machine Learning., &amp; acceptance of arbitrary diagnostic thresholds</a:t>
            </a:r>
            <a:endParaRPr lang="en-US" dirty="0">
              <a:solidFill>
                <a:srgbClr val="FFFFFF"/>
              </a:solidFill>
              <a:latin typeface="Times New Roman"/>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24564" rtl="0" eaLnBrk="1" fontAlgn="base" latinLnBrk="0" hangingPunct="1">
              <a:lnSpc>
                <a:spcPct val="100000"/>
              </a:lnSpc>
              <a:spcBef>
                <a:spcPct val="0"/>
              </a:spcBef>
              <a:spcAft>
                <a:spcPct val="0"/>
              </a:spcAft>
              <a:buClrTx/>
              <a:buSzTx/>
              <a:buFontTx/>
              <a:buNone/>
              <a:tabLst/>
              <a:defRPr/>
            </a:pPr>
            <a:fld id="{2255531C-2750-7E41-9983-9B32EAEFFE1C}" type="slidenum">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pPr marL="0" marR="0" lvl="0" indent="0" algn="r" defTabSz="924564"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endParaRPr>
          </a:p>
        </p:txBody>
      </p:sp>
    </p:spTree>
    <p:extLst>
      <p:ext uri="{BB962C8B-B14F-4D97-AF65-F5344CB8AC3E}">
        <p14:creationId xmlns:p14="http://schemas.microsoft.com/office/powerpoint/2010/main" val="3496984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some misconceptions about the Furness Reproducibility Study that need to be brought out clearly</a:t>
            </a:r>
          </a:p>
          <a:p>
            <a:pPr defTabSz="924564">
              <a:defRPr/>
            </a:pPr>
            <a:endParaRPr lang="en-US" dirty="0">
              <a:solidFill>
                <a:srgbClr val="000000"/>
              </a:solidFill>
            </a:endParaRPr>
          </a:p>
          <a:p>
            <a:pPr defTabSz="924564">
              <a:defRPr/>
            </a:pPr>
            <a:r>
              <a:rPr lang="en-US" dirty="0">
                <a:solidFill>
                  <a:srgbClr val="000000"/>
                </a:solidFill>
              </a:rPr>
              <a:t>It focused on variation in histologic Grading and not </a:t>
            </a:r>
            <a:r>
              <a:rPr lang="en-US" b="1" dirty="0">
                <a:solidFill>
                  <a:srgbClr val="000000"/>
                </a:solidFill>
              </a:rPr>
              <a:t>Diagnostic Accuracy</a:t>
            </a:r>
            <a:r>
              <a:rPr lang="en-US" dirty="0">
                <a:solidFill>
                  <a:srgbClr val="000000"/>
                </a:solidFill>
              </a:rPr>
              <a:t>; </a:t>
            </a:r>
          </a:p>
          <a:p>
            <a:pPr defTabSz="924564">
              <a:defRPr/>
            </a:pPr>
            <a:endParaRPr lang="en-US" dirty="0">
              <a:solidFill>
                <a:srgbClr val="000000"/>
              </a:solidFill>
            </a:endParaRPr>
          </a:p>
          <a:p>
            <a:pPr defTabSz="924564">
              <a:defRPr/>
            </a:pPr>
            <a:r>
              <a:rPr lang="en-US" b="1" dirty="0">
                <a:solidFill>
                  <a:srgbClr val="FFFFFF"/>
                </a:solidFill>
              </a:rPr>
              <a:t>Bx Dx can be accurate if based on </a:t>
            </a:r>
            <a:r>
              <a:rPr lang="en-US" b="1" dirty="0" err="1">
                <a:solidFill>
                  <a:srgbClr val="FFFFFF"/>
                </a:solidFill>
              </a:rPr>
              <a:t>clincopathologic</a:t>
            </a:r>
            <a:r>
              <a:rPr lang="en-US" b="1" dirty="0">
                <a:solidFill>
                  <a:srgbClr val="FFFFFF"/>
                </a:solidFill>
              </a:rPr>
              <a:t> correlation even though the grading of rejection associated pathology is imperfect  </a:t>
            </a:r>
            <a:r>
              <a:rPr lang="en-US" strike="sngStrike" dirty="0">
                <a:solidFill>
                  <a:srgbClr val="FFFFFF"/>
                </a:solidFill>
              </a:rPr>
              <a:t>(imperfections could not have been of MAJOR clinical consequence; if biopsy readings were as bad </a:t>
            </a:r>
            <a:r>
              <a:rPr lang="en-US" strike="sngStrike" dirty="0">
                <a:solidFill>
                  <a:srgbClr val="000000"/>
                </a:solidFill>
              </a:rPr>
              <a:t>claimed, clinicians would have stopped using biopsies long ago</a:t>
            </a:r>
            <a:r>
              <a:rPr lang="en-US" dirty="0">
                <a:solidFill>
                  <a:srgbClr val="000000"/>
                </a:solidFill>
              </a:rPr>
              <a:t>; </a:t>
            </a:r>
            <a:r>
              <a:rPr lang="en-US" strike="sngStrike" dirty="0">
                <a:solidFill>
                  <a:srgbClr val="000000"/>
                </a:solidFill>
              </a:rPr>
              <a:t>The proclamation about MAJOR clinical significance and URGENCY is also debatable: THOUGH I AM ALL IN FOR MORE IMPROVEMENTS in this area;  </a:t>
            </a:r>
          </a:p>
          <a:p>
            <a:pPr defTabSz="924564">
              <a:defRPr/>
            </a:pPr>
            <a:endParaRPr lang="en-US" b="1" dirty="0">
              <a:solidFill>
                <a:srgbClr val="000000"/>
              </a:solidFill>
            </a:endParaRPr>
          </a:p>
          <a:p>
            <a:pPr defTabSz="924564">
              <a:defRPr/>
            </a:pPr>
            <a:r>
              <a:rPr lang="en-US" b="1" dirty="0">
                <a:solidFill>
                  <a:srgbClr val="000000"/>
                </a:solidFill>
              </a:rPr>
              <a:t>We should clearly recognize that Histologic examination of biopsies has  played a critical role in the evolution of </a:t>
            </a:r>
            <a:r>
              <a:rPr lang="en-US" b="1" dirty="0" err="1">
                <a:solidFill>
                  <a:srgbClr val="000000"/>
                </a:solidFill>
              </a:rPr>
              <a:t>txMed</a:t>
            </a:r>
            <a:r>
              <a:rPr lang="en-US" b="1" dirty="0">
                <a:solidFill>
                  <a:srgbClr val="000000"/>
                </a:solidFill>
              </a:rPr>
              <a:t> over the past 40 </a:t>
            </a:r>
            <a:r>
              <a:rPr lang="en-US" b="1" dirty="0" err="1">
                <a:solidFill>
                  <a:srgbClr val="000000"/>
                </a:solidFill>
              </a:rPr>
              <a:t>yrs</a:t>
            </a:r>
            <a:r>
              <a:rPr lang="en-US" b="1" dirty="0">
                <a:solidFill>
                  <a:srgbClr val="000000"/>
                </a:solidFill>
              </a:rPr>
              <a:t>: and has helped bring the field to ITS PRESENT STATE OF impressive graft survival;  </a:t>
            </a:r>
            <a:r>
              <a:rPr lang="en-US" strike="sngStrike" dirty="0">
                <a:solidFill>
                  <a:srgbClr val="000000"/>
                </a:solidFill>
              </a:rPr>
              <a:t>I DO NOT KNOW OF ANY TRANSPLANT </a:t>
            </a:r>
          </a:p>
          <a:p>
            <a:pPr defTabSz="924564">
              <a:defRPr/>
            </a:pPr>
            <a:r>
              <a:rPr lang="en-US" strike="sngStrike" dirty="0">
                <a:solidFill>
                  <a:srgbClr val="000000"/>
                </a:solidFill>
              </a:rPr>
              <a:t>CENTER –either before or after the publication of </a:t>
            </a:r>
            <a:r>
              <a:rPr lang="en-US" strike="sngStrike" dirty="0" err="1">
                <a:solidFill>
                  <a:srgbClr val="000000"/>
                </a:solidFill>
              </a:rPr>
              <a:t>thse</a:t>
            </a:r>
            <a:r>
              <a:rPr lang="en-US" strike="sngStrike" dirty="0">
                <a:solidFill>
                  <a:srgbClr val="000000"/>
                </a:solidFill>
              </a:rPr>
              <a:t> Furness article in 2003---WHERE SURGEONS PUT ORGANS IN AND THEN NOT BIOPSY THEM BECAUSE THEY THINK BIOPSY DIAGNOSIS ARE NOT LARGELY RELIABLE</a:t>
            </a:r>
          </a:p>
          <a:p>
            <a:pPr>
              <a:defRPr/>
            </a:pPr>
            <a:endParaRPr lang="en-US" dirty="0">
              <a:solidFill>
                <a:srgbClr val="FFFFFF"/>
              </a:solidFill>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Times New Roman"/>
                <a:ea typeface="+mn-ea"/>
                <a:cs typeface="+mn-cs"/>
              </a:rPr>
              <a:t>Bx guided Rx has played a critical role in evolution of </a:t>
            </a:r>
            <a:r>
              <a:rPr kumimoji="0" lang="en-US" sz="2400" b="0" i="0" u="none" strike="noStrike" kern="1200" cap="none" spc="0" normalizeH="0" baseline="0" noProof="0" dirty="0" err="1">
                <a:ln>
                  <a:noFill/>
                </a:ln>
                <a:solidFill>
                  <a:srgbClr val="FFFFFF"/>
                </a:solidFill>
                <a:effectLst/>
                <a:uLnTx/>
                <a:uFillTx/>
                <a:latin typeface="Times New Roman"/>
                <a:ea typeface="+mn-ea"/>
                <a:cs typeface="+mn-cs"/>
              </a:rPr>
              <a:t>TxMed</a:t>
            </a:r>
            <a:r>
              <a:rPr kumimoji="0" lang="en-US" sz="2400" b="0" i="0" u="none" strike="noStrike" kern="1200" cap="none" spc="0" normalizeH="0" baseline="0" noProof="0" dirty="0">
                <a:ln>
                  <a:noFill/>
                </a:ln>
                <a:solidFill>
                  <a:srgbClr val="FFFFFF"/>
                </a:solidFill>
                <a:effectLst/>
                <a:uLnTx/>
                <a:uFillTx/>
                <a:latin typeface="Times New Roman"/>
                <a:ea typeface="+mn-ea"/>
                <a:cs typeface="+mn-cs"/>
              </a:rPr>
              <a:t> helped bring the field to its present state of impressive G.S</a:t>
            </a:r>
          </a:p>
          <a:p>
            <a:pPr defTabSz="914324">
              <a:spcBef>
                <a:spcPct val="0"/>
              </a:spcBef>
              <a:defRPr/>
            </a:pPr>
            <a:endParaRPr lang="en-US" sz="2400" dirty="0">
              <a:solidFill>
                <a:srgbClr val="FFFFFF"/>
              </a:solidFill>
              <a:latin typeface="Times New Roman"/>
            </a:endParaRPr>
          </a:p>
          <a:p>
            <a:pPr defTabSz="914324">
              <a:spcBef>
                <a:spcPct val="0"/>
              </a:spcBef>
              <a:defRPr/>
            </a:pPr>
            <a:r>
              <a:rPr lang="en-US" sz="2400" dirty="0">
                <a:solidFill>
                  <a:srgbClr val="FFFFFF"/>
                </a:solidFill>
                <a:latin typeface="Times New Roman"/>
              </a:rPr>
              <a:t>Better methods to </a:t>
            </a:r>
            <a:r>
              <a:rPr lang="en-US" sz="2400" dirty="0">
                <a:solidFill>
                  <a:srgbClr val="FFFF00"/>
                </a:solidFill>
                <a:latin typeface="Times New Roman"/>
              </a:rPr>
              <a:t>refine Dx </a:t>
            </a:r>
            <a:r>
              <a:rPr lang="en-US" sz="2400" dirty="0">
                <a:solidFill>
                  <a:srgbClr val="FFFFFF"/>
                </a:solidFill>
                <a:latin typeface="Times New Roman"/>
              </a:rPr>
              <a:t>&amp; </a:t>
            </a:r>
            <a:r>
              <a:rPr lang="en-US" sz="2400" b="1" dirty="0">
                <a:solidFill>
                  <a:srgbClr val="FFFF00"/>
                </a:solidFill>
                <a:latin typeface="Times New Roman"/>
              </a:rPr>
              <a:t>quantify kidney injury </a:t>
            </a:r>
            <a:r>
              <a:rPr lang="en-US" sz="2400" dirty="0">
                <a:solidFill>
                  <a:srgbClr val="FFFFFF"/>
                </a:solidFill>
                <a:latin typeface="Times New Roman"/>
              </a:rPr>
              <a:t>are needed but must be validated by CLINICAL OUTCOMES before being adopted—I will mention this need for validation at several other points during this talk</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24564" rtl="0" eaLnBrk="1" fontAlgn="base" latinLnBrk="0" hangingPunct="1">
              <a:lnSpc>
                <a:spcPct val="100000"/>
              </a:lnSpc>
              <a:spcBef>
                <a:spcPct val="0"/>
              </a:spcBef>
              <a:spcAft>
                <a:spcPct val="0"/>
              </a:spcAft>
              <a:buClrTx/>
              <a:buSzTx/>
              <a:buFontTx/>
              <a:buNone/>
              <a:tabLst/>
              <a:defRPr/>
            </a:pPr>
            <a:fld id="{2255531C-2750-7E41-9983-9B32EAEFFE1C}" type="slidenum">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pPr marL="0" marR="0" lvl="0" indent="0" algn="r" defTabSz="924564"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endParaRPr>
          </a:p>
        </p:txBody>
      </p:sp>
    </p:spTree>
    <p:extLst>
      <p:ext uri="{BB962C8B-B14F-4D97-AF65-F5344CB8AC3E}">
        <p14:creationId xmlns:p14="http://schemas.microsoft.com/office/powerpoint/2010/main" val="2882525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also make some general comments on the applicability of Kappa Stats to Kidney Pathology</a:t>
            </a:r>
          </a:p>
          <a:p>
            <a:endParaRPr lang="en-US" dirty="0">
              <a:solidFill>
                <a:srgbClr val="FFFFFF"/>
              </a:solidFill>
              <a:latin typeface="Times New Roman"/>
            </a:endParaRPr>
          </a:p>
          <a:p>
            <a:pPr defTabSz="912158">
              <a:defRPr/>
            </a:pPr>
            <a:r>
              <a:rPr lang="en-US" dirty="0"/>
              <a:t>In particular I want to note that </a:t>
            </a:r>
            <a:r>
              <a:rPr lang="en-US" dirty="0">
                <a:solidFill>
                  <a:srgbClr val="FFFFFF"/>
                </a:solidFill>
                <a:latin typeface="Times New Roman"/>
              </a:rPr>
              <a:t>Pathology lesions with kappa scores comparable to Banff lesions have unquestioned value in managing </a:t>
            </a:r>
            <a:r>
              <a:rPr lang="en-US" dirty="0" err="1">
                <a:solidFill>
                  <a:srgbClr val="FFFFFF"/>
                </a:solidFill>
                <a:latin typeface="Times New Roman"/>
              </a:rPr>
              <a:t>SLE</a:t>
            </a:r>
            <a:r>
              <a:rPr lang="en-US" dirty="0">
                <a:solidFill>
                  <a:srgbClr val="FFFFFF"/>
                </a:solidFill>
                <a:latin typeface="Times New Roman"/>
              </a:rPr>
              <a:t>, IgA, ANCA</a:t>
            </a:r>
          </a:p>
          <a:p>
            <a:endParaRPr lang="en-US" dirty="0"/>
          </a:p>
          <a:p>
            <a:pPr defTabSz="912158">
              <a:defRPr/>
            </a:pPr>
            <a:r>
              <a:rPr lang="en-US" dirty="0">
                <a:solidFill>
                  <a:srgbClr val="FFFFFF"/>
                </a:solidFill>
                <a:latin typeface="Times New Roman"/>
              </a:rPr>
              <a:t>Problem is with the </a:t>
            </a:r>
            <a:r>
              <a:rPr lang="en-US" b="1" dirty="0">
                <a:solidFill>
                  <a:srgbClr val="FFFFFF"/>
                </a:solidFill>
                <a:latin typeface="Times New Roman"/>
              </a:rPr>
              <a:t>biologic relevance </a:t>
            </a:r>
            <a:r>
              <a:rPr lang="en-US" dirty="0">
                <a:solidFill>
                  <a:srgbClr val="FFFFFF"/>
                </a:solidFill>
                <a:latin typeface="Times New Roman"/>
              </a:rPr>
              <a:t>as opposed to </a:t>
            </a:r>
            <a:r>
              <a:rPr lang="en-US" b="1" dirty="0">
                <a:solidFill>
                  <a:srgbClr val="FFFFFF"/>
                </a:solidFill>
                <a:latin typeface="Times New Roman"/>
              </a:rPr>
              <a:t>statistical relevance </a:t>
            </a:r>
            <a:r>
              <a:rPr lang="en-US" dirty="0">
                <a:solidFill>
                  <a:srgbClr val="FFFFFF"/>
                </a:solidFill>
                <a:latin typeface="Times New Roman"/>
              </a:rPr>
              <a:t>of </a:t>
            </a:r>
            <a:r>
              <a:rPr lang="en-US" dirty="0" err="1">
                <a:solidFill>
                  <a:srgbClr val="FFFFFF"/>
                </a:solidFill>
                <a:latin typeface="Times New Roman"/>
              </a:rPr>
              <a:t>Kappas</a:t>
            </a:r>
            <a:r>
              <a:rPr lang="en-US" dirty="0">
                <a:solidFill>
                  <a:srgbClr val="FFFFFF"/>
                </a:solidFill>
                <a:latin typeface="Times New Roman"/>
              </a:rPr>
              <a:t> as calculated  by investigators; insufficient attention to making a distinction between  </a:t>
            </a:r>
            <a:r>
              <a:rPr lang="en-US" b="1" dirty="0"/>
              <a:t>differences that are not clinically significant </a:t>
            </a:r>
            <a:r>
              <a:rPr lang="en-US" dirty="0"/>
              <a:t>versus </a:t>
            </a:r>
            <a:r>
              <a:rPr lang="en-US" b="1" dirty="0"/>
              <a:t>those which are.</a:t>
            </a:r>
          </a:p>
          <a:p>
            <a:pPr defTabSz="912158">
              <a:defRPr/>
            </a:pPr>
            <a:endParaRPr lang="en-US" b="1" dirty="0"/>
          </a:p>
          <a:p>
            <a:pPr defTabSz="912158">
              <a:defRPr/>
            </a:pPr>
            <a:r>
              <a:rPr lang="en-US" dirty="0">
                <a:solidFill>
                  <a:srgbClr val="FFFFFF"/>
                </a:solidFill>
                <a:latin typeface="Times New Roman"/>
              </a:rPr>
              <a:t>Many Kappa calculation penalize clinically </a:t>
            </a:r>
            <a:r>
              <a:rPr lang="en-US" dirty="0" err="1">
                <a:solidFill>
                  <a:srgbClr val="FFFFFF"/>
                </a:solidFill>
                <a:latin typeface="Times New Roman"/>
              </a:rPr>
              <a:t>insignificant</a:t>
            </a:r>
            <a:r>
              <a:rPr lang="en-US" dirty="0">
                <a:solidFill>
                  <a:srgbClr val="FFFFFF"/>
                </a:solidFill>
                <a:latin typeface="Times New Roman"/>
              </a:rPr>
              <a:t>  differences </a:t>
            </a:r>
            <a:r>
              <a:rPr lang="en-US" dirty="0" err="1">
                <a:solidFill>
                  <a:srgbClr val="FFFFFF"/>
                </a:solidFill>
                <a:latin typeface="Times New Roman"/>
              </a:rPr>
              <a:t>eg</a:t>
            </a:r>
            <a:r>
              <a:rPr lang="en-US" dirty="0">
                <a:solidFill>
                  <a:srgbClr val="FFFFFF"/>
                </a:solidFill>
                <a:latin typeface="Times New Roman"/>
              </a:rPr>
              <a:t> ci0 vs ci1, or t2 vs t3</a:t>
            </a:r>
          </a:p>
          <a:p>
            <a:pPr defTabSz="912158">
              <a:defRPr/>
            </a:pPr>
            <a:r>
              <a:rPr lang="en-US" dirty="0" err="1"/>
              <a:t>xxxxxxxxxxxxxxxxxxxxxxxxxxx</a:t>
            </a:r>
            <a:endParaRPr lang="en-US" dirty="0"/>
          </a:p>
          <a:p>
            <a:pPr defTabSz="912158">
              <a:defRPr/>
            </a:pPr>
            <a:endParaRPr lang="en-US" dirty="0"/>
          </a:p>
          <a:p>
            <a:pPr marL="338271" indent="-338271" defTabSz="902056">
              <a:spcBef>
                <a:spcPct val="0"/>
              </a:spcBef>
              <a:buFont typeface="Arial" panose="020B0604020202020204" pitchFamily="34" charset="0"/>
              <a:buChar char="•"/>
              <a:defRPr/>
            </a:pPr>
            <a:r>
              <a:rPr lang="en-US" altLang="en-US" dirty="0">
                <a:solidFill>
                  <a:srgbClr val="FFFFFF"/>
                </a:solidFill>
                <a:latin typeface="Times New Roman"/>
              </a:rPr>
              <a:t>Tools shown to be clinically useful should not be trashed because a statistician tells you that a mathematical quantity calculated by him is not as good as he thinks it should be</a:t>
            </a:r>
            <a:endParaRPr lang="en-US" dirty="0">
              <a:solidFill>
                <a:srgbClr val="FFFFFF"/>
              </a:solidFill>
              <a:latin typeface="Times New Roman"/>
            </a:endParaRPr>
          </a:p>
          <a:p>
            <a:pPr defTabSz="912158">
              <a:defRPr/>
            </a:pPr>
            <a:endParaRPr lang="en-US" dirty="0"/>
          </a:p>
          <a:p>
            <a:pPr defTabSz="912158">
              <a:defRPr/>
            </a:pPr>
            <a:r>
              <a:rPr lang="en-US" dirty="0" err="1"/>
              <a:t>xxxxxxxxxxxxxxxxxxxxxxxxxxxxxxxxxxx</a:t>
            </a:r>
            <a:endParaRPr lang="en-US" dirty="0"/>
          </a:p>
          <a:p>
            <a:r>
              <a:rPr lang="en-US" b="1" dirty="0"/>
              <a:t>I should not question accuracy of diagnosis in </a:t>
            </a:r>
            <a:r>
              <a:rPr lang="en-US" b="1" dirty="0" err="1"/>
              <a:t>BFC</a:t>
            </a:r>
            <a:r>
              <a:rPr lang="en-US" b="1" dirty="0"/>
              <a:t> 403 </a:t>
            </a:r>
            <a:r>
              <a:rPr lang="en-US" b="1" dirty="0" err="1"/>
              <a:t>etc</a:t>
            </a:r>
            <a:r>
              <a:rPr lang="en-US" b="1" dirty="0"/>
              <a:t> BUT Experienced patholgists do not start scoring lesions and then add up the scores to come to a diagnosis. Most path lesions have multiple cause and this mindless process will lead to inaccurate diagnoses 20-30% of the time. As in all other medical specialties Diagnosis should made based on the totality of clinical, laboratory and histologic information</a:t>
            </a:r>
            <a:r>
              <a:rPr lang="en-US" dirty="0"/>
              <a:t>. Grading of disease should be done after the disease has been identified. (</a:t>
            </a:r>
            <a:r>
              <a:rPr lang="en-US" dirty="0" err="1"/>
              <a:t>laura</a:t>
            </a:r>
            <a:r>
              <a:rPr lang="en-US" dirty="0"/>
              <a:t> </a:t>
            </a:r>
            <a:r>
              <a:rPr lang="en-US" dirty="0" err="1"/>
              <a:t>barisoni</a:t>
            </a:r>
            <a:r>
              <a:rPr lang="en-US" dirty="0"/>
              <a:t> calls biopsy diagnosis a holistic process integrating data from multiple sources)</a:t>
            </a:r>
          </a:p>
          <a:p>
            <a:endParaRPr lang="en-US" dirty="0"/>
          </a:p>
          <a:p>
            <a:r>
              <a:rPr lang="en-US" dirty="0"/>
              <a:t>Grading is important for prognosis but perhaps less so for diagnosis (though it can lead to treatment/no treatment at </a:t>
            </a:r>
            <a:r>
              <a:rPr lang="en-US" b="1" dirty="0"/>
              <a:t>lower end of the spectrum </a:t>
            </a:r>
            <a:r>
              <a:rPr lang="en-US" dirty="0"/>
              <a:t>of rejection; BL/TCMR interface) treatment/non-treatment of these lesions is not likely to have a major effect on graft outcome, certainly not anything you are likely to see in terms of graft survival with short and intermediate term follow ups. Of course, the goal should still be to produce incremental improvements wherever possible</a:t>
            </a:r>
          </a:p>
          <a:p>
            <a:endParaRPr lang="en-US" dirty="0"/>
          </a:p>
          <a:p>
            <a:r>
              <a:rPr lang="en-US" dirty="0"/>
              <a:t>There are also Diagnostic interface areas where we need better diagnosis tools </a:t>
            </a:r>
            <a:r>
              <a:rPr lang="en-US" dirty="0" err="1"/>
              <a:t>eg</a:t>
            </a:r>
            <a:r>
              <a:rPr lang="en-US" dirty="0"/>
              <a:t> BL TCMR/early </a:t>
            </a:r>
            <a:r>
              <a:rPr lang="en-US" dirty="0" err="1"/>
              <a:t>ABMR</a:t>
            </a:r>
            <a:r>
              <a:rPr lang="en-US" dirty="0"/>
              <a:t>; pure TCMR/subtle mixed TCMR; TCMR/BKV nephropathy (therapies appropriate for these interfaces may appear in the future(. Again new tools should be validated before being commercialized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2158" rtl="0" eaLnBrk="1" fontAlgn="base" latinLnBrk="0" hangingPunct="1">
              <a:lnSpc>
                <a:spcPct val="100000"/>
              </a:lnSpc>
              <a:spcBef>
                <a:spcPct val="0"/>
              </a:spcBef>
              <a:spcAft>
                <a:spcPct val="0"/>
              </a:spcAft>
              <a:buClrTx/>
              <a:buSzTx/>
              <a:buFontTx/>
              <a:buNone/>
              <a:tabLst/>
              <a:defRPr/>
            </a:pPr>
            <a:fld id="{2255531C-2750-7E41-9983-9B32EAEFFE1C}" type="slidenum">
              <a:rPr kumimoji="0" lang="en-US" altLang="en-US" sz="1200" b="0" i="0" u="none" strike="noStrike" kern="1200" cap="none" spc="0" normalizeH="0" baseline="0" noProof="0">
                <a:ln>
                  <a:noFill/>
                </a:ln>
                <a:solidFill>
                  <a:srgbClr val="000000"/>
                </a:solidFill>
                <a:effectLst/>
                <a:uLnTx/>
                <a:uFillTx/>
                <a:latin typeface="Times New Roman" charset="0"/>
                <a:cs typeface="Arial" charset="0"/>
              </a:rPr>
              <a:pPr marL="0" marR="0" lvl="0" indent="0" algn="r" defTabSz="912158"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charset="0"/>
              <a:cs typeface="Arial" charset="0"/>
            </a:endParaRPr>
          </a:p>
        </p:txBody>
      </p:sp>
    </p:spTree>
    <p:extLst>
      <p:ext uri="{BB962C8B-B14F-4D97-AF65-F5344CB8AC3E}">
        <p14:creationId xmlns:p14="http://schemas.microsoft.com/office/powerpoint/2010/main" val="2787344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1174750" y="700088"/>
            <a:ext cx="4611688" cy="3459162"/>
          </a:xfrm>
          <a:ln w="12700" cap="flat">
            <a:solidFill>
              <a:schemeClr val="tx1"/>
            </a:solidFill>
          </a:ln>
        </p:spPr>
      </p:sp>
      <p:sp>
        <p:nvSpPr>
          <p:cNvPr id="75779" name="Rectangle 3"/>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266" tIns="44341" rIns="90266" bIns="44341"/>
          <a:lstStyle/>
          <a:p>
            <a:pPr eaLnBrk="1" hangingPunct="1"/>
            <a:r>
              <a:rPr lang="en-US" altLang="en-US" sz="1200" dirty="0">
                <a:solidFill>
                  <a:srgbClr val="FFFF00"/>
                </a:solidFill>
                <a:latin typeface="Arial" panose="020B0604020202020204" pitchFamily="34" charset="0"/>
              </a:rPr>
              <a:t>I will now make a few comments on the Clinical implications of a diagnosis of TCMR 1A or Higher</a:t>
            </a:r>
            <a:endParaRPr lang="en-US" altLang="en-US" strike="noStrike" dirty="0"/>
          </a:p>
          <a:p>
            <a:pPr eaLnBrk="1" hangingPunct="1"/>
            <a:endParaRPr lang="en-US" altLang="en-US" strike="noStrike" dirty="0"/>
          </a:p>
          <a:p>
            <a:pPr eaLnBrk="1" hangingPunct="1"/>
            <a:r>
              <a:rPr lang="en-US" altLang="en-US" sz="1200" b="1" dirty="0">
                <a:solidFill>
                  <a:schemeClr val="bg1"/>
                </a:solidFill>
                <a:latin typeface="Arial" panose="020B0604020202020204" pitchFamily="34" charset="0"/>
              </a:rPr>
              <a:t>The data is from Nankivell BASED ON 55 TCMR biopsies which represented 2.6% of 2055 consecutive specimens in that series </a:t>
            </a:r>
          </a:p>
          <a:p>
            <a:pPr marL="0" indent="0" eaLnBrk="1" hangingPunct="1">
              <a:buNone/>
            </a:pPr>
            <a:endParaRPr lang="en-US" altLang="en-US" sz="1200" dirty="0">
              <a:solidFill>
                <a:schemeClr val="bg1"/>
              </a:solidFill>
              <a:latin typeface="Arial" panose="020B0604020202020204" pitchFamily="34" charset="0"/>
            </a:endParaRPr>
          </a:p>
          <a:p>
            <a:pPr eaLnBrk="1" hangingPunct="1"/>
            <a:r>
              <a:rPr lang="en-US" altLang="en-US" sz="1200" dirty="0">
                <a:solidFill>
                  <a:schemeClr val="bg1"/>
                </a:solidFill>
                <a:latin typeface="Arial" panose="020B0604020202020204" pitchFamily="34" charset="0"/>
              </a:rPr>
              <a:t>80% performed for rising creatinine</a:t>
            </a:r>
          </a:p>
          <a:p>
            <a:pPr eaLnBrk="1" hangingPunct="1"/>
            <a:endParaRPr lang="en-US" altLang="en-US" sz="1200" dirty="0">
              <a:solidFill>
                <a:schemeClr val="bg1"/>
              </a:solidFill>
              <a:latin typeface="Arial" panose="020B0604020202020204" pitchFamily="34" charset="0"/>
            </a:endParaRPr>
          </a:p>
          <a:p>
            <a:pPr eaLnBrk="1" hangingPunct="1"/>
            <a:r>
              <a:rPr lang="en-US" altLang="en-US" sz="1200" dirty="0">
                <a:solidFill>
                  <a:schemeClr val="bg1"/>
                </a:solidFill>
                <a:latin typeface="Arial" panose="020B0604020202020204" pitchFamily="34" charset="0"/>
              </a:rPr>
              <a:t>Overall 1 &amp; 5 </a:t>
            </a:r>
            <a:r>
              <a:rPr lang="en-US" altLang="en-US" sz="1200" dirty="0" err="1">
                <a:solidFill>
                  <a:schemeClr val="bg1"/>
                </a:solidFill>
                <a:latin typeface="Arial" panose="020B0604020202020204" pitchFamily="34" charset="0"/>
              </a:rPr>
              <a:t>yr</a:t>
            </a:r>
            <a:r>
              <a:rPr lang="en-US" altLang="en-US" sz="1200" dirty="0">
                <a:solidFill>
                  <a:schemeClr val="bg1"/>
                </a:solidFill>
                <a:latin typeface="Arial" panose="020B0604020202020204" pitchFamily="34" charset="0"/>
              </a:rPr>
              <a:t> graft survivals 97.7% and </a:t>
            </a:r>
            <a:r>
              <a:rPr lang="en-US" altLang="en-US" sz="1200" b="1" dirty="0">
                <a:solidFill>
                  <a:schemeClr val="bg1"/>
                </a:solidFill>
                <a:latin typeface="Arial" panose="020B0604020202020204" pitchFamily="34" charset="0"/>
              </a:rPr>
              <a:t>87.4%</a:t>
            </a:r>
          </a:p>
          <a:p>
            <a:pPr eaLnBrk="1" hangingPunct="1"/>
            <a:endParaRPr lang="en-US" altLang="en-US" sz="1200" dirty="0">
              <a:solidFill>
                <a:schemeClr val="bg1"/>
              </a:solidFill>
              <a:latin typeface="Arial" panose="020B0604020202020204" pitchFamily="34" charset="0"/>
            </a:endParaRPr>
          </a:p>
          <a:p>
            <a:pPr eaLnBrk="1" hangingPunct="1"/>
            <a:r>
              <a:rPr lang="en-US" altLang="en-US" sz="1200" dirty="0">
                <a:solidFill>
                  <a:schemeClr val="bg1"/>
                </a:solidFill>
                <a:latin typeface="Arial" panose="020B0604020202020204" pitchFamily="34" charset="0"/>
              </a:rPr>
              <a:t> 97.0 &amp; </a:t>
            </a:r>
            <a:r>
              <a:rPr lang="en-US" altLang="en-US" sz="1200" b="1" dirty="0">
                <a:solidFill>
                  <a:schemeClr val="tx1"/>
                </a:solidFill>
                <a:latin typeface="Arial" panose="020B0604020202020204" pitchFamily="34" charset="0"/>
              </a:rPr>
              <a:t>76.0%</a:t>
            </a:r>
            <a:r>
              <a:rPr lang="en-US" altLang="en-US" sz="1200" dirty="0">
                <a:solidFill>
                  <a:schemeClr val="bg1"/>
                </a:solidFill>
                <a:latin typeface="Arial" panose="020B0604020202020204" pitchFamily="34" charset="0"/>
              </a:rPr>
              <a:t> for Banff 1A and higher)</a:t>
            </a:r>
          </a:p>
          <a:p>
            <a:pPr eaLnBrk="1" hangingPunct="1"/>
            <a:endParaRPr lang="en-US" altLang="en-US" strike="noStrike" dirty="0"/>
          </a:p>
          <a:p>
            <a:pPr eaLnBrk="1" hangingPunct="1"/>
            <a:r>
              <a:rPr lang="en-US" altLang="en-US" strike="noStrike" dirty="0" err="1"/>
              <a:t>xxxxxxxxxxxxxxxxxxxxxx</a:t>
            </a:r>
            <a:endParaRPr lang="en-US" altLang="en-US" strike="noStrike" dirty="0"/>
          </a:p>
          <a:p>
            <a:pPr eaLnBrk="1" hangingPunct="1"/>
            <a:endParaRPr lang="en-US" altLang="en-US" strike="noStrike" dirty="0"/>
          </a:p>
          <a:p>
            <a:pPr eaLnBrk="1" hangingPunct="1"/>
            <a:r>
              <a:rPr lang="en-US" altLang="en-US" strike="noStrike" dirty="0"/>
              <a:t>None had moderate/severe IFTA</a:t>
            </a:r>
          </a:p>
        </p:txBody>
      </p:sp>
    </p:spTree>
    <p:extLst>
      <p:ext uri="{BB962C8B-B14F-4D97-AF65-F5344CB8AC3E}">
        <p14:creationId xmlns:p14="http://schemas.microsoft.com/office/powerpoint/2010/main" val="2951833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1174750" y="700088"/>
            <a:ext cx="4611688" cy="3459162"/>
          </a:xfrm>
          <a:ln w="12700" cap="flat">
            <a:solidFill>
              <a:schemeClr val="tx1"/>
            </a:solidFill>
          </a:ln>
        </p:spPr>
      </p:sp>
      <p:sp>
        <p:nvSpPr>
          <p:cNvPr id="75779" name="Rectangle 3"/>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266" tIns="44341" rIns="90266" bIns="44341"/>
          <a:lstStyle/>
          <a:p>
            <a:pPr eaLnBrk="1" hangingPunct="1"/>
            <a:r>
              <a:rPr lang="en-US" altLang="en-US" sz="1200" dirty="0">
                <a:solidFill>
                  <a:srgbClr val="FFFF00"/>
                </a:solidFill>
                <a:latin typeface="Arial" panose="020B0604020202020204" pitchFamily="34" charset="0"/>
              </a:rPr>
              <a:t>Data from the same paper on the Rx of TCMR, grade 1A or Higher</a:t>
            </a:r>
            <a:endParaRPr lang="en-US" altLang="en-US" strike="noStrike" dirty="0"/>
          </a:p>
          <a:p>
            <a:pPr eaLnBrk="1" hangingPunct="1"/>
            <a:endParaRPr lang="en-US" altLang="en-US" strike="noStrike" dirty="0"/>
          </a:p>
          <a:p>
            <a:pPr marL="0" indent="0" eaLnBrk="1" hangingPunct="1">
              <a:buNone/>
            </a:pPr>
            <a:endParaRPr lang="en-US" altLang="en-US" sz="1200" dirty="0">
              <a:solidFill>
                <a:schemeClr val="bg1"/>
              </a:solidFill>
              <a:latin typeface="Arial" panose="020B0604020202020204" pitchFamily="34" charset="0"/>
            </a:endParaRPr>
          </a:p>
          <a:p>
            <a:pPr eaLnBrk="1" hangingPunct="1"/>
            <a:r>
              <a:rPr lang="en-US" altLang="en-US" sz="1200" dirty="0">
                <a:solidFill>
                  <a:schemeClr val="bg1"/>
                </a:solidFill>
                <a:latin typeface="Arial" panose="020B0604020202020204" pitchFamily="34" charset="0"/>
              </a:rPr>
              <a:t>96% treated as acute rejection </a:t>
            </a:r>
          </a:p>
          <a:p>
            <a:pPr marL="0" indent="0" eaLnBrk="1" hangingPunct="1">
              <a:buNone/>
            </a:pPr>
            <a:endParaRPr lang="en-US" altLang="en-US" sz="1200" dirty="0">
              <a:solidFill>
                <a:schemeClr val="bg1"/>
              </a:solidFill>
              <a:latin typeface="Arial" panose="020B0604020202020204" pitchFamily="34" charset="0"/>
            </a:endParaRPr>
          </a:p>
          <a:p>
            <a:pPr eaLnBrk="1" hangingPunct="1"/>
            <a:r>
              <a:rPr lang="en-US" altLang="en-US" sz="1200" dirty="0">
                <a:solidFill>
                  <a:schemeClr val="bg1"/>
                </a:solidFill>
                <a:latin typeface="Arial" panose="020B0604020202020204" pitchFamily="34" charset="0"/>
              </a:rPr>
              <a:t>38% had &gt;25% recovery, 58% stable, 2% worse</a:t>
            </a:r>
          </a:p>
          <a:p>
            <a:pPr marL="0" indent="0" eaLnBrk="1" hangingPunct="1">
              <a:buNone/>
            </a:pPr>
            <a:endParaRPr lang="en-US" altLang="en-US" sz="1200" dirty="0">
              <a:solidFill>
                <a:schemeClr val="bg1"/>
              </a:solidFill>
              <a:latin typeface="Arial" panose="020B0604020202020204" pitchFamily="34" charset="0"/>
            </a:endParaRPr>
          </a:p>
          <a:p>
            <a:pPr eaLnBrk="1" hangingPunct="1"/>
            <a:r>
              <a:rPr lang="en-US" altLang="en-US" sz="1200" dirty="0">
                <a:solidFill>
                  <a:schemeClr val="bg1"/>
                </a:solidFill>
                <a:latin typeface="Arial" panose="020B0604020202020204" pitchFamily="34" charset="0"/>
              </a:rPr>
              <a:t>Inflammation better in 84% paired biopsies </a:t>
            </a:r>
          </a:p>
          <a:p>
            <a:pPr marL="0" indent="0" eaLnBrk="1" hangingPunct="1">
              <a:buNone/>
            </a:pPr>
            <a:endParaRPr lang="en-US" altLang="en-US" sz="1200" dirty="0">
              <a:solidFill>
                <a:schemeClr val="bg1"/>
              </a:solidFill>
              <a:latin typeface="Arial" panose="020B0604020202020204" pitchFamily="34" charset="0"/>
            </a:endParaRPr>
          </a:p>
          <a:p>
            <a:pPr eaLnBrk="1" hangingPunct="1"/>
            <a:r>
              <a:rPr lang="en-US" altLang="en-US" sz="1200" dirty="0">
                <a:solidFill>
                  <a:schemeClr val="bg1"/>
                </a:solidFill>
                <a:latin typeface="Arial" panose="020B0604020202020204" pitchFamily="34" charset="0"/>
              </a:rPr>
              <a:t>51% had subsequent acute rejection  </a:t>
            </a:r>
          </a:p>
          <a:p>
            <a:pPr eaLnBrk="1" hangingPunct="1"/>
            <a:endParaRPr lang="en-US" altLang="en-US" strike="noStrike" dirty="0"/>
          </a:p>
          <a:p>
            <a:pPr eaLnBrk="1" hangingPunct="1"/>
            <a:r>
              <a:rPr lang="en-US" altLang="en-US" strike="noStrike" dirty="0" err="1"/>
              <a:t>xxxxxxxxxxxxxxxxxxxxxxxxxxxxxxxxxxxxxxxxx</a:t>
            </a:r>
            <a:endParaRPr lang="en-US" altLang="en-US" strike="noStrike" dirty="0"/>
          </a:p>
          <a:p>
            <a:pPr eaLnBrk="1" hangingPunct="1"/>
            <a:r>
              <a:rPr lang="en-US" altLang="en-US" strike="noStrike" dirty="0"/>
              <a:t>None had moderate/severe IFTA</a:t>
            </a:r>
          </a:p>
        </p:txBody>
      </p:sp>
    </p:spTree>
    <p:extLst>
      <p:ext uri="{BB962C8B-B14F-4D97-AF65-F5344CB8AC3E}">
        <p14:creationId xmlns:p14="http://schemas.microsoft.com/office/powerpoint/2010/main" val="778019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BF915197-49BF-4E99-8703-571D8361EA75}"/>
              </a:ext>
            </a:extLst>
          </p:cNvPr>
          <p:cNvSpPr>
            <a:spLocks noGrp="1" noRot="1" noChangeAspect="1" noChangeArrowheads="1" noTextEdit="1"/>
          </p:cNvSpPr>
          <p:nvPr>
            <p:ph type="sldImg"/>
          </p:nvPr>
        </p:nvSpPr>
        <p:spPr>
          <a:xfrm>
            <a:off x="1143000" y="687388"/>
            <a:ext cx="4573588" cy="3432175"/>
          </a:xfrm>
          <a:ln w="12700"/>
        </p:spPr>
      </p:sp>
      <p:sp>
        <p:nvSpPr>
          <p:cNvPr id="187395" name="Rectangle 3">
            <a:extLst>
              <a:ext uri="{FF2B5EF4-FFF2-40B4-BE49-F238E27FC236}">
                <a16:creationId xmlns:a16="http://schemas.microsoft.com/office/drawing/2014/main" id="{13CC0D54-702C-4332-BE1C-395A11E099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44" tIns="45270" rIns="90544" bIns="45270"/>
          <a:lstStyle/>
          <a:p>
            <a:r>
              <a:rPr lang="en-US" altLang="en-US" dirty="0"/>
              <a:t>Now let us examine the performance of </a:t>
            </a:r>
            <a:r>
              <a:rPr lang="en-US" altLang="en-US" b="1" dirty="0"/>
              <a:t>the Molecular Classifer for TCMR as published by the </a:t>
            </a:r>
            <a:r>
              <a:rPr lang="en-US" altLang="en-US" b="1" dirty="0" err="1"/>
              <a:t>alberta</a:t>
            </a:r>
            <a:r>
              <a:rPr lang="en-US" altLang="en-US" b="1" dirty="0"/>
              <a:t> group-</a:t>
            </a:r>
            <a:r>
              <a:rPr lang="en-US" altLang="en-US" dirty="0"/>
              <a:t>----</a:t>
            </a:r>
          </a:p>
          <a:p>
            <a:endParaRPr lang="en-US" altLang="en-US" sz="2800" dirty="0">
              <a:solidFill>
                <a:srgbClr val="F8F8F8"/>
              </a:solidFill>
              <a:latin typeface="Arial" panose="020B0604020202020204" pitchFamily="34" charset="0"/>
              <a:cs typeface="Arial" panose="020B0604020202020204" pitchFamily="34" charset="0"/>
            </a:endParaRPr>
          </a:p>
          <a:p>
            <a:r>
              <a:rPr lang="en-US" altLang="en-US" sz="2800" dirty="0">
                <a:solidFill>
                  <a:srgbClr val="F8F8F8"/>
                </a:solidFill>
                <a:latin typeface="Arial" panose="020B0604020202020204" pitchFamily="34" charset="0"/>
                <a:cs typeface="Arial" panose="020B0604020202020204" pitchFamily="34" charset="0"/>
              </a:rPr>
              <a:t>Sensitivity is just 50%, ..PPV is only 62%.</a:t>
            </a:r>
          </a:p>
          <a:p>
            <a:endParaRPr lang="en-US" altLang="en-US" sz="2800" dirty="0">
              <a:solidFill>
                <a:srgbClr val="F8F8F8"/>
              </a:solidFill>
              <a:latin typeface="Arial" panose="020B0604020202020204" pitchFamily="34" charset="0"/>
              <a:cs typeface="Arial" panose="020B0604020202020204" pitchFamily="34" charset="0"/>
            </a:endParaRPr>
          </a:p>
          <a:p>
            <a:r>
              <a:rPr lang="en-US" altLang="en-US" sz="2800" dirty="0">
                <a:solidFill>
                  <a:srgbClr val="F8F8F8"/>
                </a:solidFill>
                <a:latin typeface="Arial" panose="020B0604020202020204" pitchFamily="34" charset="0"/>
                <a:cs typeface="Arial" panose="020B0604020202020204" pitchFamily="34" charset="0"/>
              </a:rPr>
              <a:t>The </a:t>
            </a:r>
            <a:r>
              <a:rPr lang="en-US" altLang="en-US" sz="2800" u="none" dirty="0">
                <a:solidFill>
                  <a:srgbClr val="F8F8F8"/>
                </a:solidFill>
                <a:latin typeface="Arial" panose="020B0604020202020204" pitchFamily="34" charset="0"/>
                <a:cs typeface="Arial" panose="020B0604020202020204" pitchFamily="34" charset="0"/>
              </a:rPr>
              <a:t>NPV is 92% (which is similar to a pathologist being able to correctly call absence of TCMR in 90% of cases.</a:t>
            </a:r>
          </a:p>
          <a:p>
            <a:endParaRPr lang="en-US" altLang="en-US" sz="2800" u="none" dirty="0">
              <a:solidFill>
                <a:srgbClr val="F8F8F8"/>
              </a:solidFill>
              <a:latin typeface="Arial" panose="020B0604020202020204" pitchFamily="34" charset="0"/>
              <a:cs typeface="Arial" panose="020B0604020202020204" pitchFamily="34" charset="0"/>
            </a:endParaRPr>
          </a:p>
          <a:p>
            <a:r>
              <a:rPr lang="en-US" altLang="en-US" sz="2800" dirty="0">
                <a:solidFill>
                  <a:srgbClr val="F8F8F8"/>
                </a:solidFill>
                <a:latin typeface="Arial" panose="020B0604020202020204" pitchFamily="34" charset="0"/>
                <a:cs typeface="Arial" panose="020B0604020202020204" pitchFamily="34" charset="0"/>
              </a:rPr>
              <a:t>Overall accuracy is 89%,..but this is driven largely by the HIGH NPV ….ie the ability of the test to correctly identify biopsies with NO REJECTION</a:t>
            </a:r>
            <a:endParaRPr lang="en-US" altLang="en-US" sz="2800" strike="sngStrike" dirty="0">
              <a:solidFill>
                <a:srgbClr val="F8F8F8"/>
              </a:solidFill>
              <a:latin typeface="Arial" panose="020B0604020202020204" pitchFamily="34" charset="0"/>
              <a:cs typeface="Arial" panose="020B0604020202020204" pitchFamily="34" charset="0"/>
            </a:endParaRPr>
          </a:p>
          <a:p>
            <a:pPr eaLnBrk="1" hangingPunct="1"/>
            <a:r>
              <a:rPr lang="en-US" altLang="en-US" sz="2800" dirty="0" err="1">
                <a:solidFill>
                  <a:srgbClr val="F8F8F8"/>
                </a:solidFill>
                <a:latin typeface="Arial" panose="020B0604020202020204" pitchFamily="34" charset="0"/>
                <a:cs typeface="Arial" panose="020B0604020202020204" pitchFamily="34" charset="0"/>
              </a:rPr>
              <a:t>xxxxxxxxxxxxxxx</a:t>
            </a:r>
            <a:endParaRPr lang="en-US" altLang="en-US" sz="2800" dirty="0">
              <a:solidFill>
                <a:srgbClr val="F8F8F8"/>
              </a:solidFill>
              <a:latin typeface="Arial" panose="020B0604020202020204" pitchFamily="34" charset="0"/>
              <a:cs typeface="Arial" panose="020B0604020202020204" pitchFamily="34" charset="0"/>
            </a:endParaRPr>
          </a:p>
          <a:p>
            <a:pPr eaLnBrk="1" hangingPunct="1"/>
            <a:endParaRPr lang="en-US" altLang="en-US" sz="2800" dirty="0">
              <a:solidFill>
                <a:srgbClr val="FFFFFF"/>
              </a:solidFill>
              <a:latin typeface="Arial" panose="020B0604020202020204" pitchFamily="34" charset="0"/>
              <a:cs typeface="Arial" panose="020B0604020202020204" pitchFamily="34" charset="0"/>
            </a:endParaRPr>
          </a:p>
          <a:p>
            <a:pPr eaLnBrk="1" hangingPunct="1"/>
            <a:endParaRPr lang="en-US" altLang="en-US" sz="2800" dirty="0">
              <a:solidFill>
                <a:srgbClr val="FFFFFF"/>
              </a:solidFill>
              <a:latin typeface="Arial" panose="020B0604020202020204" pitchFamily="34" charset="0"/>
              <a:cs typeface="Arial" panose="020B0604020202020204" pitchFamily="34" charset="0"/>
            </a:endParaRPr>
          </a:p>
          <a:p>
            <a:pPr eaLnBrk="1" hangingPunct="1"/>
            <a:endParaRPr lang="en-US" altLang="en-US" sz="2800" dirty="0">
              <a:solidFill>
                <a:srgbClr val="FFFFFF"/>
              </a:solidFill>
              <a:latin typeface="Arial" panose="020B0604020202020204" pitchFamily="34" charset="0"/>
              <a:cs typeface="Arial" panose="020B0604020202020204" pitchFamily="34" charset="0"/>
            </a:endParaRPr>
          </a:p>
          <a:p>
            <a:pPr eaLnBrk="1" hangingPunct="1"/>
            <a:endParaRPr lang="en-US" altLang="en-US" sz="2800" dirty="0">
              <a:solidFill>
                <a:srgbClr val="FFFFFF"/>
              </a:solidFill>
              <a:latin typeface="Arial" panose="020B0604020202020204" pitchFamily="34" charset="0"/>
              <a:cs typeface="Arial" panose="020B0604020202020204" pitchFamily="34" charset="0"/>
            </a:endParaRPr>
          </a:p>
          <a:p>
            <a:pPr eaLnBrk="1" hangingPunct="1"/>
            <a:endParaRPr lang="en-US" altLang="en-US" sz="2800" dirty="0">
              <a:solidFill>
                <a:srgbClr val="FFFFFF"/>
              </a:solidFill>
              <a:latin typeface="Arial" panose="020B0604020202020204" pitchFamily="34" charset="0"/>
              <a:cs typeface="Arial" panose="020B0604020202020204" pitchFamily="34" charset="0"/>
            </a:endParaRPr>
          </a:p>
          <a:p>
            <a:pPr eaLnBrk="1" hangingPunct="1"/>
            <a:endParaRPr lang="en-US" altLang="en-US" sz="2800" dirty="0">
              <a:solidFill>
                <a:srgbClr val="FFFFFF"/>
              </a:solidFill>
              <a:latin typeface="Arial" panose="020B0604020202020204" pitchFamily="34" charset="0"/>
              <a:cs typeface="Arial" panose="020B0604020202020204" pitchFamily="34" charset="0"/>
            </a:endParaRPr>
          </a:p>
          <a:p>
            <a:pPr eaLnBrk="1" hangingPunct="1"/>
            <a:r>
              <a:rPr lang="en-US" altLang="en-US" sz="2800" dirty="0" err="1">
                <a:solidFill>
                  <a:srgbClr val="FFFFFF"/>
                </a:solidFill>
                <a:latin typeface="Arial" panose="020B0604020202020204" pitchFamily="34" charset="0"/>
                <a:cs typeface="Arial" panose="020B0604020202020204" pitchFamily="34" charset="0"/>
              </a:rPr>
              <a:t>classfier</a:t>
            </a:r>
            <a:r>
              <a:rPr lang="en-US" altLang="en-US" sz="2800" dirty="0">
                <a:solidFill>
                  <a:srgbClr val="FFFFFF"/>
                </a:solidFill>
                <a:latin typeface="Arial" panose="020B0604020202020204" pitchFamily="34" charset="0"/>
                <a:cs typeface="Arial" panose="020B0604020202020204" pitchFamily="34" charset="0"/>
              </a:rPr>
              <a:t> built on pure cases can’t assumed to work and always be better in difficult cases; (arguably the cases were not all pure TCMR since some contributing centers likely called TCMR in </a:t>
            </a:r>
            <a:r>
              <a:rPr lang="en-US" altLang="en-US" sz="2800" dirty="0" err="1">
                <a:solidFill>
                  <a:srgbClr val="FFFFFF"/>
                </a:solidFill>
                <a:latin typeface="Arial" panose="020B0604020202020204" pitchFamily="34" charset="0"/>
                <a:cs typeface="Arial" panose="020B0604020202020204" pitchFamily="34" charset="0"/>
              </a:rPr>
              <a:t>ifta</a:t>
            </a:r>
            <a:r>
              <a:rPr lang="en-US" altLang="en-US" sz="2800" dirty="0">
                <a:solidFill>
                  <a:srgbClr val="FFFFFF"/>
                </a:solidFill>
                <a:latin typeface="Arial" panose="020B0604020202020204" pitchFamily="34" charset="0"/>
                <a:cs typeface="Arial" panose="020B0604020202020204" pitchFamily="34" charset="0"/>
              </a:rPr>
              <a:t> and some did not</a:t>
            </a:r>
          </a:p>
          <a:p>
            <a:pPr eaLnBrk="1" hangingPunct="1"/>
            <a:r>
              <a:rPr lang="en-US" altLang="en-US" sz="2800" dirty="0">
                <a:solidFill>
                  <a:srgbClr val="FFFFFF"/>
                </a:solidFill>
                <a:latin typeface="Arial" panose="020B0604020202020204" pitchFamily="34" charset="0"/>
                <a:cs typeface="Arial" panose="020B0604020202020204" pitchFamily="34" charset="0"/>
              </a:rPr>
              <a:t>Scarred cases need more work and correlations with histology may improve if 2017 and 2019 criteria </a:t>
            </a:r>
            <a:r>
              <a:rPr lang="en-US" altLang="en-US" sz="2800" dirty="0" err="1">
                <a:solidFill>
                  <a:srgbClr val="FFFFFF"/>
                </a:solidFill>
                <a:latin typeface="Arial" panose="020B0604020202020204" pitchFamily="34" charset="0"/>
                <a:cs typeface="Arial" panose="020B0604020202020204" pitchFamily="34" charset="0"/>
              </a:rPr>
              <a:t>caTCMR</a:t>
            </a:r>
            <a:r>
              <a:rPr lang="en-US" altLang="en-US" sz="2800" dirty="0">
                <a:solidFill>
                  <a:srgbClr val="FFFFFF"/>
                </a:solidFill>
                <a:latin typeface="Arial" panose="020B0604020202020204" pitchFamily="34" charset="0"/>
                <a:cs typeface="Arial" panose="020B0604020202020204" pitchFamily="34" charset="0"/>
              </a:rPr>
              <a:t> are used</a:t>
            </a:r>
            <a:endParaRPr lang="en-US" altLang="en-US" sz="2800" dirty="0">
              <a:solidFill>
                <a:srgbClr val="F8F8F8"/>
              </a:solidFill>
              <a:latin typeface="Arial" panose="020B0604020202020204" pitchFamily="34" charset="0"/>
              <a:cs typeface="Arial" panose="020B0604020202020204" pitchFamily="34" charset="0"/>
            </a:endParaRPr>
          </a:p>
          <a:p>
            <a:pPr eaLnBrk="1" hangingPunct="1"/>
            <a:endParaRPr lang="en-US" sz="2800" dirty="0">
              <a:solidFill>
                <a:srgbClr val="F8F8F8"/>
              </a:solidFill>
              <a:latin typeface="Arial" panose="020B0604020202020204" pitchFamily="34" charset="0"/>
              <a:cs typeface="Arial" panose="020B0604020202020204" pitchFamily="34" charset="0"/>
            </a:endParaRPr>
          </a:p>
          <a:p>
            <a:pPr eaLnBrk="1" hangingPunct="1"/>
            <a:r>
              <a:rPr lang="en-US" sz="2800" b="1" dirty="0">
                <a:solidFill>
                  <a:srgbClr val="000000">
                    <a:lumMod val="20000"/>
                    <a:lumOff val="80000"/>
                  </a:srgbClr>
                </a:solidFill>
                <a:latin typeface="Arial" panose="020B0604020202020204" pitchFamily="34" charset="0"/>
                <a:cs typeface="Arial" panose="020B0604020202020204" pitchFamily="34" charset="0"/>
              </a:rPr>
              <a:t>Guiding improvements in TCMR: specificity 90% was targeted during classifier development  </a:t>
            </a:r>
            <a:r>
              <a:rPr lang="en-US" sz="2800" b="1" dirty="0" err="1">
                <a:solidFill>
                  <a:srgbClr val="000000">
                    <a:lumMod val="20000"/>
                    <a:lumOff val="80000"/>
                  </a:srgbClr>
                </a:solidFill>
                <a:latin typeface="Arial" panose="020B0604020202020204" pitchFamily="34" charset="0"/>
                <a:cs typeface="Arial" panose="020B0604020202020204" pitchFamily="34" charset="0"/>
              </a:rPr>
              <a:t>ie</a:t>
            </a:r>
            <a:r>
              <a:rPr lang="en-US" sz="2800" b="1" dirty="0">
                <a:solidFill>
                  <a:srgbClr val="000000">
                    <a:lumMod val="20000"/>
                    <a:lumOff val="80000"/>
                  </a:srgbClr>
                </a:solidFill>
                <a:latin typeface="Arial" panose="020B0604020202020204" pitchFamily="34" charset="0"/>
                <a:cs typeface="Arial" panose="020B0604020202020204" pitchFamily="34" charset="0"/>
              </a:rPr>
              <a:t> 10% error allowed; later forgotten and called guiding improvements</a:t>
            </a:r>
          </a:p>
          <a:p>
            <a:pPr eaLnBrk="1" hangingPunct="1"/>
            <a:endParaRPr lang="en-US" sz="2800" b="1" dirty="0">
              <a:solidFill>
                <a:srgbClr val="000000">
                  <a:lumMod val="20000"/>
                  <a:lumOff val="80000"/>
                </a:srgbClr>
              </a:solidFill>
              <a:latin typeface="Arial" panose="020B0604020202020204" pitchFamily="34" charset="0"/>
              <a:cs typeface="Arial" panose="020B0604020202020204" pitchFamily="34" charset="0"/>
            </a:endParaRPr>
          </a:p>
          <a:p>
            <a:pPr marL="341918" lvl="1" defTabSz="912158" eaLnBrk="1" hangingPunct="1">
              <a:spcBef>
                <a:spcPct val="20000"/>
              </a:spcBef>
              <a:defRPr/>
            </a:pPr>
            <a:r>
              <a:rPr lang="en-US" altLang="en-US" sz="2100" kern="0" dirty="0">
                <a:solidFill>
                  <a:srgbClr val="FFFFFF"/>
                </a:solidFill>
                <a:latin typeface="Arial" panose="020B0604020202020204" pitchFamily="34" charset="0"/>
                <a:ea typeface="+mj-ea"/>
                <a:cs typeface="+mj-cs"/>
              </a:rPr>
              <a:t>REEVE STUDY  # 2 is </a:t>
            </a:r>
            <a:r>
              <a:rPr lang="en-US" altLang="en-US" sz="2100" kern="0" dirty="0">
                <a:solidFill>
                  <a:srgbClr val="FF0000"/>
                </a:solidFill>
                <a:latin typeface="Arial" panose="020B0604020202020204" pitchFamily="34" charset="0"/>
                <a:ea typeface="+mj-ea"/>
                <a:cs typeface="+mj-cs"/>
              </a:rPr>
              <a:t>TCMR INTERCOM </a:t>
            </a:r>
            <a:r>
              <a:rPr lang="en-US" altLang="en-US" sz="2100" kern="0" dirty="0" err="1">
                <a:solidFill>
                  <a:srgbClr val="FFFFFF"/>
                </a:solidFill>
                <a:latin typeface="Arial" panose="020B0604020202020204" pitchFamily="34" charset="0"/>
                <a:ea typeface="+mj-ea"/>
                <a:cs typeface="+mj-cs"/>
              </a:rPr>
              <a:t>ajt</a:t>
            </a:r>
            <a:r>
              <a:rPr lang="en-US" altLang="en-US" sz="2100" kern="0" dirty="0">
                <a:solidFill>
                  <a:srgbClr val="FFFFFF"/>
                </a:solidFill>
                <a:latin typeface="Arial" panose="020B0604020202020204" pitchFamily="34" charset="0"/>
                <a:ea typeface="+mj-ea"/>
                <a:cs typeface="+mj-cs"/>
              </a:rPr>
              <a:t> 20`3; 13 2352</a:t>
            </a:r>
          </a:p>
          <a:p>
            <a:pPr marL="341918" lvl="1" eaLnBrk="1" hangingPunct="1">
              <a:defRPr/>
            </a:pPr>
            <a:r>
              <a:rPr lang="en-US" altLang="en-US" sz="3900" dirty="0">
                <a:solidFill>
                  <a:schemeClr val="tx2"/>
                </a:solidFill>
                <a:latin typeface="Arial" pitchFamily="34" charset="0"/>
              </a:rPr>
              <a:t>TCMR score versus histology </a:t>
            </a:r>
            <a:r>
              <a:rPr lang="en-US" altLang="en-US" sz="3900" dirty="0" err="1">
                <a:solidFill>
                  <a:schemeClr val="tx2"/>
                </a:solidFill>
                <a:latin typeface="Arial" pitchFamily="34" charset="0"/>
              </a:rPr>
              <a:t>correlations</a:t>
            </a:r>
            <a:r>
              <a:rPr lang="en-US" altLang="en-US" sz="2800" dirty="0" err="1">
                <a:solidFill>
                  <a:srgbClr val="F8F8F8"/>
                </a:solidFill>
                <a:latin typeface="Arial" pitchFamily="34" charset="0"/>
              </a:rPr>
              <a:t>:I</a:t>
            </a:r>
            <a:r>
              <a:rPr lang="en-US" altLang="en-US" sz="2800" dirty="0">
                <a:solidFill>
                  <a:srgbClr val="F8F8F8"/>
                </a:solidFill>
                <a:latin typeface="Arial" pitchFamily="34" charset="0"/>
              </a:rPr>
              <a:t> 0.79, t 0.83, v, 0.85, </a:t>
            </a:r>
            <a:r>
              <a:rPr lang="en-US" altLang="en-US" sz="2800" dirty="0" err="1">
                <a:solidFill>
                  <a:srgbClr val="F8F8F8"/>
                </a:solidFill>
                <a:latin typeface="Arial" pitchFamily="34" charset="0"/>
              </a:rPr>
              <a:t>ptc</a:t>
            </a:r>
            <a:r>
              <a:rPr lang="en-US" altLang="en-US" sz="2800" dirty="0">
                <a:solidFill>
                  <a:srgbClr val="F8F8F8"/>
                </a:solidFill>
                <a:latin typeface="Arial" pitchFamily="34" charset="0"/>
              </a:rPr>
              <a:t> 0.28, cg – 0.58 (not </a:t>
            </a:r>
            <a:r>
              <a:rPr lang="en-US" altLang="en-US" sz="2800" dirty="0" err="1">
                <a:solidFill>
                  <a:srgbClr val="F8F8F8"/>
                </a:solidFill>
                <a:latin typeface="Arial" pitchFamily="34" charset="0"/>
              </a:rPr>
              <a:t>abmr</a:t>
            </a:r>
            <a:r>
              <a:rPr lang="en-US" altLang="en-US" sz="2800" dirty="0">
                <a:solidFill>
                  <a:srgbClr val="F8F8F8"/>
                </a:solidFill>
                <a:latin typeface="Arial" pitchFamily="34" charset="0"/>
              </a:rPr>
              <a:t>),</a:t>
            </a:r>
          </a:p>
          <a:p>
            <a:pPr marL="341918" lvl="1" eaLnBrk="1" hangingPunct="1">
              <a:defRPr/>
            </a:pPr>
            <a:r>
              <a:rPr lang="en-US" altLang="en-US" sz="2800" b="1" dirty="0">
                <a:solidFill>
                  <a:srgbClr val="F8F8F8"/>
                </a:solidFill>
                <a:latin typeface="Arial" pitchFamily="34" charset="0"/>
              </a:rPr>
              <a:t>ci -0.05, </a:t>
            </a:r>
            <a:r>
              <a:rPr lang="en-US" altLang="en-US" sz="2800" b="1" dirty="0" err="1">
                <a:solidFill>
                  <a:srgbClr val="F8F8F8"/>
                </a:solidFill>
                <a:latin typeface="Arial" pitchFamily="34" charset="0"/>
              </a:rPr>
              <a:t>ct</a:t>
            </a:r>
            <a:r>
              <a:rPr lang="en-US" altLang="en-US" sz="2800" b="1" dirty="0">
                <a:solidFill>
                  <a:srgbClr val="F8F8F8"/>
                </a:solidFill>
                <a:latin typeface="Arial" pitchFamily="34" charset="0"/>
              </a:rPr>
              <a:t> -0.06 (same explanation for negative correlation, </a:t>
            </a:r>
            <a:r>
              <a:rPr lang="en-US" altLang="en-US" sz="2800" b="1" dirty="0" err="1">
                <a:solidFill>
                  <a:srgbClr val="F8F8F8"/>
                </a:solidFill>
                <a:latin typeface="Arial" pitchFamily="34" charset="0"/>
              </a:rPr>
              <a:t>i.e</a:t>
            </a:r>
            <a:r>
              <a:rPr lang="en-US" altLang="en-US" sz="2800" b="1" dirty="0">
                <a:solidFill>
                  <a:srgbClr val="F8F8F8"/>
                </a:solidFill>
                <a:latin typeface="Arial" pitchFamily="34" charset="0"/>
              </a:rPr>
              <a:t> IFTA led to non-call of TCMR </a:t>
            </a:r>
            <a:r>
              <a:rPr lang="en-US" altLang="en-US" sz="2800" dirty="0">
                <a:solidFill>
                  <a:srgbClr val="F8F8F8"/>
                </a:solidFill>
                <a:latin typeface="Arial" pitchFamily="34" charset="0"/>
              </a:rPr>
              <a:t>)</a:t>
            </a:r>
          </a:p>
          <a:p>
            <a:pPr marL="341918" lvl="1" eaLnBrk="1" hangingPunct="1">
              <a:defRPr/>
            </a:pPr>
            <a:r>
              <a:rPr lang="en-US" altLang="en-US" sz="2800" dirty="0">
                <a:solidFill>
                  <a:schemeClr val="tx2"/>
                </a:solidFill>
                <a:latin typeface="Arial" pitchFamily="34" charset="0"/>
              </a:rPr>
              <a:t>TCMR score </a:t>
            </a:r>
            <a:r>
              <a:rPr lang="en-US" altLang="en-US" sz="2800" dirty="0">
                <a:solidFill>
                  <a:srgbClr val="F8F8F8"/>
                </a:solidFill>
                <a:latin typeface="Arial" pitchFamily="34" charset="0"/>
              </a:rPr>
              <a:t>(and histologic dx) did not associate with graft loss (but mixed TCMR with parallel </a:t>
            </a:r>
            <a:r>
              <a:rPr lang="en-US" altLang="en-US" sz="2800" dirty="0" err="1">
                <a:solidFill>
                  <a:srgbClr val="F8F8F8"/>
                </a:solidFill>
                <a:latin typeface="Arial" pitchFamily="34" charset="0"/>
              </a:rPr>
              <a:t>ABMR</a:t>
            </a:r>
            <a:r>
              <a:rPr lang="en-US" altLang="en-US" sz="2800" dirty="0">
                <a:solidFill>
                  <a:srgbClr val="F8F8F8"/>
                </a:solidFill>
                <a:latin typeface="Arial" pitchFamily="34" charset="0"/>
              </a:rPr>
              <a:t> score did so associate; however p-value was close 0.15 and hazard ration graft loss 1.79 confidence interval 0.8-4.0)</a:t>
            </a:r>
            <a:endParaRPr lang="en-US" altLang="en-US" sz="2800" dirty="0">
              <a:solidFill>
                <a:srgbClr val="FFFFFF"/>
              </a:solidFill>
              <a:latin typeface="Arial" panose="020B0604020202020204" pitchFamily="34" charset="0"/>
              <a:cs typeface="Arial" panose="020B0604020202020204" pitchFamily="34" charset="0"/>
            </a:endParaRPr>
          </a:p>
          <a:p>
            <a:r>
              <a:rPr lang="en-US" altLang="en-US" dirty="0" err="1"/>
              <a:t>Xxxxxxxxxxxxxxxxxxxxxxxxxxxxxxxxxxxxxxxxxxx</a:t>
            </a:r>
            <a:endParaRPr lang="en-US" altLang="en-US" dirty="0"/>
          </a:p>
          <a:p>
            <a:pPr marL="341918" lvl="1" eaLnBrk="1" hangingPunct="1">
              <a:defRPr/>
            </a:pPr>
            <a:r>
              <a:rPr lang="en-US" altLang="en-US" sz="2800" dirty="0">
                <a:solidFill>
                  <a:srgbClr val="F8F8F8"/>
                </a:solidFill>
                <a:latin typeface="Arial" panose="020B0604020202020204" pitchFamily="34" charset="0"/>
                <a:cs typeface="Arial" panose="020B0604020202020204" pitchFamily="34" charset="0"/>
              </a:rPr>
              <a:t>Sensitivity just 50% </a:t>
            </a:r>
            <a:r>
              <a:rPr lang="en-US" altLang="en-US" sz="2800" strike="sngStrike" dirty="0">
                <a:solidFill>
                  <a:srgbClr val="F8F8F8"/>
                </a:solidFill>
                <a:latin typeface="Arial" panose="020B0604020202020204" pitchFamily="34" charset="0"/>
                <a:cs typeface="Arial" panose="020B0604020202020204" pitchFamily="34" charset="0"/>
              </a:rPr>
              <a:t>(despite including mixed rejection that was not used in building the classifer)</a:t>
            </a:r>
          </a:p>
          <a:p>
            <a:pPr marL="341918" lvl="1" eaLnBrk="1" hangingPunct="1">
              <a:defRPr/>
            </a:pPr>
            <a:r>
              <a:rPr lang="en-US" altLang="en-US" sz="2800" dirty="0">
                <a:solidFill>
                  <a:srgbClr val="F8F8F8"/>
                </a:solidFill>
                <a:latin typeface="Arial" panose="020B0604020202020204" pitchFamily="34" charset="0"/>
                <a:cs typeface="Arial" panose="020B0604020202020204" pitchFamily="34" charset="0"/>
              </a:rPr>
              <a:t>PPV only 62% </a:t>
            </a:r>
            <a:r>
              <a:rPr lang="en-US" altLang="en-US" sz="2800" strike="sngStrike" dirty="0">
                <a:solidFill>
                  <a:srgbClr val="F8F8F8"/>
                </a:solidFill>
                <a:latin typeface="Arial" panose="020B0604020202020204" pitchFamily="34" charset="0"/>
                <a:cs typeface="Arial" panose="020B0604020202020204" pitchFamily="34" charset="0"/>
              </a:rPr>
              <a:t>(</a:t>
            </a:r>
            <a:r>
              <a:rPr lang="en-US" altLang="en-US" sz="2800" strike="sngStrike" dirty="0" err="1">
                <a:solidFill>
                  <a:schemeClr val="tx2">
                    <a:lumMod val="60000"/>
                    <a:lumOff val="40000"/>
                  </a:schemeClr>
                </a:solidFill>
                <a:latin typeface="Arial" panose="020B0604020202020204" pitchFamily="34" charset="0"/>
                <a:cs typeface="Arial" panose="020B0604020202020204" pitchFamily="34" charset="0"/>
              </a:rPr>
              <a:t>histo</a:t>
            </a:r>
            <a:r>
              <a:rPr lang="en-US" altLang="en-US" sz="2800" strike="sngStrike" dirty="0">
                <a:solidFill>
                  <a:schemeClr val="tx2">
                    <a:lumMod val="60000"/>
                    <a:lumOff val="40000"/>
                  </a:schemeClr>
                </a:solidFill>
                <a:latin typeface="Arial" panose="020B0604020202020204" pitchFamily="34" charset="0"/>
                <a:cs typeface="Arial" panose="020B0604020202020204" pitchFamily="34" charset="0"/>
              </a:rPr>
              <a:t> disagreement similar 45-56%), </a:t>
            </a:r>
            <a:endParaRPr lang="en-US" altLang="en-US" sz="2800" strike="sngStrike" dirty="0">
              <a:solidFill>
                <a:srgbClr val="F8F8F8"/>
              </a:solidFill>
              <a:latin typeface="Arial" panose="020B0604020202020204" pitchFamily="34" charset="0"/>
              <a:cs typeface="Arial" panose="020B0604020202020204" pitchFamily="34" charset="0"/>
            </a:endParaRPr>
          </a:p>
          <a:p>
            <a:pPr marL="341918" lvl="1" eaLnBrk="1" hangingPunct="1">
              <a:defRPr/>
            </a:pPr>
            <a:r>
              <a:rPr lang="en-US" altLang="en-US" sz="2800" dirty="0">
                <a:solidFill>
                  <a:srgbClr val="F8F8F8"/>
                </a:solidFill>
                <a:latin typeface="Arial" panose="020B0604020202020204" pitchFamily="34" charset="0"/>
                <a:cs typeface="Arial" panose="020B0604020202020204" pitchFamily="34" charset="0"/>
              </a:rPr>
              <a:t>NPV 92% </a:t>
            </a:r>
            <a:r>
              <a:rPr lang="en-US" altLang="en-US" sz="2800" u="sng" dirty="0">
                <a:solidFill>
                  <a:srgbClr val="F8F8F8"/>
                </a:solidFill>
                <a:latin typeface="Arial" panose="020B0604020202020204" pitchFamily="34" charset="0"/>
                <a:cs typeface="Arial" panose="020B0604020202020204" pitchFamily="34" charset="0"/>
              </a:rPr>
              <a:t>(similar to </a:t>
            </a:r>
            <a:r>
              <a:rPr lang="en-US" altLang="en-US" sz="2800" u="sng" dirty="0" err="1">
                <a:solidFill>
                  <a:srgbClr val="F8F8F8"/>
                </a:solidFill>
                <a:latin typeface="Arial" panose="020B0604020202020204" pitchFamily="34" charset="0"/>
                <a:cs typeface="Arial" panose="020B0604020202020204" pitchFamily="34" charset="0"/>
              </a:rPr>
              <a:t>pathogist</a:t>
            </a:r>
            <a:r>
              <a:rPr lang="en-US" altLang="en-US" sz="2800" u="sng" dirty="0">
                <a:solidFill>
                  <a:srgbClr val="F8F8F8"/>
                </a:solidFill>
                <a:latin typeface="Arial" panose="020B0604020202020204" pitchFamily="34" charset="0"/>
                <a:cs typeface="Arial" panose="020B0604020202020204" pitchFamily="34" charset="0"/>
              </a:rPr>
              <a:t> read of no TCMR =90%)</a:t>
            </a:r>
          </a:p>
          <a:p>
            <a:pPr marL="341918" lvl="1" eaLnBrk="1" hangingPunct="1">
              <a:defRPr/>
            </a:pPr>
            <a:r>
              <a:rPr lang="en-US" altLang="en-US" sz="2800" dirty="0">
                <a:solidFill>
                  <a:srgbClr val="F8F8F8"/>
                </a:solidFill>
                <a:latin typeface="Arial" panose="020B0604020202020204" pitchFamily="34" charset="0"/>
                <a:cs typeface="Arial" panose="020B0604020202020204" pitchFamily="34" charset="0"/>
              </a:rPr>
              <a:t>Overall accuracy 89% driven largely by the HIGH NPV </a:t>
            </a:r>
            <a:r>
              <a:rPr lang="en-US" altLang="en-US" sz="2800" dirty="0" err="1">
                <a:solidFill>
                  <a:srgbClr val="F8F8F8"/>
                </a:solidFill>
                <a:latin typeface="Arial" panose="020B0604020202020204" pitchFamily="34" charset="0"/>
                <a:cs typeface="Arial" panose="020B0604020202020204" pitchFamily="34" charset="0"/>
              </a:rPr>
              <a:t>ie</a:t>
            </a:r>
            <a:r>
              <a:rPr lang="en-US" altLang="en-US" sz="2800" dirty="0">
                <a:solidFill>
                  <a:srgbClr val="F8F8F8"/>
                </a:solidFill>
                <a:latin typeface="Arial" panose="020B0604020202020204" pitchFamily="34" charset="0"/>
                <a:cs typeface="Arial" panose="020B0604020202020204" pitchFamily="34" charset="0"/>
              </a:rPr>
              <a:t> the ability of the test to correctly identify biopsies with NO REJECTION </a:t>
            </a:r>
            <a:r>
              <a:rPr lang="en-US" altLang="en-US" sz="2800" strike="sngStrike" dirty="0">
                <a:solidFill>
                  <a:srgbClr val="F8F8F8"/>
                </a:solidFill>
                <a:latin typeface="Arial" panose="020B0604020202020204" pitchFamily="34" charset="0"/>
                <a:cs typeface="Arial" panose="020B0604020202020204" pitchFamily="34" charset="0"/>
              </a:rPr>
              <a:t>(takes into account performance both in biopsies which have TCMR and those which do not)</a:t>
            </a:r>
          </a:p>
          <a:p>
            <a:endParaRPr lang="en-US" altLang="en-US" dirty="0"/>
          </a:p>
        </p:txBody>
      </p:sp>
    </p:spTree>
    <p:extLst>
      <p:ext uri="{BB962C8B-B14F-4D97-AF65-F5344CB8AC3E}">
        <p14:creationId xmlns:p14="http://schemas.microsoft.com/office/powerpoint/2010/main" val="3852309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xfrm>
            <a:off x="1181100" y="703263"/>
            <a:ext cx="4622800" cy="3467100"/>
          </a:xfrm>
          <a:ln w="12699" cap="flat">
            <a:solidFill>
              <a:schemeClr val="tx1"/>
            </a:solidFill>
          </a:ln>
        </p:spPr>
      </p:sp>
      <p:sp>
        <p:nvSpPr>
          <p:cNvPr id="265219" name="Rectangle 3"/>
          <p:cNvSpPr>
            <a:spLocks noGrp="1" noChangeArrowheads="1"/>
          </p:cNvSpPr>
          <p:nvPr>
            <p:ph type="body" idx="1"/>
          </p:nvPr>
        </p:nvSpPr>
        <p:spPr>
          <a:xfrm>
            <a:off x="931651" y="4408807"/>
            <a:ext cx="5121700" cy="41773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3" tIns="46068" rIns="92133" bIns="46068"/>
          <a:lstStyle/>
          <a:p>
            <a:pPr>
              <a:spcBef>
                <a:spcPct val="0"/>
              </a:spcBef>
            </a:pPr>
            <a:r>
              <a:rPr lang="en-US" altLang="en-US" dirty="0">
                <a:latin typeface="Times New Roman" charset="0"/>
              </a:rPr>
              <a:t>Here is an outline of my talk. The areas I am going to cover are</a:t>
            </a:r>
          </a:p>
          <a:p>
            <a:pPr>
              <a:spcBef>
                <a:spcPct val="0"/>
              </a:spcBef>
            </a:pPr>
            <a:endParaRPr lang="en-US" altLang="en-US" dirty="0">
              <a:latin typeface="Times New Roman" charset="0"/>
            </a:endParaRPr>
          </a:p>
          <a:p>
            <a:pPr>
              <a:spcBef>
                <a:spcPct val="0"/>
              </a:spcBef>
            </a:pPr>
            <a:endParaRPr lang="en-US" altLang="en-US" dirty="0">
              <a:latin typeface="Times New Roman" charset="0"/>
            </a:endParaRPr>
          </a:p>
          <a:p>
            <a:pPr>
              <a:spcBef>
                <a:spcPct val="0"/>
              </a:spcBef>
            </a:pPr>
            <a:endParaRPr lang="en-US" altLang="en-US" dirty="0">
              <a:latin typeface="Times New Roman" charset="0"/>
            </a:endParaRPr>
          </a:p>
          <a:p>
            <a:pPr>
              <a:spcBef>
                <a:spcPct val="0"/>
              </a:spcBef>
            </a:pPr>
            <a:endParaRPr lang="en-US" altLang="en-US" dirty="0">
              <a:latin typeface="Times New Roman" charset="0"/>
            </a:endParaRPr>
          </a:p>
          <a:p>
            <a:pPr>
              <a:spcBef>
                <a:spcPct val="0"/>
              </a:spcBef>
            </a:pPr>
            <a:endParaRPr lang="en-US" altLang="en-US" dirty="0">
              <a:latin typeface="Times New Roman" charset="0"/>
            </a:endParaRPr>
          </a:p>
        </p:txBody>
      </p:sp>
    </p:spTree>
    <p:extLst>
      <p:ext uri="{BB962C8B-B14F-4D97-AF65-F5344CB8AC3E}">
        <p14:creationId xmlns:p14="http://schemas.microsoft.com/office/powerpoint/2010/main" val="2625706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chemeClr val="tx1"/>
                </a:solidFill>
              </a:rPr>
              <a:t>There were MANY</a:t>
            </a:r>
            <a:r>
              <a:rPr lang="en-US" baseline="0" dirty="0"/>
              <a:t>  discrepancies between histologic and </a:t>
            </a:r>
            <a:r>
              <a:rPr lang="en-US" baseline="0" dirty="0" err="1"/>
              <a:t>molec</a:t>
            </a:r>
            <a:r>
              <a:rPr lang="en-US" baseline="0" dirty="0"/>
              <a:t> diagnosis in a </a:t>
            </a:r>
            <a:r>
              <a:rPr lang="en-US" dirty="0"/>
              <a:t>series of 1679 biopsies</a:t>
            </a:r>
            <a:r>
              <a:rPr lang="en-US" baseline="0" dirty="0"/>
              <a:t> published by</a:t>
            </a:r>
            <a:r>
              <a:rPr lang="en-US" dirty="0"/>
              <a:t> the Halloran lab</a:t>
            </a:r>
          </a:p>
          <a:p>
            <a:endParaRPr lang="en-US" sz="1200" dirty="0">
              <a:solidFill>
                <a:srgbClr val="FFFF00"/>
              </a:solidFill>
            </a:endParaRPr>
          </a:p>
          <a:p>
            <a:r>
              <a:rPr lang="en-US" sz="1200" dirty="0">
                <a:solidFill>
                  <a:srgbClr val="FFFF00"/>
                </a:solidFill>
              </a:rPr>
              <a:t>The</a:t>
            </a:r>
            <a:r>
              <a:rPr lang="en-US" sz="1200" baseline="0" dirty="0">
                <a:solidFill>
                  <a:srgbClr val="FFFF00"/>
                </a:solidFill>
              </a:rPr>
              <a:t> bars show the </a:t>
            </a:r>
            <a:r>
              <a:rPr lang="en-US" sz="1200" dirty="0">
                <a:solidFill>
                  <a:srgbClr val="FFFF00"/>
                </a:solidFill>
              </a:rPr>
              <a:t>Relative proportions of molecular calls on 1679</a:t>
            </a:r>
            <a:r>
              <a:rPr lang="en-US" sz="1200" baseline="0" dirty="0">
                <a:solidFill>
                  <a:srgbClr val="FFFF00"/>
                </a:solidFill>
              </a:rPr>
              <a:t> biopsies with histology labels (note the color codes: red represents molecular TCMR, blue is molecular ABMR-----)</a:t>
            </a:r>
            <a:br>
              <a:rPr lang="en-US" sz="1400" dirty="0">
                <a:solidFill>
                  <a:srgbClr val="FFFF00"/>
                </a:solidFill>
              </a:rPr>
            </a:br>
            <a:endParaRPr lang="en-US" dirty="0"/>
          </a:p>
          <a:p>
            <a:r>
              <a:rPr lang="en-US" dirty="0"/>
              <a:t>---Different histology categories such as ABMR, TCMR and  BL are mentioned on the x-axis. </a:t>
            </a:r>
          </a:p>
          <a:p>
            <a:r>
              <a:rPr lang="en-US" dirty="0"/>
              <a:t>---The proportion of  biopsies showing discrepancies is shown on the y-axis.</a:t>
            </a:r>
          </a:p>
          <a:p>
            <a:r>
              <a:rPr lang="en-US" dirty="0"/>
              <a:t>---This is a complicated slide, so I sliced this section called </a:t>
            </a:r>
            <a:r>
              <a:rPr lang="en-US" b="1" dirty="0"/>
              <a:t>TCMR  which has 130 biopsies </a:t>
            </a:r>
            <a:r>
              <a:rPr lang="en-US" dirty="0"/>
              <a:t>. and I </a:t>
            </a:r>
            <a:r>
              <a:rPr lang="en-US" b="1" dirty="0"/>
              <a:t>copy pasted </a:t>
            </a:r>
            <a:r>
              <a:rPr lang="en-US" dirty="0"/>
              <a:t>it in the next slide</a:t>
            </a:r>
          </a:p>
          <a:p>
            <a:r>
              <a:rPr lang="en-US" dirty="0" err="1"/>
              <a:t>xxxxxxxxxxxxxxxxxxxxxxxxxxxxxxxxxx</a:t>
            </a:r>
            <a:endParaRPr lang="en-US" dirty="0"/>
          </a:p>
        </p:txBody>
      </p:sp>
      <p:sp>
        <p:nvSpPr>
          <p:cNvPr id="4" name="Slide Number Placeholder 3"/>
          <p:cNvSpPr>
            <a:spLocks noGrp="1"/>
          </p:cNvSpPr>
          <p:nvPr>
            <p:ph type="sldNum" sz="quarter" idx="5"/>
          </p:nvPr>
        </p:nvSpPr>
        <p:spPr/>
        <p:txBody>
          <a:bodyPr/>
          <a:lstStyle/>
          <a:p>
            <a:pPr marL="0" marR="0" lvl="0" indent="0" algn="r" defTabSz="924564" rtl="0" eaLnBrk="1" fontAlgn="base" latinLnBrk="0" hangingPunct="1">
              <a:lnSpc>
                <a:spcPct val="100000"/>
              </a:lnSpc>
              <a:spcBef>
                <a:spcPct val="0"/>
              </a:spcBef>
              <a:spcAft>
                <a:spcPct val="0"/>
              </a:spcAft>
              <a:buClrTx/>
              <a:buSzTx/>
              <a:buFontTx/>
              <a:buNone/>
              <a:tabLst/>
              <a:defRPr/>
            </a:pPr>
            <a:fld id="{2255531C-2750-7E41-9983-9B32EAEFFE1C}" type="slidenum">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pPr marL="0" marR="0" lvl="0" indent="0" algn="r" defTabSz="924564"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endParaRPr>
          </a:p>
        </p:txBody>
      </p:sp>
    </p:spTree>
    <p:extLst>
      <p:ext uri="{BB962C8B-B14F-4D97-AF65-F5344CB8AC3E}">
        <p14:creationId xmlns:p14="http://schemas.microsoft.com/office/powerpoint/2010/main" val="3913090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Only ~ 40% of 130 histologic TCMRs were confirmed to be TCMR by MMDx® (red bar) </a:t>
            </a:r>
            <a:endParaRPr lang="en-US" b="0" strike="sngStrike" dirty="0"/>
          </a:p>
          <a:p>
            <a:r>
              <a:rPr lang="en-US" b="0" dirty="0"/>
              <a:t>	-I consider it very unlikely that most of the biopsies </a:t>
            </a:r>
            <a:r>
              <a:rPr lang="en-US" b="0" dirty="0" err="1"/>
              <a:t>histo</a:t>
            </a:r>
            <a:r>
              <a:rPr lang="en-US" b="0" dirty="0"/>
              <a:t> false +</a:t>
            </a:r>
            <a:endParaRPr lang="en-US" b="0" strike="sngStrike" dirty="0"/>
          </a:p>
          <a:p>
            <a:r>
              <a:rPr lang="en-US" b="0" dirty="0"/>
              <a:t> 	-I think many are </a:t>
            </a:r>
            <a:r>
              <a:rPr lang="en-US" b="0" dirty="0" err="1"/>
              <a:t>MMdx</a:t>
            </a:r>
            <a:r>
              <a:rPr lang="en-US" b="0" dirty="0"/>
              <a:t> false negatives due to sampling issues, as I will show you in the next slide. .</a:t>
            </a:r>
          </a:p>
          <a:p>
            <a:r>
              <a:rPr lang="en-US" b="0" dirty="0"/>
              <a:t>	- a 2</a:t>
            </a:r>
            <a:r>
              <a:rPr lang="en-US" b="0" baseline="30000" dirty="0"/>
              <a:t>nd</a:t>
            </a:r>
            <a:r>
              <a:rPr lang="en-US" b="0" dirty="0"/>
              <a:t> problem is that the threshold for diagnosis of TCMR was set too high during the development of the classifier;  </a:t>
            </a:r>
            <a:r>
              <a:rPr lang="en-US" b="0" strike="sngStrike" dirty="0"/>
              <a:t>Not relevant for this x-axis: </a:t>
            </a:r>
            <a:r>
              <a:rPr lang="en-US" b="0" strike="sngStrike" dirty="0" err="1"/>
              <a:t>eg</a:t>
            </a:r>
            <a:r>
              <a:rPr lang="en-US" b="0" strike="sngStrike" dirty="0"/>
              <a:t> ALL BL biopsies were labeled as no rejection;  At least in our practice, -- and in some other major transplant centers---many BLs respond to treatment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b="0" dirty="0"/>
              <a:t>	</a:t>
            </a:r>
            <a:r>
              <a:rPr kumimoji="0" lang="en-US" sz="1200" b="0" i="0" u="none" strike="noStrike" kern="1200" cap="none" spc="0" normalizeH="0" baseline="0" noProof="0" dirty="0">
                <a:ln>
                  <a:noFill/>
                </a:ln>
                <a:solidFill>
                  <a:srgbClr val="FFFFFF"/>
                </a:solidFill>
                <a:effectLst/>
                <a:uLnTx/>
                <a:uFillTx/>
                <a:latin typeface="Times New Roman" charset="0"/>
                <a:ea typeface="+mn-ea"/>
                <a:cs typeface="Arial" charset="0"/>
              </a:rPr>
              <a:t>Historically, biopsies with IFTA have </a:t>
            </a:r>
            <a:r>
              <a:rPr lang="en-US" dirty="0">
                <a:solidFill>
                  <a:srgbClr val="FFFFFF"/>
                </a:solidFill>
                <a:latin typeface="Times New Roman" charset="0"/>
                <a:cs typeface="Arial" charset="0"/>
              </a:rPr>
              <a:t>NOT</a:t>
            </a:r>
            <a:r>
              <a:rPr kumimoji="0" lang="en-US" sz="1200" b="0" i="0" u="none" strike="noStrike" kern="1200" cap="none" spc="0" normalizeH="0" baseline="0" noProof="0" dirty="0">
                <a:ln>
                  <a:noFill/>
                </a:ln>
                <a:solidFill>
                  <a:srgbClr val="FFFFFF"/>
                </a:solidFill>
                <a:effectLst/>
                <a:uLnTx/>
                <a:uFillTx/>
                <a:latin typeface="Times New Roman" charset="0"/>
                <a:ea typeface="+mn-ea"/>
                <a:cs typeface="Arial" charset="0"/>
              </a:rPr>
              <a:t> been graded for acute rejection lesions </a:t>
            </a:r>
            <a:r>
              <a:rPr lang="en-US" dirty="0">
                <a:solidFill>
                  <a:srgbClr val="FFFFFF"/>
                </a:solidFill>
                <a:latin typeface="Times New Roman" charset="0"/>
                <a:cs typeface="Arial" charset="0"/>
              </a:rPr>
              <a:t>by </a:t>
            </a:r>
            <a:r>
              <a:rPr kumimoji="0" lang="en-US" sz="1200" b="0" i="0" u="none" strike="noStrike" kern="1200" cap="none" spc="0" normalizeH="0" baseline="0" noProof="0" dirty="0">
                <a:ln>
                  <a:noFill/>
                </a:ln>
                <a:solidFill>
                  <a:srgbClr val="FFFFFF"/>
                </a:solidFill>
                <a:effectLst/>
                <a:uLnTx/>
                <a:uFillTx/>
                <a:latin typeface="Times New Roman" charset="0"/>
                <a:ea typeface="+mn-ea"/>
                <a:cs typeface="Arial" charset="0"/>
              </a:rPr>
              <a:t>many pathologists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imes New Roman"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New Roman" charset="0"/>
                <a:ea typeface="+mn-ea"/>
                <a:cs typeface="Arial" charset="0"/>
              </a:rPr>
              <a:t>Area </a:t>
            </a:r>
            <a:r>
              <a:rPr kumimoji="0" lang="en-US" sz="1200" b="0" i="0" u="none" strike="noStrike" kern="1200" cap="none" spc="0" normalizeH="0" baseline="0" noProof="0" dirty="0">
                <a:ln>
                  <a:noFill/>
                </a:ln>
                <a:solidFill>
                  <a:srgbClr val="F8F8F8"/>
                </a:solidFill>
                <a:effectLst/>
                <a:uLnTx/>
                <a:uFillTx/>
                <a:latin typeface="Times New Roman" charset="0"/>
                <a:ea typeface="+mn-ea"/>
                <a:cs typeface="Arial" charset="0"/>
              </a:rPr>
              <a:t>where mRNA profiling has improved histologic interpretation</a:t>
            </a:r>
          </a:p>
          <a:p>
            <a:r>
              <a:rPr lang="en-US" b="0" dirty="0"/>
              <a:t> .</a:t>
            </a:r>
          </a:p>
          <a:p>
            <a:endParaRPr lang="en-US" b="0" dirty="0"/>
          </a:p>
          <a:p>
            <a:r>
              <a:rPr lang="en-US" b="0" dirty="0"/>
              <a:t>XXXXXXXXXXXXXXXXXXXXXXXXXXXXXXXXXXXXXXXXXXXXXXXXXXXXXXXXXXXXXXXX </a:t>
            </a:r>
          </a:p>
          <a:p>
            <a:r>
              <a:rPr lang="en-US" b="0" dirty="0"/>
              <a:t>Conversely, ~ 40% of biopsies called TCMR by mmdx were not called TCMR by </a:t>
            </a:r>
            <a:r>
              <a:rPr lang="en-US" b="0" dirty="0" err="1"/>
              <a:t>Histo</a:t>
            </a:r>
            <a:r>
              <a:rPr lang="en-US" b="0" dirty="0"/>
              <a:t> (many likely had IFTA lesions AND THIS IS AN AREA WHERE mRNA PROFILING HAS IMPROVED THE HISTOLOGIC INTERPRETATION OF BIOPSIES )</a:t>
            </a:r>
          </a:p>
          <a:p>
            <a:endParaRPr lang="en-US" b="0" dirty="0"/>
          </a:p>
          <a:p>
            <a:r>
              <a:rPr lang="en-US" b="0" dirty="0" err="1"/>
              <a:t>XXXXXXXXXXXXXXXXXXXXXXXXXXXXXXXXXXXXXXXX</a:t>
            </a:r>
            <a:endParaRPr lang="en-US" b="0"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b="0" dirty="0"/>
              <a:t> (yes, false negative could also </a:t>
            </a:r>
            <a:r>
              <a:rPr lang="en-US" b="0" strike="sngStrike" dirty="0"/>
              <a:t>be C4d-ve </a:t>
            </a:r>
            <a:r>
              <a:rPr lang="en-US" b="1" strike="sngStrike" dirty="0"/>
              <a:t>mixed</a:t>
            </a:r>
            <a:r>
              <a:rPr lang="en-US" b="0" strike="sngStrike" dirty="0"/>
              <a:t> ABMR-TCMRs (</a:t>
            </a:r>
            <a:r>
              <a:rPr lang="en-US" b="0" strike="sngStrike" dirty="0" err="1"/>
              <a:t>classifed</a:t>
            </a:r>
            <a:r>
              <a:rPr lang="en-US" b="0" strike="sngStrike" dirty="0"/>
              <a:t> as ABMR by MMDx®), and v-lesions</a:t>
            </a:r>
            <a:r>
              <a:rPr lang="en-US" b="0" dirty="0"/>
              <a:t>)</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b="0" strike="noStrike"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b="0" strike="noStrike" dirty="0"/>
              <a:t>we have to continue diagnosing TCMR by standard </a:t>
            </a:r>
            <a:r>
              <a:rPr lang="en-US" b="0" strike="noStrike" dirty="0" err="1"/>
              <a:t>histopath</a:t>
            </a:r>
            <a:r>
              <a:rPr lang="en-US" b="0" strike="noStrike" dirty="0"/>
              <a:t>, as we have been doing for the past 40 years.  Histology based diagnosis &amp; treatment of rejection has certainly been very successful,  &amp; have helped reduce the incidence of TCMR from 50% and above to about 10% in the modern era</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C4d negative</a:t>
            </a:r>
            <a:r>
              <a:rPr lang="en-US" baseline="0" dirty="0"/>
              <a:t> mixed ABMR-TCMRs seem to be labeled just as ABMR by MMDX ---likely another training problem---that is why incidence mixed in MMDX series is &lt;10%</a:t>
            </a:r>
            <a:endParaRPr lang="en-US" dirty="0"/>
          </a:p>
          <a:p>
            <a:r>
              <a:rPr lang="en-US" b="0" dirty="0"/>
              <a:t>Figures are estimated by me using a ruler with 1mm markings (Tabular data was not organized in a way that would let me translate histology data into molecular diagnosis; it forced me to do the reverse—BUT THAT ALSO MEANS I CAN NOT SHOW HOW </a:t>
            </a:r>
            <a:r>
              <a:rPr lang="en-US" b="0" dirty="0" err="1"/>
              <a:t>MDX+HISTOL</a:t>
            </a:r>
            <a:r>
              <a:rPr lang="en-US" b="0" dirty="0"/>
              <a:t>- MAY BE A REALLY BELIEVABLE COMBO: MANY CENTERS DO NOT DIAGNOSE TCMR IF THERE IS IFTA)</a:t>
            </a:r>
          </a:p>
          <a:p>
            <a:endParaRPr lang="en-US" b="0" dirty="0"/>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imes New Roman"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New Roman" charset="0"/>
                <a:cs typeface="Arial" charset="0"/>
              </a:rPr>
              <a:t>~ 20% H+ </a:t>
            </a:r>
            <a:r>
              <a:rPr kumimoji="0" lang="en-US" sz="1200" b="0" i="0" u="none" strike="noStrike" kern="1200" cap="none" spc="0" normalizeH="0" baseline="0" noProof="0" dirty="0" err="1">
                <a:ln>
                  <a:noFill/>
                </a:ln>
                <a:solidFill>
                  <a:srgbClr val="FFFFFF"/>
                </a:solidFill>
                <a:effectLst/>
                <a:uLnTx/>
                <a:uFillTx/>
                <a:latin typeface="Times New Roman" charset="0"/>
                <a:cs typeface="Arial" charset="0"/>
              </a:rPr>
              <a:t>MDx</a:t>
            </a:r>
            <a:r>
              <a:rPr kumimoji="0" lang="en-US" sz="1200" b="0" i="0" u="none" strike="noStrike" kern="1200" cap="none" spc="0" normalizeH="0" baseline="0" noProof="0" dirty="0">
                <a:ln>
                  <a:noFill/>
                </a:ln>
                <a:solidFill>
                  <a:srgbClr val="FFFFFF"/>
                </a:solidFill>
                <a:effectLst/>
                <a:uLnTx/>
                <a:uFillTx/>
                <a:latin typeface="Times New Roman" charset="0"/>
                <a:cs typeface="Arial" charset="0"/>
              </a:rPr>
              <a:t> “NO REJECTION”  (archetype-based)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New Roman" charset="0"/>
                <a:cs typeface="Arial" charset="0"/>
              </a:rPr>
              <a:t>	- NR archetype biopsy can have i &amp; ci lesions</a:t>
            </a:r>
          </a:p>
          <a:p>
            <a:endParaRPr lang="en-US" b="0" dirty="0"/>
          </a:p>
          <a:p>
            <a:pPr marL="171450" indent="-171450">
              <a:buFontTx/>
              <a:buChar char="-"/>
            </a:pPr>
            <a:r>
              <a:rPr lang="en-US" b="0" dirty="0"/>
              <a:t>20% of biopsies that were histologic rejection were called NO REJECTION on MMDx® (archetype based analysis)(a biopsy in the NR archetype is not necessarily a biopsy free of inflammatory and fibrotic lesions)</a:t>
            </a:r>
          </a:p>
          <a:p>
            <a:pPr marL="171450" indent="-171450">
              <a:buFontTx/>
              <a:buChar char="-"/>
            </a:pPr>
            <a:endParaRPr lang="en-US" b="1" dirty="0"/>
          </a:p>
          <a:p>
            <a:pPr marL="171450" indent="-171450">
              <a:buFontTx/>
              <a:buChar char="-"/>
            </a:pPr>
            <a:r>
              <a:rPr lang="en-US" b="0" dirty="0" err="1"/>
              <a:t>xxxxxxxxxxxxxxxxxxxxxxxxxxxxxxxxxxxxxxxxxxxxxxx</a:t>
            </a:r>
            <a:r>
              <a:rPr lang="en-US" b="0" dirty="0"/>
              <a:t>			</a:t>
            </a:r>
          </a:p>
          <a:p>
            <a:pPr defTabSz="914324">
              <a:defRPr/>
            </a:pPr>
            <a:r>
              <a:rPr lang="en-US" b="0" dirty="0"/>
              <a:t>	-</a:t>
            </a:r>
            <a:r>
              <a:rPr lang="en-US" b="0" strike="noStrike" dirty="0"/>
              <a:t>- </a:t>
            </a:r>
          </a:p>
          <a:p>
            <a:pPr defTabSz="914324">
              <a:defRPr/>
            </a:pPr>
            <a:endParaRPr lang="en-US" b="0" strike="noStrike" dirty="0"/>
          </a:p>
          <a:p>
            <a:pPr defTabSz="914324">
              <a:defRPr/>
            </a:pPr>
            <a:r>
              <a:rPr lang="en-US" b="0" strike="noStrike" dirty="0"/>
              <a:t>15% of histologic </a:t>
            </a:r>
            <a:r>
              <a:rPr lang="en-US" b="0" strike="noStrike" dirty="0" err="1"/>
              <a:t>TCMRs</a:t>
            </a:r>
            <a:r>
              <a:rPr lang="en-US" b="0" strike="noStrike" dirty="0"/>
              <a:t> were </a:t>
            </a:r>
            <a:r>
              <a:rPr lang="en-US" b="0" strike="noStrike" dirty="0" err="1"/>
              <a:t>ABMR</a:t>
            </a:r>
            <a:r>
              <a:rPr lang="en-US" b="0" strike="noStrike" dirty="0"/>
              <a:t> or probable </a:t>
            </a:r>
            <a:r>
              <a:rPr lang="en-US" b="0" strike="noStrike" dirty="0" err="1"/>
              <a:t>ABMR</a:t>
            </a:r>
            <a:r>
              <a:rPr lang="en-US" b="0" strike="noStrike" dirty="0"/>
              <a:t> (added up together); </a:t>
            </a:r>
          </a:p>
          <a:p>
            <a:pPr defTabSz="914324">
              <a:defRPr/>
            </a:pPr>
            <a:endParaRPr lang="en-US" b="0" strike="noStrike" dirty="0"/>
          </a:p>
          <a:p>
            <a:pPr defTabSz="914324">
              <a:defRPr/>
            </a:pPr>
            <a:r>
              <a:rPr lang="en-US" b="0" strike="noStrike" dirty="0"/>
              <a:t>15% H + were mixed ABMR-TCMR --------WHETHER THE CLINICAL COURSE OF THESE PATIENTS WAS actually what you would expect for ABMR IS NOT STATED IN THE PAPER; </a:t>
            </a:r>
            <a:r>
              <a:rPr lang="en-US" b="0" strike="sngStrike" dirty="0"/>
              <a:t>	- some the discrepancies may be due to isolated V lesions as I will discuss later which the mmdx does not recognize as TCMR; But this lesion is	 not common &amp; we cannot attribute most of the discrepancies to this issue; I will discuss the subject of </a:t>
            </a:r>
            <a:r>
              <a:rPr lang="en-US" b="0" strike="sngStrike" dirty="0" err="1"/>
              <a:t>isol</a:t>
            </a:r>
            <a:r>
              <a:rPr lang="en-US" b="0" strike="sngStrike" dirty="0"/>
              <a:t> later in my talk 	(with emphasis on how correlation with DSA and C4d is important in these cases)	</a:t>
            </a:r>
            <a:r>
              <a:rPr lang="en-US" b="0" strike="noStrike" dirty="0"/>
              <a:t> 			(I do not think </a:t>
            </a:r>
            <a:r>
              <a:rPr lang="en-US" b="0" strike="noStrike" dirty="0" err="1"/>
              <a:t>theresholding</a:t>
            </a:r>
            <a:r>
              <a:rPr lang="en-US" b="0" strike="noStrike" dirty="0"/>
              <a:t> issue is relevant here)</a:t>
            </a:r>
          </a:p>
          <a:p>
            <a:r>
              <a:rPr lang="en-US" b="0" dirty="0" err="1"/>
              <a:t>xxxxxxxxxxxxxxxxxxxxxxxxxxxxxxxxxxxxxxx</a:t>
            </a:r>
            <a:endParaRPr lang="en-US" b="0" dirty="0"/>
          </a:p>
          <a:p>
            <a:r>
              <a:rPr lang="en-US" b="0" dirty="0"/>
              <a:t>I would not ignore the histologic TCMR call if it fits the clinical 30+ years experience respond to steroids;  </a:t>
            </a:r>
          </a:p>
          <a:p>
            <a:r>
              <a:rPr lang="en-US" b="0" dirty="0"/>
              <a:t>A more charitable statement could be that  in the 60% of TCMR biopsies which could not be confirmed by MMDX the % true false positive are unknown</a:t>
            </a:r>
          </a:p>
          <a:p>
            <a:r>
              <a:rPr lang="en-US" b="0" dirty="0"/>
              <a:t>Many may be a sampling issue: just the absence of I &amp; t in the piece taken for mmdx</a:t>
            </a:r>
          </a:p>
          <a:p>
            <a:r>
              <a:rPr lang="en-US" b="0" dirty="0"/>
              <a:t>Some may be </a:t>
            </a:r>
            <a:r>
              <a:rPr lang="en-US" b="0" dirty="0" err="1"/>
              <a:t>isol</a:t>
            </a:r>
            <a:r>
              <a:rPr lang="en-US" b="0" dirty="0"/>
              <a:t> v-lesions which I will discuss later: we should take into account </a:t>
            </a:r>
            <a:r>
              <a:rPr lang="en-US" b="0" dirty="0" err="1"/>
              <a:t>DSA</a:t>
            </a:r>
            <a:r>
              <a:rPr lang="en-US" b="0" dirty="0"/>
              <a:t> and C4d results while trying to deal with these cases</a:t>
            </a:r>
          </a:p>
          <a:p>
            <a:endParaRPr lang="en-US" b="0" dirty="0"/>
          </a:p>
          <a:p>
            <a:r>
              <a:rPr lang="en-US" b="0" dirty="0"/>
              <a:t>~15% Mixed = endothelial injury &amp; NK cells in TCMR (admittedly may treat anti-C if C4d or PP if </a:t>
            </a:r>
            <a:r>
              <a:rPr lang="en-US" b="0" dirty="0" err="1"/>
              <a:t>DSA</a:t>
            </a:r>
            <a:r>
              <a:rPr lang="en-US" b="0" dirty="0"/>
              <a:t>, and if not responding to TCMR treatment) (yes it could also be g&gt;0 of </a:t>
            </a:r>
            <a:r>
              <a:rPr lang="en-US" b="0" dirty="0" err="1"/>
              <a:t>ati</a:t>
            </a:r>
            <a:r>
              <a:rPr lang="en-US" b="0" dirty="0"/>
              <a:t>, TCMR, membranoproliferative glomerulonephritis with incidental </a:t>
            </a:r>
            <a:r>
              <a:rPr lang="en-US" b="0" dirty="0" err="1"/>
              <a:t>DSA</a:t>
            </a:r>
            <a:r>
              <a:rPr lang="en-US" b="0" dirty="0"/>
              <a:t>)</a:t>
            </a:r>
          </a:p>
          <a:p>
            <a:endParaRPr lang="en-US" b="0" dirty="0"/>
          </a:p>
          <a:p>
            <a:r>
              <a:rPr lang="en-US" b="0" dirty="0"/>
              <a:t>~15% </a:t>
            </a:r>
            <a:r>
              <a:rPr lang="en-US" b="0" dirty="0" err="1"/>
              <a:t>ABMR</a:t>
            </a:r>
            <a:r>
              <a:rPr lang="en-US" b="0" dirty="0"/>
              <a:t> &amp; </a:t>
            </a:r>
            <a:r>
              <a:rPr lang="en-US" b="0" dirty="0" err="1"/>
              <a:t>pABMR</a:t>
            </a:r>
            <a:r>
              <a:rPr lang="en-US" b="0" dirty="0"/>
              <a:t> (same explanation) It is not clear if these had any clinical manifestation, which the transplant team warranted treatment for </a:t>
            </a:r>
            <a:r>
              <a:rPr lang="en-US" b="0" dirty="0" err="1"/>
              <a:t>ABMR</a:t>
            </a:r>
            <a:r>
              <a:rPr lang="en-US" b="0" dirty="0"/>
              <a:t>; I suspect these were subclinical rejections similar to ones we call on protocol biopsies; they do not always trigger any specific therapeutic intervention</a:t>
            </a:r>
          </a:p>
          <a:p>
            <a:endParaRPr lang="en-US" b="0" dirty="0"/>
          </a:p>
          <a:p>
            <a:r>
              <a:rPr lang="en-US" b="0" dirty="0"/>
              <a:t>Here is my pathologist interpretation (principal discrepancies only; minor ones can all be explained by molecular noise such as focality of lesion, size of piece taken for molecular diagnosis, imperfections rules used to train the classifiers, and errors of about 10% allowed while developing some </a:t>
            </a:r>
            <a:r>
              <a:rPr lang="en-US" b="0" dirty="0" err="1"/>
              <a:t>algorthms</a:t>
            </a:r>
            <a:r>
              <a:rPr lang="en-US" b="0" dirty="0"/>
              <a:t> such as </a:t>
            </a:r>
            <a:r>
              <a:rPr lang="en-US" b="0" dirty="0" err="1"/>
              <a:t>ABMR</a:t>
            </a:r>
            <a:r>
              <a:rPr lang="en-US" b="0" dirty="0"/>
              <a:t>)</a:t>
            </a:r>
          </a:p>
          <a:p>
            <a:r>
              <a:rPr lang="en-US" b="0" dirty="0"/>
              <a:t>~40 confirmed TCMR on MMDX</a:t>
            </a:r>
          </a:p>
          <a:p>
            <a:endParaRPr lang="en-US" b="0" dirty="0"/>
          </a:p>
          <a:p>
            <a:r>
              <a:rPr lang="en-US" b="0" dirty="0" err="1"/>
              <a:t>xxxxxxxxxxxxxxxx</a:t>
            </a:r>
            <a:endParaRPr lang="en-US" b="0" dirty="0"/>
          </a:p>
          <a:p>
            <a:r>
              <a:rPr lang="en-US" b="0" dirty="0"/>
              <a:t>`Here is a detailed listing of the numerous discrepancies that were related to a histologic diagnosis of </a:t>
            </a:r>
            <a:r>
              <a:rPr lang="en-US" b="0" dirty="0" err="1"/>
              <a:t>tcmr</a:t>
            </a:r>
            <a:endParaRPr lang="en-US" b="0" dirty="0"/>
          </a:p>
          <a:p>
            <a:endParaRPr lang="en-US" b="0" dirty="0"/>
          </a:p>
          <a:p>
            <a:r>
              <a:rPr lang="en-US" b="0" dirty="0"/>
              <a:t>Considering all the Histologic </a:t>
            </a:r>
            <a:r>
              <a:rPr lang="en-US" b="0" dirty="0" err="1"/>
              <a:t>TCMRs</a:t>
            </a:r>
            <a:r>
              <a:rPr lang="en-US" b="0" dirty="0"/>
              <a:t> (as the </a:t>
            </a:r>
            <a:r>
              <a:rPr lang="en-US" b="0" dirty="0" err="1"/>
              <a:t>patholgist</a:t>
            </a:r>
            <a:r>
              <a:rPr lang="en-US" b="0" dirty="0"/>
              <a:t> saw them):-Only ~ 40% confirmed TCMR by MMDX; </a:t>
            </a:r>
            <a:r>
              <a:rPr lang="en-US" b="0" strike="sngStrike" dirty="0"/>
              <a:t>the remainder fell in other categories, of which the 3 most </a:t>
            </a:r>
            <a:r>
              <a:rPr lang="en-US" b="0" strike="sngStrike" dirty="0" err="1"/>
              <a:t>freq</a:t>
            </a:r>
            <a:r>
              <a:rPr lang="en-US" b="0" strike="sngStrike" dirty="0"/>
              <a:t> are listed &amp; discussed below</a:t>
            </a:r>
          </a:p>
          <a:p>
            <a:pPr defTabSz="914324">
              <a:defRPr/>
            </a:pPr>
            <a:r>
              <a:rPr lang="en-US" b="0" dirty="0"/>
              <a:t>- Conversely, ~ 40% of biopsies called TCMR by mmdx were not called TCMR by </a:t>
            </a:r>
            <a:r>
              <a:rPr lang="en-US" b="0" dirty="0" err="1"/>
              <a:t>Histo</a:t>
            </a:r>
            <a:r>
              <a:rPr lang="en-US" b="0" dirty="0"/>
              <a:t> (many likely had IFTA lesions)</a:t>
            </a:r>
          </a:p>
          <a:p>
            <a:r>
              <a:rPr lang="en-US" b="0" dirty="0"/>
              <a:t>- 20% of biopsies that were histologic rejection were called NO REJECTION on MMDX</a:t>
            </a:r>
            <a:r>
              <a:rPr lang="en-US" b="0" u="none" strike="sngStrike" dirty="0"/>
              <a:t>—(</a:t>
            </a:r>
            <a:r>
              <a:rPr lang="en-US" b="0" u="none" strike="sngStrike" baseline="0" dirty="0"/>
              <a:t>20% different from the 40% figure above which just means not TCMR—could be any diagnosis other than that; this is not </a:t>
            </a:r>
            <a:r>
              <a:rPr lang="en-US" b="0" u="none" strike="sngStrike" baseline="0" dirty="0" err="1"/>
              <a:t>eqvt</a:t>
            </a:r>
            <a:r>
              <a:rPr lang="en-US" b="0" u="none" strike="sngStrike" baseline="0" dirty="0"/>
              <a:t> to no rejection )</a:t>
            </a:r>
            <a:r>
              <a:rPr lang="en-US" b="0" dirty="0"/>
              <a:t>			</a:t>
            </a:r>
          </a:p>
          <a:p>
            <a:pPr defTabSz="914324">
              <a:defRPr/>
            </a:pPr>
            <a:r>
              <a:rPr lang="en-US" b="0" dirty="0"/>
              <a:t>	-based on my own clinical experience of how often clear cut </a:t>
            </a:r>
            <a:r>
              <a:rPr lang="en-US" b="0" dirty="0" err="1"/>
              <a:t>histol</a:t>
            </a:r>
            <a:r>
              <a:rPr lang="en-US" b="0" dirty="0"/>
              <a:t> calls of TCMR respond to treatment, I consider it very 	unlikely that most of the biopsies were histologic false</a:t>
            </a:r>
            <a:r>
              <a:rPr lang="en-US" b="0" strike="sngStrike" dirty="0"/>
              <a:t>+(this data is from table 2 of manuscript: of 123 biopsies with molecular </a:t>
            </a:r>
            <a:r>
              <a:rPr lang="en-US" b="0" dirty="0"/>
              <a:t>- 	-</a:t>
            </a:r>
            <a:r>
              <a:rPr lang="en-US" b="0" dirty="0" err="1"/>
              <a:t>MMdx</a:t>
            </a:r>
            <a:r>
              <a:rPr lang="en-US" b="0" dirty="0"/>
              <a:t> false negativity due to sampling issues is the most likely explanation for the </a:t>
            </a:r>
            <a:r>
              <a:rPr lang="en-US" b="0" dirty="0" err="1"/>
              <a:t>discrepancy</a:t>
            </a:r>
            <a:r>
              <a:rPr lang="en-US" b="0" strike="sngStrike" dirty="0" err="1"/>
              <a:t>TCMR</a:t>
            </a:r>
            <a:r>
              <a:rPr lang="en-US" b="0" strike="sngStrike" dirty="0"/>
              <a:t> call, 48/123= 39% </a:t>
            </a:r>
            <a:r>
              <a:rPr lang="en-US" b="0" strike="noStrike" dirty="0"/>
              <a:t>- - </a:t>
            </a:r>
          </a:p>
          <a:p>
            <a:pPr defTabSz="914324">
              <a:defRPr/>
            </a:pPr>
            <a:endParaRPr lang="en-US" b="0" strike="noStrike" dirty="0"/>
          </a:p>
          <a:p>
            <a:pPr defTabSz="914324">
              <a:defRPr/>
            </a:pPr>
            <a:r>
              <a:rPr lang="en-US" b="0" strike="noStrike" dirty="0"/>
              <a:t>15% of histologic </a:t>
            </a:r>
            <a:r>
              <a:rPr lang="en-US" b="0" strike="noStrike" dirty="0" err="1"/>
              <a:t>TCMRs</a:t>
            </a:r>
            <a:r>
              <a:rPr lang="en-US" b="0" strike="noStrike" dirty="0"/>
              <a:t> were </a:t>
            </a:r>
            <a:r>
              <a:rPr lang="en-US" b="0" strike="noStrike" dirty="0" err="1"/>
              <a:t>ABMR</a:t>
            </a:r>
            <a:r>
              <a:rPr lang="en-US" b="0" strike="noStrike" dirty="0"/>
              <a:t> or probable </a:t>
            </a:r>
            <a:r>
              <a:rPr lang="en-US" b="0" strike="noStrike" dirty="0" err="1"/>
              <a:t>ABMR</a:t>
            </a:r>
            <a:r>
              <a:rPr lang="en-US" b="0" strike="noStrike" dirty="0"/>
              <a:t> (added up together); </a:t>
            </a:r>
          </a:p>
          <a:p>
            <a:pPr defTabSz="914324">
              <a:defRPr/>
            </a:pPr>
            <a:endParaRPr lang="en-US" b="0" strike="noStrike" dirty="0"/>
          </a:p>
          <a:p>
            <a:pPr defTabSz="914324">
              <a:defRPr/>
            </a:pPr>
            <a:r>
              <a:rPr lang="en-US" b="0" strike="noStrike" dirty="0"/>
              <a:t>15% were mixed ABMR-TCMR --------WHETHER THE CLINICAL COURSE OF THESE PATIENTS WAS actually what you would expect for ABMR IS NOT STATED IN THE PAPER; </a:t>
            </a:r>
          </a:p>
          <a:p>
            <a:pPr defTabSz="914324">
              <a:defRPr/>
            </a:pPr>
            <a:r>
              <a:rPr lang="en-US" b="0" strike="noStrike" dirty="0" err="1"/>
              <a:t>Xxxxxxxxxxxxxxxxxxxxxxxxxxxxxxxxxx</a:t>
            </a:r>
            <a:endParaRPr lang="en-US" b="0" strike="noStrike"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ANOTHER IMPORTANT FACTOR I HAVE REALIZED NOW IS THE CLASSIFIER TRAINING AND CIRCULAR REASONING PROBLEM—</a:t>
            </a: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molec</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classifiers were </a:t>
            </a: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traied</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NOT to recognize BL biopsies as TCMR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0.2 CUT OFF chosen for ABMR as it resulted in 90% specificity for diagnosis of histology-DSA ABMR (10% error built in right there) </a:t>
            </a: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sellares</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ajt</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2013 13 971</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xxxxxxxxxxxxxxxxxxxxxxxxxxxxxxxxxxxxxxxxxxxxxxxxxxxxxxxx</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Transcriptomics based scores (based on microarrays or RNA-seq) are a potential solution but are technologically complex, and we still have to address if they will be accurate enough, particularly when inflammation is sparse, and most in need of quantitation.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We know that &lt; 2 fold differences can have a high SD and rigorously designed multicenter reproducibility studies will be needed)------(we can’t just have one commercial laboratory claiming they are very reproducible &amp; making a pitch that the whole world send biopsies to them)</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They are unlikely to be reliable particularly if small 3 mm or so pieces taken from tissues with focal pathology are sent as described in some publications (20% of biopsies focal)----in this setting </a:t>
            </a: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Nanostring</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and RNA-seq on FFPE are expected to perform better than technologies such as mmdx which require fresh frozen tissue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Xxxxxxxxxxxxxxxxx</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Total </a:t>
            </a: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i</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&gt; 25%, I-IFTA &gt;25% criteria will need to be re-defined and re-validated by molecular diagnosis. Histologic </a:t>
            </a: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caTCMR</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covers a wide spectrum of pathology including: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Total </a:t>
            </a: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i</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27 units 1, I-IFTA  27 units (inflammation barely above current threshold &amp; all in scar)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Total </a:t>
            </a: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i</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50 units, I-IFTA 90 (inflammation clearly significant but again mostly in “scar”= not described with respect to severity/density)</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Even in biopsies that are histologic grade 0 (recognizing that the several dozen lymphocytes  seen here definitely generate a molecular signal and the molecular inflammation score will not be zero but a discrete number; that number will be on a continuous scale &amp; that would be better than an ordinal histology grade; however the variability associated with that measurement will need to be determined; experience with existing molecular methods such as PCR suggests that the same sample being measured twice would generate numbers that would differ ~2-5 fold, particularly at the lower limit of detection (J. for example in patients with low grade BK viremia, many clinicians would not regard 5-10 fold changes between two time points very meaningful).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he An ASTOUNDING OBSERVATION is that this </a:t>
            </a: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greay</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bar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Here is my pathologist interpretation</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~56% NO REJECTION: would again not throw away 30 years experience;---recall Nankivell experience;  attribute to the threshold used by MMDX to call rejection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18+ 5= 23% ABMR or mixed: GIVE HIM CREDIT AND ACKNOWLEDGE POTENTIAL UTILITY BUT SPECIFICITY 90%; RISK 10% FALSE POSITIVE; KEEP CLINICAL PICTURE IN MIND(get DSA tested if not already done, and monitor patients closely, not necessarily give plasmapheresis </a:t>
            </a: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ritux</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(yes it could also be g&gt;0 of </a:t>
            </a: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ati</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TCMR, membranoproliferative glomerulonephritis with incidental DSA)</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7+3 = 10% would interpret as MMDX thresholding effect;  they will call it histology error but only randomized perspective studies can really answer the question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~15% Mixed = endothelial injury &amp; NK cells in TCMR (admittedly may treat anti-C if C4d or PP if DSA, and if not responding to TCMR treatment)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~15% ABMR &amp; </a:t>
            </a: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pABMR</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same explanation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20% NO REJECTION: I would not ignore the histologic TCMR call: 30+ years experience respond to steroids;  attribute to absence in piece taken for mmdx</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or less fall into these categories</a:t>
            </a:r>
            <a:b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b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Figures are estimated by me using a ruler with 1mm markings (Tabular data was not organized in a way that would let me translate histology data into molecular diagnosis; it forced me to do the reverse)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Figure 2. Clear histology-MMDx discrepancy scenarios where MMDx would provide a useful second opinion.</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Panel A shows the overall mapping of all histology diagnoses per MMDx diagnostic category in the 1679</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population. Panel B shows the mapping of MMDx diagnostic sign-out comments to histology diagnoses in the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1679 population.</a:t>
            </a:r>
          </a:p>
          <a:p>
            <a:pPr defTabSz="914324">
              <a:defRPr/>
            </a:pPr>
            <a:endParaRPr lang="en-US" b="0" dirty="0"/>
          </a:p>
        </p:txBody>
      </p:sp>
      <p:sp>
        <p:nvSpPr>
          <p:cNvPr id="4" name="Slide Number Placeholder 3"/>
          <p:cNvSpPr>
            <a:spLocks noGrp="1"/>
          </p:cNvSpPr>
          <p:nvPr>
            <p:ph type="sldNum" sz="quarter" idx="5"/>
          </p:nvPr>
        </p:nvSpPr>
        <p:spPr/>
        <p:txBody>
          <a:bodyPr/>
          <a:lstStyle/>
          <a:p>
            <a:pPr marL="0" marR="0" lvl="0" indent="0" algn="r" defTabSz="924564" rtl="0" eaLnBrk="1" fontAlgn="base" latinLnBrk="0" hangingPunct="1">
              <a:lnSpc>
                <a:spcPct val="100000"/>
              </a:lnSpc>
              <a:spcBef>
                <a:spcPct val="0"/>
              </a:spcBef>
              <a:spcAft>
                <a:spcPct val="0"/>
              </a:spcAft>
              <a:buClrTx/>
              <a:buSzTx/>
              <a:buFontTx/>
              <a:buNone/>
              <a:tabLst/>
              <a:defRPr/>
            </a:pPr>
            <a:fld id="{2255531C-2750-7E41-9983-9B32EAEFFE1C}" type="slidenum">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pPr marL="0" marR="0" lvl="0" indent="0" algn="r" defTabSz="924564"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endParaRPr>
          </a:p>
        </p:txBody>
      </p:sp>
    </p:spTree>
    <p:extLst>
      <p:ext uri="{BB962C8B-B14F-4D97-AF65-F5344CB8AC3E}">
        <p14:creationId xmlns:p14="http://schemas.microsoft.com/office/powerpoint/2010/main" val="1111956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this talk) IN ADDITION </a:t>
            </a:r>
            <a:r>
              <a:rPr lang="en-US" b="1" strike="sngStrike" dirty="0"/>
              <a:t>TO THRESHOLDING and </a:t>
            </a:r>
            <a:r>
              <a:rPr lang="en-US" b="1" dirty="0"/>
              <a:t>SAMPLING PROBLEMS… </a:t>
            </a:r>
            <a:r>
              <a:rPr lang="en-US" dirty="0"/>
              <a:t>there are a number of other factors that cause variability in molecular assays,… AND THUS CONTRIBUTE TO HISTOLOGY-MMDX DISCREPANCIES………….</a:t>
            </a:r>
          </a:p>
          <a:p>
            <a:endParaRPr lang="en-US" dirty="0"/>
          </a:p>
          <a:p>
            <a:r>
              <a:rPr lang="en-US" dirty="0"/>
              <a:t>Histology reading discrepancies are frequently the only factor mentioned by proponents of mdx,….BUT THIS IS A VERY TUNNEL VISIONED APPROACH.</a:t>
            </a:r>
          </a:p>
          <a:p>
            <a:endParaRPr lang="en-US" dirty="0"/>
          </a:p>
          <a:p>
            <a:r>
              <a:rPr lang="en-US" dirty="0"/>
              <a:t>Other relevant factors include:--</a:t>
            </a:r>
          </a:p>
          <a:p>
            <a:pPr marL="338271" indent="-338271" defTabSz="902056">
              <a:spcBef>
                <a:spcPct val="0"/>
              </a:spcBef>
              <a:buFont typeface="Arial" panose="020B0604020202020204" pitchFamily="34" charset="0"/>
              <a:buChar char="•"/>
              <a:defRPr/>
            </a:pPr>
            <a:r>
              <a:rPr lang="en-US" sz="2800" dirty="0">
                <a:solidFill>
                  <a:srgbClr val="FFFF00"/>
                </a:solidFill>
                <a:latin typeface="Times New Roman"/>
              </a:rPr>
              <a:t>Use of pathology reports from multiple centers to capture data without normalizing it by a central read</a:t>
            </a:r>
          </a:p>
          <a:p>
            <a:pPr marL="338271" indent="-338271" defTabSz="902056">
              <a:spcBef>
                <a:spcPct val="0"/>
              </a:spcBef>
              <a:buFont typeface="Arial" panose="020B0604020202020204" pitchFamily="34" charset="0"/>
              <a:buChar char="•"/>
              <a:defRPr/>
            </a:pPr>
            <a:r>
              <a:rPr lang="en-US" sz="2800" dirty="0">
                <a:solidFill>
                  <a:srgbClr val="FFFFFF"/>
                </a:solidFill>
                <a:latin typeface="Times New Roman"/>
              </a:rPr>
              <a:t>Tissue fixation, Transport under extreme weather</a:t>
            </a:r>
          </a:p>
          <a:p>
            <a:pPr marL="338271" indent="-338271" defTabSz="902056">
              <a:spcBef>
                <a:spcPct val="0"/>
              </a:spcBef>
              <a:buFont typeface="Arial" panose="020B0604020202020204" pitchFamily="34" charset="0"/>
              <a:buChar char="•"/>
              <a:defRPr/>
            </a:pPr>
            <a:r>
              <a:rPr lang="en-US" sz="2800" dirty="0">
                <a:solidFill>
                  <a:srgbClr val="FFFFFF"/>
                </a:solidFill>
                <a:latin typeface="Times New Roman"/>
              </a:rPr>
              <a:t>RNA extraction, Chip hybridization, </a:t>
            </a:r>
          </a:p>
          <a:p>
            <a:pPr marL="338271" indent="-338271" defTabSz="902056">
              <a:spcBef>
                <a:spcPct val="0"/>
              </a:spcBef>
              <a:buFont typeface="Arial" panose="020B0604020202020204" pitchFamily="34" charset="0"/>
              <a:buChar char="•"/>
              <a:defRPr/>
            </a:pPr>
            <a:r>
              <a:rPr lang="en-US" sz="2800" dirty="0">
                <a:solidFill>
                  <a:srgbClr val="FFFFFF"/>
                </a:solidFill>
                <a:latin typeface="Times New Roman"/>
              </a:rPr>
              <a:t>Data normalization, Choice bioinformatics tools</a:t>
            </a:r>
          </a:p>
          <a:p>
            <a:pPr marL="338271" indent="-338271" defTabSz="902056">
              <a:spcBef>
                <a:spcPct val="0"/>
              </a:spcBef>
              <a:buFont typeface="Arial" panose="020B0604020202020204" pitchFamily="34" charset="0"/>
              <a:buChar char="•"/>
              <a:defRPr/>
            </a:pPr>
            <a:r>
              <a:rPr lang="en-US" sz="2800" dirty="0">
                <a:solidFill>
                  <a:srgbClr val="FFFF00"/>
                </a:solidFill>
                <a:latin typeface="Times New Roman"/>
              </a:rPr>
              <a:t>Rules used for </a:t>
            </a:r>
            <a:r>
              <a:rPr lang="en-US" sz="2800" dirty="0" err="1">
                <a:solidFill>
                  <a:srgbClr val="FFFF00"/>
                </a:solidFill>
                <a:latin typeface="Times New Roman"/>
              </a:rPr>
              <a:t>M.L</a:t>
            </a:r>
            <a:r>
              <a:rPr lang="en-US" sz="2800" dirty="0">
                <a:solidFill>
                  <a:srgbClr val="FFFF00"/>
                </a:solidFill>
                <a:latin typeface="Times New Roman"/>
              </a:rPr>
              <a:t>., </a:t>
            </a:r>
          </a:p>
          <a:p>
            <a:pPr marL="338271" indent="-338271" defTabSz="902056">
              <a:spcBef>
                <a:spcPct val="0"/>
              </a:spcBef>
              <a:buFont typeface="Arial" panose="020B0604020202020204" pitchFamily="34" charset="0"/>
              <a:buChar char="•"/>
              <a:defRPr/>
            </a:pPr>
            <a:r>
              <a:rPr lang="en-US" sz="2800" dirty="0">
                <a:solidFill>
                  <a:srgbClr val="FFFF00"/>
                </a:solidFill>
                <a:latin typeface="Times New Roman"/>
              </a:rPr>
              <a:t>AND FINALLY Acceptance of arbitrary or </a:t>
            </a:r>
            <a:r>
              <a:rPr lang="en-US" sz="2800" dirty="0" err="1">
                <a:solidFill>
                  <a:srgbClr val="FFFF00"/>
                </a:solidFill>
                <a:latin typeface="Times New Roman"/>
              </a:rPr>
              <a:t>histol</a:t>
            </a:r>
            <a:r>
              <a:rPr lang="en-US" sz="2800" dirty="0">
                <a:solidFill>
                  <a:srgbClr val="FFFF00"/>
                </a:solidFill>
                <a:latin typeface="Times New Roman"/>
              </a:rPr>
              <a:t> based </a:t>
            </a:r>
            <a:r>
              <a:rPr lang="en-US" sz="2800" dirty="0" err="1">
                <a:solidFill>
                  <a:srgbClr val="FFFF00"/>
                </a:solidFill>
                <a:latin typeface="Times New Roman"/>
              </a:rPr>
              <a:t>MDx</a:t>
            </a:r>
            <a:r>
              <a:rPr lang="en-US" sz="2800" dirty="0">
                <a:solidFill>
                  <a:srgbClr val="FFFF00"/>
                </a:solidFill>
                <a:latin typeface="Times New Roman"/>
              </a:rPr>
              <a:t> thresholds without clinical validation</a:t>
            </a:r>
            <a:endParaRPr lang="en-US" dirty="0"/>
          </a:p>
          <a:p>
            <a:pPr defTabSz="902056">
              <a:defRPr/>
            </a:pPr>
            <a:endParaRPr lang="en-US" dirty="0"/>
          </a:p>
          <a:p>
            <a:pPr defTabSz="902056">
              <a:defRPr/>
            </a:pPr>
            <a:r>
              <a:rPr lang="en-US" dirty="0" err="1"/>
              <a:t>Xxxxxxxxxxxxxxxxxxxxxxxxxx</a:t>
            </a:r>
            <a:endParaRPr lang="en-US" dirty="0"/>
          </a:p>
          <a:p>
            <a:pPr defTabSz="902056">
              <a:defRPr/>
            </a:pPr>
            <a:endParaRPr lang="en-US" dirty="0"/>
          </a:p>
          <a:p>
            <a:pPr defTabSz="902056">
              <a:defRPr/>
            </a:pPr>
            <a:endParaRPr lang="en-US" dirty="0"/>
          </a:p>
          <a:p>
            <a:pPr defTabSz="902056">
              <a:defRPr/>
            </a:pPr>
            <a:endParaRPr lang="en-US" dirty="0"/>
          </a:p>
          <a:p>
            <a:pPr defTabSz="902056">
              <a:defRPr/>
            </a:pPr>
            <a:r>
              <a:rPr lang="en-US" dirty="0"/>
              <a:t>T</a:t>
            </a:r>
            <a:r>
              <a:rPr lang="en-US" dirty="0">
                <a:solidFill>
                  <a:srgbClr val="FFFFFF"/>
                </a:solidFill>
              </a:rPr>
              <a:t>HE YELLOW HIGHLIGHTED ITEMS ARE AREAS WHERE, I think PATHOLOGY AND MOLECULAR DIAGNOSIS EXPERTS SHOULD WORK TOGETHER TO MOVE THE FIELD FORWARD</a:t>
            </a:r>
          </a:p>
          <a:p>
            <a:pPr defTabSz="902056">
              <a:defRPr/>
            </a:pPr>
            <a:endParaRPr lang="en-US" dirty="0">
              <a:solidFill>
                <a:srgbClr val="FFFFFF"/>
              </a:solidFill>
            </a:endParaRPr>
          </a:p>
          <a:p>
            <a:pPr defTabSz="902056">
              <a:defRPr/>
            </a:pPr>
            <a:r>
              <a:rPr lang="en-US" dirty="0" err="1">
                <a:solidFill>
                  <a:srgbClr val="FFFFFF"/>
                </a:solidFill>
              </a:rPr>
              <a:t>xxxxxxxxxxxxxxxxxxxxxxxxxxx</a:t>
            </a:r>
            <a:endParaRPr lang="en-US" dirty="0">
              <a:solidFill>
                <a:srgbClr val="FFFFFF"/>
              </a:solidFill>
            </a:endParaRPr>
          </a:p>
          <a:p>
            <a:pPr defTabSz="902056">
              <a:defRPr/>
            </a:pPr>
            <a:r>
              <a:rPr lang="en-US" b="1" dirty="0" err="1">
                <a:solidFill>
                  <a:srgbClr val="FF0000"/>
                </a:solidFill>
              </a:rPr>
              <a:t>Multipe</a:t>
            </a:r>
            <a:r>
              <a:rPr lang="en-US" b="1" dirty="0">
                <a:solidFill>
                  <a:srgbClr val="FF0000"/>
                </a:solidFill>
              </a:rPr>
              <a:t> items will give cumulative discrepancy rate of ~20% EVEN IF WE ESTIMATE VERY CONSERVATIVELY and assess the individual contribution of each to be ONLY 1-2% (although we know for a fact that some items like sampling problems &amp; ML rules have a contribution that is much bigger than that)</a:t>
            </a:r>
          </a:p>
          <a:p>
            <a:pPr>
              <a:defRPr/>
            </a:pPr>
            <a:endParaRPr lang="en-US" dirty="0">
              <a:solidFill>
                <a:srgbClr val="FFFFFF"/>
              </a:solidFill>
            </a:endParaRPr>
          </a:p>
        </p:txBody>
      </p:sp>
      <p:sp>
        <p:nvSpPr>
          <p:cNvPr id="4" name="Slide Number Placeholder 3"/>
          <p:cNvSpPr>
            <a:spLocks noGrp="1"/>
          </p:cNvSpPr>
          <p:nvPr>
            <p:ph type="sldNum" sz="quarter" idx="5"/>
          </p:nvPr>
        </p:nvSpPr>
        <p:spPr/>
        <p:txBody>
          <a:bodyPr/>
          <a:lstStyle/>
          <a:p>
            <a:pPr marL="0" marR="0" lvl="0" indent="0" algn="r" defTabSz="912158" rtl="0" eaLnBrk="1" fontAlgn="base" latinLnBrk="0" hangingPunct="1">
              <a:lnSpc>
                <a:spcPct val="100000"/>
              </a:lnSpc>
              <a:spcBef>
                <a:spcPct val="0"/>
              </a:spcBef>
              <a:spcAft>
                <a:spcPct val="0"/>
              </a:spcAft>
              <a:buClrTx/>
              <a:buSzTx/>
              <a:buFontTx/>
              <a:buNone/>
              <a:tabLst/>
              <a:defRPr/>
            </a:pPr>
            <a:fld id="{2255531C-2750-7E41-9983-9B32EAEFFE1C}" type="slidenum">
              <a:rPr kumimoji="0" lang="en-US" altLang="en-US" sz="1200" b="0" i="0" u="none" strike="noStrike" kern="1200" cap="none" spc="0" normalizeH="0" baseline="0" noProof="0">
                <a:ln>
                  <a:noFill/>
                </a:ln>
                <a:solidFill>
                  <a:srgbClr val="000000"/>
                </a:solidFill>
                <a:effectLst/>
                <a:uLnTx/>
                <a:uFillTx/>
                <a:latin typeface="Times New Roman" charset="0"/>
                <a:cs typeface="Arial" charset="0"/>
              </a:rPr>
              <a:pPr marL="0" marR="0" lvl="0" indent="0" algn="r" defTabSz="912158"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charset="0"/>
              <a:cs typeface="Arial" charset="0"/>
            </a:endParaRPr>
          </a:p>
        </p:txBody>
      </p:sp>
    </p:spTree>
    <p:extLst>
      <p:ext uri="{BB962C8B-B14F-4D97-AF65-F5344CB8AC3E}">
        <p14:creationId xmlns:p14="http://schemas.microsoft.com/office/powerpoint/2010/main" val="16618193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will now discuss the concept of</a:t>
            </a:r>
            <a:r>
              <a:rPr lang="en-US" baseline="0" dirty="0"/>
              <a:t> mixed TCMR-ABMR (Next Slide)</a:t>
            </a:r>
            <a:endParaRPr lang="en-US" dirty="0"/>
          </a:p>
        </p:txBody>
      </p:sp>
      <p:sp>
        <p:nvSpPr>
          <p:cNvPr id="4" name="Slide Number Placeholder 3"/>
          <p:cNvSpPr>
            <a:spLocks noGrp="1"/>
          </p:cNvSpPr>
          <p:nvPr>
            <p:ph type="sldNum" sz="quarter" idx="5"/>
          </p:nvPr>
        </p:nvSpPr>
        <p:spPr/>
        <p:txBody>
          <a:bodyPr/>
          <a:lstStyle/>
          <a:p>
            <a:pPr defTabSz="912158">
              <a:defRPr/>
            </a:pPr>
            <a:fld id="{2255531C-2750-7E41-9983-9B32EAEFFE1C}" type="slidenum">
              <a:rPr lang="en-US" altLang="en-US">
                <a:solidFill>
                  <a:srgbClr val="000000"/>
                </a:solidFill>
              </a:rPr>
              <a:pPr defTabSz="912158">
                <a:defRPr/>
              </a:pPr>
              <a:t>33</a:t>
            </a:fld>
            <a:endParaRPr lang="en-US" altLang="en-US">
              <a:solidFill>
                <a:srgbClr val="000000"/>
              </a:solidFill>
            </a:endParaRPr>
          </a:p>
        </p:txBody>
      </p:sp>
    </p:spTree>
    <p:extLst>
      <p:ext uri="{BB962C8B-B14F-4D97-AF65-F5344CB8AC3E}">
        <p14:creationId xmlns:p14="http://schemas.microsoft.com/office/powerpoint/2010/main" val="574832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Our experience at UPMC suggests that MANY Bxs </a:t>
            </a:r>
            <a:r>
              <a:rPr lang="en-US" altLang="en-US" dirty="0">
                <a:solidFill>
                  <a:srgbClr val="FFFF00"/>
                </a:solidFill>
              </a:rPr>
              <a:t>Labeled as ABMR in the literature are actually Mixed TCMR-ABMR.</a:t>
            </a:r>
          </a:p>
          <a:p>
            <a:pPr>
              <a:defRPr/>
            </a:pPr>
            <a:endParaRPr lang="en-US" altLang="en-US" dirty="0">
              <a:solidFill>
                <a:srgbClr val="FFFF00"/>
              </a:solidFill>
            </a:endParaRPr>
          </a:p>
          <a:p>
            <a:pPr>
              <a:defRPr/>
            </a:pPr>
            <a:r>
              <a:rPr lang="en-US" altLang="en-US" dirty="0"/>
              <a:t>The reported incidence of mixed TCMR-ABMR is an AUTHOR-DEPENDENT variable</a:t>
            </a:r>
          </a:p>
          <a:p>
            <a:pPr>
              <a:defRPr/>
            </a:pPr>
            <a:endParaRPr lang="en-US" altLang="en-US" dirty="0"/>
          </a:p>
          <a:p>
            <a:pPr>
              <a:defRPr/>
            </a:pPr>
            <a:r>
              <a:rPr lang="en-US" altLang="en-US" dirty="0"/>
              <a:t>The lower end estimate is about ~5%. ----Training sets labeled as having this THIS LOW INCIDENCE FORMS</a:t>
            </a:r>
            <a:r>
              <a:rPr lang="en-US" altLang="en-US" baseline="0" dirty="0"/>
              <a:t> THE BASIS of </a:t>
            </a:r>
            <a:r>
              <a:rPr lang="en-US" altLang="en-US" strike="noStrike" dirty="0"/>
              <a:t>all MMDX dx algo, ---&amp; THEREFORE ALL CONCLUSIONS BASED ON THE MMDX SYSTEM REFLECT THIS VIEW OF THE WORLD, ---that  ABMR is frequently the cause of graft loss, &amp; that T-cells are not important. </a:t>
            </a:r>
          </a:p>
          <a:p>
            <a:pPr>
              <a:defRPr/>
            </a:pPr>
            <a:endParaRPr lang="en-US" altLang="en-US" strike="noStrike" dirty="0"/>
          </a:p>
          <a:p>
            <a:pPr>
              <a:defRPr/>
            </a:pPr>
            <a:r>
              <a:rPr lang="en-US" altLang="en-US" strike="noStrike" dirty="0"/>
              <a:t>-OTHER</a:t>
            </a:r>
            <a:r>
              <a:rPr lang="en-US" altLang="en-US" strike="noStrike" baseline="0" dirty="0"/>
              <a:t> CENTERS HAVE A DIFFERENT EXPERIENCE.------E.G. </a:t>
            </a:r>
            <a:r>
              <a:rPr lang="en-US" altLang="en-US" dirty="0"/>
              <a:t>one study quotes a</a:t>
            </a:r>
            <a:r>
              <a:rPr lang="en-US" altLang="en-US" baseline="0" dirty="0"/>
              <a:t> TCMR </a:t>
            </a:r>
            <a:r>
              <a:rPr lang="en-US" altLang="en-US" dirty="0"/>
              <a:t>incidence of  43% in early and 48% in late ABMR; ----These figures rise to 63% &amp; 96% if we include THE</a:t>
            </a:r>
            <a:r>
              <a:rPr lang="en-US" altLang="en-US" baseline="0" dirty="0"/>
              <a:t> </a:t>
            </a:r>
            <a:r>
              <a:rPr lang="en-US" altLang="en-US" dirty="0"/>
              <a:t>BL CATEGORY, ----which does behave clinically as rejection in many studies.  </a:t>
            </a:r>
          </a:p>
          <a:p>
            <a:pPr>
              <a:defRPr/>
            </a:pPr>
            <a:endParaRPr lang="en-US" altLang="en-US" dirty="0"/>
          </a:p>
          <a:p>
            <a:pPr>
              <a:defRPr/>
            </a:pPr>
            <a:r>
              <a:rPr lang="en-US" altLang="en-US" dirty="0"/>
              <a:t>Potential explanations for these marked variations in incidence include …different patient demographics, ..varied immunosuppression protocols, …AND PERSONAL OPINION.  </a:t>
            </a:r>
            <a:endParaRPr lang="en-US" altLang="en-US" b="1" baseline="0" dirty="0"/>
          </a:p>
          <a:p>
            <a:pPr>
              <a:defRPr/>
            </a:pPr>
            <a:r>
              <a:rPr lang="en-US" altLang="en-US" dirty="0"/>
              <a:t> </a:t>
            </a:r>
          </a:p>
          <a:p>
            <a:pPr>
              <a:defRPr/>
            </a:pPr>
            <a:r>
              <a:rPr lang="en-US" altLang="en-US" dirty="0"/>
              <a:t>Another important problem is that inflammation in areas of IFTA is not reported by many pathologists… and this </a:t>
            </a:r>
            <a:r>
              <a:rPr lang="en-US" dirty="0">
                <a:solidFill>
                  <a:schemeClr val="bg1"/>
                </a:solidFill>
              </a:rPr>
              <a:t>leads to </a:t>
            </a:r>
            <a:r>
              <a:rPr lang="en-US" dirty="0" err="1">
                <a:solidFill>
                  <a:schemeClr val="bg1"/>
                </a:solidFill>
              </a:rPr>
              <a:t>undercalling</a:t>
            </a:r>
            <a:r>
              <a:rPr lang="en-US" dirty="0">
                <a:solidFill>
                  <a:schemeClr val="bg1"/>
                </a:solidFill>
              </a:rPr>
              <a:t> TCMR in late biopsies.  --- </a:t>
            </a:r>
          </a:p>
          <a:p>
            <a:pPr>
              <a:defRPr/>
            </a:pPr>
            <a:r>
              <a:rPr lang="en-US" altLang="en-US" dirty="0">
                <a:solidFill>
                  <a:schemeClr val="bg1"/>
                </a:solidFill>
              </a:rPr>
              <a:t>XXXXXXXXXXXXXXXXXXXXXXXXXXXXXXXXXXXXXXXXXXXXXXXXXXXXXXXXXXXXXXXX</a:t>
            </a:r>
          </a:p>
          <a:p>
            <a:pPr>
              <a:defRPr/>
            </a:pPr>
            <a:r>
              <a:rPr lang="en-US" altLang="en-US" dirty="0"/>
              <a:t>This is an important issue …as it is now clear that such inflammation is a strong predictor of graft loss, …even after correction for fibrosis, positive C4d staining, and presence of </a:t>
            </a:r>
            <a:r>
              <a:rPr lang="en-US" altLang="en-US" dirty="0" err="1"/>
              <a:t>dsa</a:t>
            </a:r>
            <a:r>
              <a:rPr lang="en-US" altLang="en-US" dirty="0"/>
              <a:t>. </a:t>
            </a:r>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r>
              <a:rPr lang="en-US" altLang="en-US" dirty="0" err="1"/>
              <a:t>xxxxxxxxxxxxxxxxxxxxxxxxxxxxxxxxxxxxxxxxxxxxxxxxxx</a:t>
            </a:r>
            <a:endParaRPr lang="en-US" altLang="en-US" dirty="0"/>
          </a:p>
          <a:p>
            <a:pPr marL="171030" indent="-171030">
              <a:buFontTx/>
              <a:buChar char="-"/>
              <a:defRPr/>
            </a:pPr>
            <a:r>
              <a:rPr lang="en-US" altLang="en-US" dirty="0"/>
              <a:t>MMDX </a:t>
            </a:r>
            <a:r>
              <a:rPr lang="en-US" altLang="en-US" dirty="0" err="1"/>
              <a:t>undercalls</a:t>
            </a:r>
            <a:r>
              <a:rPr lang="en-US" altLang="en-US" dirty="0"/>
              <a:t> of mixed rejection reflect the machine learning rules used for diagnosis</a:t>
            </a:r>
          </a:p>
          <a:p>
            <a:pPr>
              <a:defRPr/>
            </a:pPr>
            <a:r>
              <a:rPr lang="en-US" altLang="en-US" dirty="0" err="1"/>
              <a:t>Xxxxxx</a:t>
            </a: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These figures rise to 63% and 96% if we include BL category, ----which does behave clinically as rejection in many studies </a:t>
            </a:r>
            <a:r>
              <a:rPr lang="en-US" altLang="en-US" strike="sngStrike" dirty="0"/>
              <a:t>(not unreasonable since in some studies even subclinical inflammation is a risk factor for </a:t>
            </a:r>
            <a:r>
              <a:rPr lang="en-US" altLang="en-US" strike="sngStrike" dirty="0" err="1"/>
              <a:t>CAMR</a:t>
            </a:r>
            <a:r>
              <a:rPr lang="en-US" altLang="en-US" strike="sngStrike" dirty="0"/>
              <a:t> and late graft loss)</a:t>
            </a:r>
          </a:p>
          <a:p>
            <a:pPr>
              <a:defRPr/>
            </a:pPr>
            <a:r>
              <a:rPr lang="en-US" altLang="en-US" dirty="0"/>
              <a:t>Yes mmdx recognizes TCMR in i-IFTA, but if antibody is present they choose to label these cases simply as ABMR rather than mixed </a:t>
            </a:r>
          </a:p>
          <a:p>
            <a:pPr>
              <a:defRPr/>
            </a:pPr>
            <a:r>
              <a:rPr lang="en-US" altLang="en-US" dirty="0" err="1"/>
              <a:t>xxxxxxxxxxx</a:t>
            </a:r>
            <a:endParaRPr lang="en-US" altLang="en-US" dirty="0"/>
          </a:p>
          <a:p>
            <a:pPr defTabSz="902056">
              <a:defRPr/>
            </a:pPr>
            <a:r>
              <a:rPr lang="en-US" altLang="en-US" dirty="0">
                <a:solidFill>
                  <a:srgbClr val="F8F8F8"/>
                </a:solidFill>
                <a:latin typeface="Arial" pitchFamily="34" charset="0"/>
              </a:rPr>
              <a:t>less than 10% of </a:t>
            </a:r>
            <a:r>
              <a:rPr lang="en-US" altLang="en-US" dirty="0" err="1">
                <a:solidFill>
                  <a:srgbClr val="F8F8F8"/>
                </a:solidFill>
                <a:latin typeface="Arial" pitchFamily="34" charset="0"/>
              </a:rPr>
              <a:t>ABMR</a:t>
            </a:r>
            <a:r>
              <a:rPr lang="en-US" altLang="en-US" dirty="0">
                <a:solidFill>
                  <a:srgbClr val="F8F8F8"/>
                </a:solidFill>
                <a:latin typeface="Arial" pitchFamily="34" charset="0"/>
              </a:rPr>
              <a:t> at </a:t>
            </a:r>
            <a:r>
              <a:rPr lang="en-US" altLang="en-US" dirty="0" err="1">
                <a:solidFill>
                  <a:srgbClr val="F8F8F8"/>
                </a:solidFill>
                <a:latin typeface="Arial" pitchFamily="34" charset="0"/>
              </a:rPr>
              <a:t>UAB</a:t>
            </a:r>
            <a:r>
              <a:rPr lang="en-US" altLang="en-US" dirty="0">
                <a:solidFill>
                  <a:srgbClr val="F8F8F8"/>
                </a:solidFill>
                <a:latin typeface="Arial" pitchFamily="34" charset="0"/>
              </a:rPr>
              <a:t> are called mixed ; BECAUSE THEY BELIEVE T CELL INFILTRATES IN THESE BIOPSIES ARE THE RESULT OF SECONDARY INFLUX AFTER INITIAL ANTIBODY DAMAGE</a:t>
            </a:r>
          </a:p>
          <a:p>
            <a:pPr>
              <a:defRPr/>
            </a:pPr>
            <a:endParaRPr lang="en-US" altLang="en-US" dirty="0"/>
          </a:p>
          <a:p>
            <a:pPr>
              <a:defRPr/>
            </a:pPr>
            <a:r>
              <a:rPr lang="en-US" altLang="en-US" dirty="0" err="1"/>
              <a:t>xxxxxxxxxxxxxxxxxxxxxxxxxxxxxxx</a:t>
            </a:r>
            <a:endParaRPr lang="en-US" altLang="en-US" dirty="0"/>
          </a:p>
          <a:p>
            <a:pPr marL="171030" indent="-171030">
              <a:buFontTx/>
              <a:buChar char="-"/>
              <a:defRPr/>
            </a:pPr>
            <a:r>
              <a:rPr lang="en-US" altLang="en-US" dirty="0"/>
              <a:t>With respect to the pathogenesis mixed rejection, examination of a single biopsy  cannot determine whether (a) </a:t>
            </a:r>
            <a:r>
              <a:rPr lang="en-US" altLang="en-US" dirty="0" err="1"/>
              <a:t>ABMR</a:t>
            </a:r>
            <a:r>
              <a:rPr lang="en-US" altLang="en-US" dirty="0"/>
              <a:t> occurred first with a secondary influx of T-cells, or (b) whether </a:t>
            </a:r>
            <a:r>
              <a:rPr lang="en-US" altLang="en-US" dirty="0" err="1"/>
              <a:t>TCMR</a:t>
            </a:r>
            <a:r>
              <a:rPr lang="en-US" altLang="en-US" dirty="0"/>
              <a:t> exposed epitopes which then elicited antibody formation (</a:t>
            </a:r>
            <a:r>
              <a:rPr lang="en-US" altLang="en-US" dirty="0">
                <a:hlinkClick r:id="rId3" action="ppaction://hlinkfile" tooltip="Subramanian, 2014 #6033"/>
              </a:rPr>
              <a:t>27</a:t>
            </a:r>
            <a:r>
              <a:rPr lang="en-US" altLang="en-US" dirty="0"/>
              <a:t>). Clinically, it has been observed that </a:t>
            </a:r>
            <a:r>
              <a:rPr lang="en-US" altLang="en-US" dirty="0" err="1"/>
              <a:t>ABMR</a:t>
            </a:r>
            <a:r>
              <a:rPr lang="en-US" altLang="en-US" dirty="0"/>
              <a:t> can be preceded by one or more episodes of </a:t>
            </a:r>
            <a:r>
              <a:rPr lang="en-US" altLang="en-US" dirty="0" err="1"/>
              <a:t>TCMR</a:t>
            </a:r>
            <a:r>
              <a:rPr lang="en-US" altLang="en-US" dirty="0"/>
              <a:t> (</a:t>
            </a:r>
            <a:r>
              <a:rPr lang="en-US" altLang="en-US" dirty="0">
                <a:hlinkClick r:id="rId4" action="ppaction://hlinkfile" tooltip="Moreso, 2012 #4225"/>
              </a:rPr>
              <a:t>11</a:t>
            </a:r>
            <a:r>
              <a:rPr lang="en-US" altLang="en-US" dirty="0"/>
              <a:t>, </a:t>
            </a:r>
            <a:r>
              <a:rPr lang="en-US" altLang="en-US" dirty="0">
                <a:hlinkClick r:id="rId5" action="ppaction://hlinkfile" tooltip="Gloor, 2007 #4253"/>
              </a:rPr>
              <a:t>28</a:t>
            </a:r>
            <a:r>
              <a:rPr lang="en-US" altLang="en-US" dirty="0"/>
              <a:t>), some of which may be subclinical (</a:t>
            </a:r>
            <a:r>
              <a:rPr lang="en-US" altLang="en-US" dirty="0">
                <a:hlinkClick r:id="rId6" action="ppaction://hlinkfile" tooltip="Wiebe, 2012 #6065"/>
              </a:rPr>
              <a:t>29</a:t>
            </a:r>
            <a:r>
              <a:rPr lang="en-US" altLang="en-US" dirty="0"/>
              <a:t>, </a:t>
            </a:r>
            <a:r>
              <a:rPr lang="en-US" altLang="en-US" dirty="0">
                <a:hlinkClick r:id="rId7" action="ppaction://hlinkfile" tooltip="Kraus, 2009 #6068"/>
              </a:rPr>
              <a:t>30</a:t>
            </a:r>
            <a:r>
              <a:rPr lang="en-US" altLang="en-US" dirty="0"/>
              <a:t>). Conversely, the presence of </a:t>
            </a:r>
            <a:r>
              <a:rPr lang="en-US" altLang="en-US" dirty="0" err="1"/>
              <a:t>DSA</a:t>
            </a:r>
            <a:r>
              <a:rPr lang="en-US" altLang="en-US" dirty="0"/>
              <a:t> at implantation is associated with subsequent </a:t>
            </a:r>
            <a:r>
              <a:rPr lang="en-US" altLang="en-US" dirty="0" err="1"/>
              <a:t>TCMR</a:t>
            </a:r>
            <a:r>
              <a:rPr lang="en-US" altLang="en-US" dirty="0"/>
              <a:t>  (</a:t>
            </a:r>
            <a:r>
              <a:rPr lang="en-US" altLang="en-US" dirty="0">
                <a:hlinkClick r:id="rId8" action="ppaction://hlinkfile" tooltip="Dunn, 2011 #5923"/>
              </a:rPr>
              <a:t>31</a:t>
            </a:r>
            <a:r>
              <a:rPr lang="en-US" altLang="en-US" dirty="0"/>
              <a:t>), which affects graft outcome (</a:t>
            </a:r>
            <a:r>
              <a:rPr lang="en-US" altLang="en-US" dirty="0">
                <a:hlinkClick r:id="rId9" action="ppaction://hlinkfile" tooltip="Kim, 2014 #6036"/>
              </a:rPr>
              <a:t>32</a:t>
            </a:r>
            <a:r>
              <a:rPr lang="en-US" altLang="en-US" dirty="0"/>
              <a:t>). There is not enough hard data available at this time to determine how often antibodies precede T-cell influx and vice versa. It is likely that both scenarios exist but their relative frequency is unknown. Molecular studies show that the burden of cytotoxic T lymphocytes in </a:t>
            </a:r>
            <a:r>
              <a:rPr lang="en-US" altLang="en-US" dirty="0" err="1"/>
              <a:t>TCMR</a:t>
            </a:r>
            <a:r>
              <a:rPr lang="en-US" altLang="en-US" dirty="0"/>
              <a:t> can be comparable to </a:t>
            </a:r>
            <a:r>
              <a:rPr lang="en-US" altLang="en-US" dirty="0" err="1"/>
              <a:t>ABMR</a:t>
            </a:r>
            <a:r>
              <a:rPr lang="en-US" altLang="en-US" dirty="0"/>
              <a:t> (33).</a:t>
            </a:r>
          </a:p>
          <a:p>
            <a:pPr>
              <a:defRPr/>
            </a:pPr>
            <a:endParaRPr lang="en-US" altLang="en-US" dirty="0"/>
          </a:p>
          <a:p>
            <a:pPr>
              <a:defRPr/>
            </a:pPr>
            <a:endParaRPr lang="en-US" altLang="en-US" dirty="0"/>
          </a:p>
          <a:p>
            <a:pPr>
              <a:defRPr/>
            </a:pPr>
            <a:r>
              <a:rPr lang="en-US" altLang="en-US" dirty="0"/>
              <a:t>It is important to recognize that </a:t>
            </a:r>
            <a:r>
              <a:rPr lang="en-US" altLang="en-US" dirty="0" err="1"/>
              <a:t>TCMR</a:t>
            </a:r>
            <a:r>
              <a:rPr lang="en-US" altLang="en-US" dirty="0"/>
              <a:t> and </a:t>
            </a:r>
            <a:r>
              <a:rPr lang="en-US" altLang="en-US" dirty="0" err="1"/>
              <a:t>ABMR</a:t>
            </a:r>
            <a:r>
              <a:rPr lang="en-US" altLang="en-US" dirty="0"/>
              <a:t> are not mutually exclusive diagnoses. ------------Indeed, the classical paper by </a:t>
            </a:r>
            <a:r>
              <a:rPr lang="en-US" altLang="en-US" dirty="0" err="1"/>
              <a:t>Feucht</a:t>
            </a:r>
            <a:r>
              <a:rPr lang="en-US" altLang="en-US" dirty="0"/>
              <a:t>, which heralded much of the current literature on </a:t>
            </a:r>
            <a:r>
              <a:rPr lang="en-US" altLang="en-US" dirty="0" err="1"/>
              <a:t>ABMR</a:t>
            </a:r>
            <a:r>
              <a:rPr lang="en-US" altLang="en-US" dirty="0"/>
              <a:t>, was a demonstration of C4d staining in biopsies with </a:t>
            </a:r>
            <a:r>
              <a:rPr lang="en-US" altLang="en-US" dirty="0" err="1"/>
              <a:t>TCMR</a:t>
            </a:r>
            <a:r>
              <a:rPr lang="en-US" altLang="en-US" dirty="0"/>
              <a:t> (</a:t>
            </a:r>
            <a:r>
              <a:rPr lang="en-US" altLang="en-US" dirty="0">
                <a:hlinkClick r:id="rId10" action="ppaction://hlinkfile" tooltip="Feucht, 1991 #5822"/>
              </a:rPr>
              <a:t>6</a:t>
            </a:r>
            <a:r>
              <a:rPr lang="en-US" altLang="en-US" dirty="0"/>
              <a:t>) . ----------The actual incidence of mixed </a:t>
            </a:r>
            <a:r>
              <a:rPr lang="en-US" altLang="en-US" dirty="0" err="1"/>
              <a:t>TCMR-ABMR</a:t>
            </a:r>
            <a:r>
              <a:rPr lang="en-US" altLang="en-US" dirty="0"/>
              <a:t> appears to be a center-specific variable with low end estimates approximating 6% (</a:t>
            </a:r>
            <a:r>
              <a:rPr lang="en-US" altLang="en-US" dirty="0">
                <a:hlinkClick r:id="rId11" action="ppaction://hlinkfile" tooltip="Sellares, 2012 #5763"/>
              </a:rPr>
              <a:t>10</a:t>
            </a:r>
            <a:r>
              <a:rPr lang="en-US" altLang="en-US" dirty="0"/>
              <a:t>, </a:t>
            </a:r>
            <a:r>
              <a:rPr lang="en-US" altLang="en-US" dirty="0">
                <a:hlinkClick r:id="rId12" action="ppaction://hlinkfile" tooltip="El-Zoghby, 2009 #5921"/>
              </a:rPr>
              <a:t>17</a:t>
            </a:r>
            <a:r>
              <a:rPr lang="en-US" altLang="en-US" dirty="0"/>
              <a:t>). ----------Hopkins acute rejection &lt;3 m 28/38 or 74% mixed KID INT 2014:87:409)----</a:t>
            </a:r>
            <a:r>
              <a:rPr lang="en-US" altLang="en-US" dirty="0" err="1"/>
              <a:t>Lefaucheur</a:t>
            </a:r>
            <a:r>
              <a:rPr lang="en-US" altLang="en-US" dirty="0"/>
              <a:t> lancet 2013: 381: 313 interstitial inflammation in 72% </a:t>
            </a:r>
            <a:r>
              <a:rPr lang="en-US" altLang="en-US" dirty="0" err="1"/>
              <a:t>ABMR</a:t>
            </a:r>
            <a:r>
              <a:rPr lang="en-US" altLang="en-US" dirty="0"/>
              <a:t>-v and 45% actually misclassified as </a:t>
            </a:r>
            <a:r>
              <a:rPr lang="en-US" altLang="en-US" dirty="0" err="1"/>
              <a:t>TCMR</a:t>
            </a:r>
            <a:r>
              <a:rPr lang="en-US" altLang="en-US" dirty="0"/>
              <a:t> initially----they did give </a:t>
            </a:r>
            <a:r>
              <a:rPr lang="en-US" altLang="en-US" dirty="0" err="1"/>
              <a:t>steorids</a:t>
            </a:r>
            <a:r>
              <a:rPr lang="en-US" altLang="en-US" dirty="0"/>
              <a:t>, plasmapheresis, </a:t>
            </a:r>
            <a:r>
              <a:rPr lang="en-US" altLang="en-US" dirty="0" err="1"/>
              <a:t>ritux</a:t>
            </a:r>
            <a:r>
              <a:rPr lang="en-US" altLang="en-US" dirty="0"/>
              <a:t> but not </a:t>
            </a:r>
            <a:r>
              <a:rPr lang="en-US" altLang="en-US" dirty="0" err="1"/>
              <a:t>ATG</a:t>
            </a:r>
            <a:r>
              <a:rPr lang="en-US" altLang="en-US" dirty="0"/>
              <a:t> which may have helped---At the other extreme, in a series of 67 </a:t>
            </a:r>
            <a:r>
              <a:rPr lang="en-US" altLang="en-US" dirty="0" err="1"/>
              <a:t>ABMR</a:t>
            </a:r>
            <a:r>
              <a:rPr lang="en-US" altLang="en-US" dirty="0"/>
              <a:t> biopsies from Norway, 63% of early and 96% of late </a:t>
            </a:r>
            <a:r>
              <a:rPr lang="en-US" altLang="en-US" dirty="0" err="1"/>
              <a:t>ABMRs</a:t>
            </a:r>
            <a:r>
              <a:rPr lang="en-US" altLang="en-US" dirty="0"/>
              <a:t> biopsies had concurrent </a:t>
            </a:r>
            <a:r>
              <a:rPr lang="en-US" altLang="en-US" dirty="0" err="1"/>
              <a:t>TCMR</a:t>
            </a:r>
            <a:r>
              <a:rPr lang="en-US" altLang="en-US" dirty="0"/>
              <a:t>, if borderline changes were included in the analysis. If only </a:t>
            </a:r>
            <a:r>
              <a:rPr lang="en-US" altLang="en-US" dirty="0" err="1"/>
              <a:t>TCMR</a:t>
            </a:r>
            <a:r>
              <a:rPr lang="en-US" altLang="en-US" dirty="0"/>
              <a:t> Banff grade 1A or higher was analyzed, 43% of early and 48% of late biopsies satisfied the criteria of mixed rejection (</a:t>
            </a:r>
            <a:r>
              <a:rPr lang="en-US" altLang="en-US" dirty="0">
                <a:hlinkClick r:id="rId13" action="ppaction://hlinkfile" tooltip="Dorje, 2013 #5804"/>
              </a:rPr>
              <a:t>22</a:t>
            </a:r>
            <a:r>
              <a:rPr lang="en-US" altLang="en-US" dirty="0"/>
              <a:t>).----------- Likewise, in a recent study of antibody mediated vascular rejection, approximately two thirds had an inflammation + tubulitis sum score &gt;3 and could be construed as mixed rejection (</a:t>
            </a:r>
            <a:r>
              <a:rPr lang="en-US" altLang="en-US" dirty="0">
                <a:hlinkClick r:id="rId14" action="ppaction://hlinkfile" tooltip="Lefaucheur, 2013 #6011"/>
              </a:rPr>
              <a:t>13</a:t>
            </a:r>
            <a:r>
              <a:rPr lang="en-US" altLang="en-US" dirty="0"/>
              <a:t>). This is not just a semantic point because this series of patients had an ~40% graft survival after </a:t>
            </a:r>
            <a:r>
              <a:rPr lang="en-US" altLang="en-US" dirty="0" err="1"/>
              <a:t>ABMR</a:t>
            </a:r>
            <a:r>
              <a:rPr lang="en-US" altLang="en-US" dirty="0"/>
              <a:t> treatment. Arguably, this clinical outcome could have been improved if T-cell depleting therapy had also been administered consistently. </a:t>
            </a:r>
          </a:p>
          <a:p>
            <a:pPr>
              <a:defRPr/>
            </a:pPr>
            <a:r>
              <a:rPr lang="en-US" altLang="en-US" dirty="0"/>
              <a:t>Potential explanations for the apparently marked variations in incidence of mixed rejection include different patient demographics, varied immunosuppression protocols, and lack of uniform diagnostic criteria. Some investigators ignore T-cell infiltrates that fall in the Banff borderline category. ----This may not be necessarily correct in all cases, since even subclinical inflammation is a risk factor for </a:t>
            </a:r>
            <a:r>
              <a:rPr lang="en-US" altLang="en-US" dirty="0" err="1"/>
              <a:t>CAMR</a:t>
            </a:r>
            <a:r>
              <a:rPr lang="en-US" altLang="en-US" dirty="0"/>
              <a:t> and late graft loss (</a:t>
            </a:r>
            <a:r>
              <a:rPr lang="en-US" altLang="en-US" dirty="0">
                <a:hlinkClick r:id="rId15" action="ppaction://hlinkfile" tooltip="Matignon, 2012 #5807"/>
              </a:rPr>
              <a:t>19</a:t>
            </a:r>
            <a:r>
              <a:rPr lang="en-US" altLang="en-US" dirty="0"/>
              <a:t>, </a:t>
            </a:r>
            <a:r>
              <a:rPr lang="en-US" altLang="en-US" dirty="0">
                <a:hlinkClick r:id="rId16" action="ppaction://hlinkfile" tooltip="Rodrigues, 2014 #6037"/>
              </a:rPr>
              <a:t>23</a:t>
            </a:r>
            <a:r>
              <a:rPr lang="en-US" altLang="en-US" dirty="0"/>
              <a:t>).----------- Another confounding element in determining the true incidence of mixed </a:t>
            </a:r>
            <a:r>
              <a:rPr lang="en-US" altLang="en-US" dirty="0" err="1"/>
              <a:t>TCMR-ABMR</a:t>
            </a:r>
            <a:r>
              <a:rPr lang="en-US" altLang="en-US" dirty="0"/>
              <a:t> is the presence of inflammation and tubulitis in areas with scarring. Literal application of the Banff Schema in this setting can results in under-diagnosis of </a:t>
            </a:r>
            <a:r>
              <a:rPr lang="en-US" altLang="en-US" dirty="0" err="1"/>
              <a:t>TCMR</a:t>
            </a:r>
            <a:r>
              <a:rPr lang="en-US" altLang="en-US" dirty="0"/>
              <a:t> in at least 33% of such biopsies (</a:t>
            </a:r>
            <a:r>
              <a:rPr lang="en-US" altLang="en-US" dirty="0">
                <a:hlinkClick r:id="rId17" action="ppaction://hlinkfile" tooltip="de Freitas, 2012 #5907"/>
              </a:rPr>
              <a:t>24</a:t>
            </a:r>
            <a:r>
              <a:rPr lang="en-US" altLang="en-US" dirty="0"/>
              <a:t>). This is problematic as it is now clear that T-cell inflammation in areas of tubular atrophy is a strong predictor of graft loss, even after correction for fibrosis, positive C4d staining, and presence of donor specific antibodies (</a:t>
            </a:r>
            <a:r>
              <a:rPr lang="en-US" altLang="en-US" dirty="0">
                <a:hlinkClick r:id="rId18" action="ppaction://hlinkfile" tooltip="Mannon, 2010 #5885"/>
              </a:rPr>
              <a:t>25</a:t>
            </a:r>
            <a:r>
              <a:rPr lang="en-US" altLang="en-US" dirty="0"/>
              <a:t>). Molecular studies have confirmed that patients with  progressive chronic diseases express high levels of acute kidney injury transcripts (</a:t>
            </a:r>
            <a:r>
              <a:rPr lang="en-US" altLang="en-US" dirty="0">
                <a:hlinkClick r:id="rId18" action="ppaction://hlinkfile" tooltip="Mannon, 2010 #5885"/>
              </a:rPr>
              <a:t>25</a:t>
            </a:r>
            <a:r>
              <a:rPr lang="en-US" altLang="en-US" dirty="0"/>
              <a:t>, </a:t>
            </a:r>
            <a:r>
              <a:rPr lang="en-US" altLang="en-US" dirty="0">
                <a:hlinkClick r:id="rId19" action="ppaction://hlinkfile" tooltip="Famulski, 2013 #5884"/>
              </a:rPr>
              <a:t>26</a:t>
            </a:r>
            <a:r>
              <a:rPr lang="en-US" altLang="en-US" dirty="0"/>
              <a:t>).-------------------------With respect to the pathogenesis mixed rejection, examination of a single biopsy  cannot determine whether (a) </a:t>
            </a:r>
            <a:r>
              <a:rPr lang="en-US" altLang="en-US" dirty="0" err="1"/>
              <a:t>ABMR</a:t>
            </a:r>
            <a:r>
              <a:rPr lang="en-US" altLang="en-US" dirty="0"/>
              <a:t> occurred first with a secondary influx of T-cells, or (b) whether </a:t>
            </a:r>
            <a:r>
              <a:rPr lang="en-US" altLang="en-US" dirty="0" err="1"/>
              <a:t>TCMR</a:t>
            </a:r>
            <a:r>
              <a:rPr lang="en-US" altLang="en-US" dirty="0"/>
              <a:t> exposed epitopes which then elicited antibody formation (</a:t>
            </a:r>
            <a:r>
              <a:rPr lang="en-US" altLang="en-US" dirty="0">
                <a:hlinkClick r:id="rId3" action="ppaction://hlinkfile" tooltip="Subramanian, 2014 #6033"/>
              </a:rPr>
              <a:t>27</a:t>
            </a:r>
            <a:r>
              <a:rPr lang="en-US" altLang="en-US" dirty="0"/>
              <a:t>). Clinically, it has been observed that </a:t>
            </a:r>
            <a:r>
              <a:rPr lang="en-US" altLang="en-US" dirty="0" err="1"/>
              <a:t>ABMR</a:t>
            </a:r>
            <a:r>
              <a:rPr lang="en-US" altLang="en-US" dirty="0"/>
              <a:t> can be preceded by one or more episodes of </a:t>
            </a:r>
            <a:r>
              <a:rPr lang="en-US" altLang="en-US" dirty="0" err="1"/>
              <a:t>TCMR</a:t>
            </a:r>
            <a:r>
              <a:rPr lang="en-US" altLang="en-US" dirty="0"/>
              <a:t> (</a:t>
            </a:r>
            <a:r>
              <a:rPr lang="en-US" altLang="en-US" dirty="0">
                <a:hlinkClick r:id="rId4" action="ppaction://hlinkfile" tooltip="Moreso, 2012 #4225"/>
              </a:rPr>
              <a:t>11</a:t>
            </a:r>
            <a:r>
              <a:rPr lang="en-US" altLang="en-US" dirty="0"/>
              <a:t>, </a:t>
            </a:r>
            <a:r>
              <a:rPr lang="en-US" altLang="en-US" dirty="0">
                <a:hlinkClick r:id="rId5" action="ppaction://hlinkfile" tooltip="Gloor, 2007 #4253"/>
              </a:rPr>
              <a:t>28</a:t>
            </a:r>
            <a:r>
              <a:rPr lang="en-US" altLang="en-US" dirty="0"/>
              <a:t>), some of which may be subclinical (</a:t>
            </a:r>
            <a:r>
              <a:rPr lang="en-US" altLang="en-US" dirty="0">
                <a:hlinkClick r:id="rId6" action="ppaction://hlinkfile" tooltip="Wiebe, 2012 #6065"/>
              </a:rPr>
              <a:t>29</a:t>
            </a:r>
            <a:r>
              <a:rPr lang="en-US" altLang="en-US" dirty="0"/>
              <a:t>, </a:t>
            </a:r>
            <a:r>
              <a:rPr lang="en-US" altLang="en-US" dirty="0">
                <a:hlinkClick r:id="rId7" action="ppaction://hlinkfile" tooltip="Kraus, 2009 #6068"/>
              </a:rPr>
              <a:t>30</a:t>
            </a:r>
            <a:r>
              <a:rPr lang="en-US" altLang="en-US" dirty="0"/>
              <a:t>). Conversely, the presence of </a:t>
            </a:r>
            <a:r>
              <a:rPr lang="en-US" altLang="en-US" dirty="0" err="1"/>
              <a:t>DSA</a:t>
            </a:r>
            <a:r>
              <a:rPr lang="en-US" altLang="en-US" dirty="0"/>
              <a:t> at implantation is associated with subsequent </a:t>
            </a:r>
            <a:r>
              <a:rPr lang="en-US" altLang="en-US" dirty="0" err="1"/>
              <a:t>TCMR</a:t>
            </a:r>
            <a:r>
              <a:rPr lang="en-US" altLang="en-US" dirty="0"/>
              <a:t>  (</a:t>
            </a:r>
            <a:r>
              <a:rPr lang="en-US" altLang="en-US" dirty="0">
                <a:hlinkClick r:id="rId8" action="ppaction://hlinkfile" tooltip="Dunn, 2011 #5923"/>
              </a:rPr>
              <a:t>31</a:t>
            </a:r>
            <a:r>
              <a:rPr lang="en-US" altLang="en-US" dirty="0"/>
              <a:t>), which affects graft outcome (</a:t>
            </a:r>
            <a:r>
              <a:rPr lang="en-US" altLang="en-US" dirty="0">
                <a:hlinkClick r:id="rId9" action="ppaction://hlinkfile" tooltip="Kim, 2014 #6036"/>
              </a:rPr>
              <a:t>32</a:t>
            </a:r>
            <a:r>
              <a:rPr lang="en-US" altLang="en-US" dirty="0"/>
              <a:t>). There is not enough hard data available at this time to determine how often antibodies precede T-cell influx and vice versa. It is likely that both scenarios exist but their relative frequency is unknown. Molecular studies show that the burden of cytotoxic T lymphocytes in </a:t>
            </a:r>
            <a:r>
              <a:rPr lang="en-US" altLang="en-US" dirty="0" err="1"/>
              <a:t>TCMR</a:t>
            </a:r>
            <a:r>
              <a:rPr lang="en-US" altLang="en-US" dirty="0"/>
              <a:t> can be comparable to </a:t>
            </a:r>
            <a:r>
              <a:rPr lang="en-US" altLang="en-US" dirty="0" err="1"/>
              <a:t>ABMR</a:t>
            </a:r>
            <a:r>
              <a:rPr lang="en-US" altLang="en-US" dirty="0"/>
              <a:t> (33).</a:t>
            </a:r>
          </a:p>
        </p:txBody>
      </p:sp>
      <p:sp>
        <p:nvSpPr>
          <p:cNvPr id="281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713" indent="-285049">
              <a:spcBef>
                <a:spcPct val="30000"/>
              </a:spcBef>
              <a:defRPr sz="1200">
                <a:solidFill>
                  <a:schemeClr val="tx1"/>
                </a:solidFill>
                <a:latin typeface="Times New Roman" charset="0"/>
              </a:defRPr>
            </a:lvl2pPr>
            <a:lvl3pPr marL="1143365" indent="-228039">
              <a:spcBef>
                <a:spcPct val="30000"/>
              </a:spcBef>
              <a:defRPr sz="1200">
                <a:solidFill>
                  <a:schemeClr val="tx1"/>
                </a:solidFill>
                <a:latin typeface="Times New Roman" charset="0"/>
              </a:defRPr>
            </a:lvl3pPr>
            <a:lvl4pPr marL="1601029" indent="-228039">
              <a:spcBef>
                <a:spcPct val="30000"/>
              </a:spcBef>
              <a:defRPr sz="1200">
                <a:solidFill>
                  <a:schemeClr val="tx1"/>
                </a:solidFill>
                <a:latin typeface="Times New Roman" charset="0"/>
              </a:defRPr>
            </a:lvl4pPr>
            <a:lvl5pPr marL="2058691" indent="-228039">
              <a:spcBef>
                <a:spcPct val="30000"/>
              </a:spcBef>
              <a:defRPr sz="1200">
                <a:solidFill>
                  <a:schemeClr val="tx1"/>
                </a:solidFill>
                <a:latin typeface="Times New Roman" charset="0"/>
              </a:defRPr>
            </a:lvl5pPr>
            <a:lvl6pPr marL="2514771" indent="-228039" eaLnBrk="0" fontAlgn="base" hangingPunct="0">
              <a:spcBef>
                <a:spcPct val="30000"/>
              </a:spcBef>
              <a:spcAft>
                <a:spcPct val="0"/>
              </a:spcAft>
              <a:defRPr sz="1200">
                <a:solidFill>
                  <a:schemeClr val="tx1"/>
                </a:solidFill>
                <a:latin typeface="Times New Roman" charset="0"/>
              </a:defRPr>
            </a:lvl6pPr>
            <a:lvl7pPr marL="2970850" indent="-228039" eaLnBrk="0" fontAlgn="base" hangingPunct="0">
              <a:spcBef>
                <a:spcPct val="30000"/>
              </a:spcBef>
              <a:spcAft>
                <a:spcPct val="0"/>
              </a:spcAft>
              <a:defRPr sz="1200">
                <a:solidFill>
                  <a:schemeClr val="tx1"/>
                </a:solidFill>
                <a:latin typeface="Times New Roman" charset="0"/>
              </a:defRPr>
            </a:lvl7pPr>
            <a:lvl8pPr marL="3426929" indent="-228039" eaLnBrk="0" fontAlgn="base" hangingPunct="0">
              <a:spcBef>
                <a:spcPct val="30000"/>
              </a:spcBef>
              <a:spcAft>
                <a:spcPct val="0"/>
              </a:spcAft>
              <a:defRPr sz="1200">
                <a:solidFill>
                  <a:schemeClr val="tx1"/>
                </a:solidFill>
                <a:latin typeface="Times New Roman" charset="0"/>
              </a:defRPr>
            </a:lvl8pPr>
            <a:lvl9pPr marL="3883009" indent="-228039" eaLnBrk="0" fontAlgn="base" hangingPunct="0">
              <a:spcBef>
                <a:spcPct val="30000"/>
              </a:spcBef>
              <a:spcAft>
                <a:spcPct val="0"/>
              </a:spcAft>
              <a:defRPr sz="1200">
                <a:solidFill>
                  <a:schemeClr val="tx1"/>
                </a:solidFill>
                <a:latin typeface="Times New Roman" charset="0"/>
              </a:defRPr>
            </a:lvl9pPr>
          </a:lstStyle>
          <a:p>
            <a:pPr defTabSz="912158">
              <a:spcBef>
                <a:spcPct val="0"/>
              </a:spcBef>
              <a:defRPr/>
            </a:pPr>
            <a:fld id="{F8ABA3B8-B9CE-0F44-A2AA-7787461B5AAF}" type="slidenum">
              <a:rPr lang="en-US" altLang="en-US">
                <a:solidFill>
                  <a:srgbClr val="000000"/>
                </a:solidFill>
              </a:rPr>
              <a:pPr defTabSz="912158">
                <a:spcBef>
                  <a:spcPct val="0"/>
                </a:spcBef>
                <a:defRPr/>
              </a:pPr>
              <a:t>34</a:t>
            </a:fld>
            <a:endParaRPr lang="en-US" altLang="en-US">
              <a:solidFill>
                <a:srgbClr val="000000"/>
              </a:solidFill>
            </a:endParaRPr>
          </a:p>
        </p:txBody>
      </p:sp>
    </p:spTree>
    <p:extLst>
      <p:ext uri="{BB962C8B-B14F-4D97-AF65-F5344CB8AC3E}">
        <p14:creationId xmlns:p14="http://schemas.microsoft.com/office/powerpoint/2010/main" val="2571643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With respect to the pathogenesis mixed rejection, …It is really a bidirectional relationship.  </a:t>
            </a:r>
          </a:p>
          <a:p>
            <a:pPr>
              <a:defRPr/>
            </a:pPr>
            <a:endParaRPr lang="en-US" altLang="en-US" dirty="0"/>
          </a:p>
          <a:p>
            <a:pPr>
              <a:defRPr/>
            </a:pPr>
            <a:r>
              <a:rPr lang="en-US" altLang="en-US" dirty="0"/>
              <a:t>In some cases ABMR is documented first  and an influx of T-cells follows.   …</a:t>
            </a:r>
          </a:p>
          <a:p>
            <a:pPr>
              <a:defRPr/>
            </a:pPr>
            <a:endParaRPr lang="en-US" altLang="en-US" dirty="0"/>
          </a:p>
          <a:p>
            <a:pPr>
              <a:defRPr/>
            </a:pPr>
            <a:r>
              <a:rPr lang="en-US" altLang="en-US" dirty="0"/>
              <a:t>On the other hand, in study from Paris, ..TCMR was followed by a 21% -32% incidence of DSA,  at the time of Biopsies performed at a mean interval of 4.4m later.   …..THIS SEQUENCE OF EVENTS IS ALSO TYPICAL IN NON-ADHERENT PATIENTS…. and in patients on LOW IMM.SUPP REGIMENS. (Nankivell was 32%)</a:t>
            </a:r>
          </a:p>
          <a:p>
            <a:pPr>
              <a:defRPr/>
            </a:pPr>
            <a:endParaRPr lang="en-US" altLang="en-US" dirty="0"/>
          </a:p>
          <a:p>
            <a:pPr marL="171030" indent="-171030" defTabSz="902056">
              <a:buFontTx/>
              <a:buChar char="-"/>
              <a:defRPr/>
            </a:pPr>
            <a:r>
              <a:rPr lang="en-US" altLang="en-US" dirty="0"/>
              <a:t>The relative </a:t>
            </a:r>
            <a:r>
              <a:rPr lang="en-US" altLang="en-US" dirty="0">
                <a:solidFill>
                  <a:schemeClr val="bg1"/>
                </a:solidFill>
              </a:rPr>
              <a:t>FREQUENCY of these different scenarios is Difficult to determine in clinical practice --(</a:t>
            </a:r>
            <a:r>
              <a:rPr lang="en-US" altLang="en-US" dirty="0"/>
              <a:t>human subjects are not mice, --and we can’t biopsy them repeatedly to address this issue in a scientific way------</a:t>
            </a:r>
          </a:p>
          <a:p>
            <a:pPr marL="171030" indent="-171030" defTabSz="902056">
              <a:buFontTx/>
              <a:buChar char="-"/>
              <a:defRPr/>
            </a:pPr>
            <a:endParaRPr lang="en-US" altLang="en-US" dirty="0"/>
          </a:p>
          <a:p>
            <a:pPr marL="171030" indent="-171030" defTabSz="902056">
              <a:buFontTx/>
              <a:buChar char="-"/>
              <a:defRPr/>
            </a:pPr>
            <a:r>
              <a:rPr lang="en-US" altLang="en-US" dirty="0"/>
              <a:t>The actual </a:t>
            </a:r>
            <a:r>
              <a:rPr lang="en-US" altLang="en-US" sz="2800" kern="0" dirty="0">
                <a:solidFill>
                  <a:srgbClr val="FFFFFF"/>
                </a:solidFill>
                <a:latin typeface="Times New Roman"/>
              </a:rPr>
              <a:t>sequence of events IS NOT EVEN relevant </a:t>
            </a:r>
            <a:r>
              <a:rPr lang="en-US" altLang="en-US" dirty="0"/>
              <a:t>in my opinion. ---CMI &amp; Ab-</a:t>
            </a:r>
            <a:r>
              <a:rPr lang="en-US" altLang="en-US" dirty="0" err="1"/>
              <a:t>Imm</a:t>
            </a:r>
            <a:r>
              <a:rPr lang="en-US" altLang="en-US" dirty="0"/>
              <a:t> work together ---and BOTH need to be targeted when we think about IMPROVING THERAPEUTIC OPTIONS-for patients that are carry labels of </a:t>
            </a:r>
            <a:r>
              <a:rPr lang="en-US" altLang="en-US" dirty="0" err="1"/>
              <a:t>ABMR</a:t>
            </a:r>
            <a:r>
              <a:rPr lang="en-US" altLang="en-US" dirty="0"/>
              <a:t>. </a:t>
            </a:r>
          </a:p>
          <a:p>
            <a:pPr>
              <a:defRPr/>
            </a:pPr>
            <a:r>
              <a:rPr lang="en-US" altLang="en-US" dirty="0" err="1"/>
              <a:t>Xxxxx</a:t>
            </a:r>
            <a:endParaRPr lang="en-US" altLang="en-US" dirty="0"/>
          </a:p>
          <a:p>
            <a:pPr>
              <a:defRPr/>
            </a:pPr>
            <a:endParaRPr lang="en-US" altLang="en-US" dirty="0"/>
          </a:p>
          <a:p>
            <a:pPr>
              <a:defRPr/>
            </a:pPr>
            <a:endParaRPr lang="en-US" altLang="en-US" dirty="0"/>
          </a:p>
          <a:p>
            <a:pPr marL="171030" indent="-171030">
              <a:buFontTx/>
              <a:buChar char="-"/>
              <a:defRPr/>
            </a:pPr>
            <a:r>
              <a:rPr lang="en-US" altLang="en-US" dirty="0">
                <a:solidFill>
                  <a:srgbClr val="000000"/>
                </a:solidFill>
              </a:rPr>
              <a:t>There is not enough hard data available at this time to determine how often antibodies precede T-cell influx and vice versa. It is likely that both scenarios exist but their relative frequency is unknown. Molecular studies show that the burden of cytotoxic T lymphocytes in </a:t>
            </a:r>
            <a:r>
              <a:rPr lang="en-US" altLang="en-US" dirty="0" err="1">
                <a:solidFill>
                  <a:srgbClr val="000000"/>
                </a:solidFill>
              </a:rPr>
              <a:t>TCMR</a:t>
            </a:r>
            <a:r>
              <a:rPr lang="en-US" altLang="en-US" dirty="0">
                <a:solidFill>
                  <a:srgbClr val="000000"/>
                </a:solidFill>
              </a:rPr>
              <a:t> can be comparable to </a:t>
            </a:r>
            <a:r>
              <a:rPr lang="en-US" altLang="en-US" dirty="0" err="1">
                <a:solidFill>
                  <a:srgbClr val="000000"/>
                </a:solidFill>
              </a:rPr>
              <a:t>ABMR</a:t>
            </a:r>
            <a:r>
              <a:rPr lang="en-US" altLang="en-US" dirty="0">
                <a:solidFill>
                  <a:srgbClr val="000000"/>
                </a:solidFill>
              </a:rPr>
              <a:t> (33).</a:t>
            </a:r>
          </a:p>
          <a:p>
            <a:pPr>
              <a:defRPr/>
            </a:pPr>
            <a:endParaRPr lang="en-US" altLang="en-US" dirty="0"/>
          </a:p>
          <a:p>
            <a:pPr>
              <a:defRPr/>
            </a:pPr>
            <a:r>
              <a:rPr lang="en-US" altLang="en-US" dirty="0"/>
              <a:t>xxxxxxxxxxxxxxxxxxxxxxxxxxxxxxxxxxxxxxxxxxxxxxxxxxxxxxxxxxxxxxxxxxxx</a:t>
            </a:r>
          </a:p>
          <a:p>
            <a:pPr>
              <a:defRPr/>
            </a:pPr>
            <a:r>
              <a:rPr lang="en-US" altLang="en-US" dirty="0"/>
              <a:t> examination of a single biopsy  cannot determine whether (a) </a:t>
            </a:r>
            <a:r>
              <a:rPr lang="en-US" altLang="en-US" dirty="0" err="1"/>
              <a:t>ABMR</a:t>
            </a:r>
            <a:r>
              <a:rPr lang="en-US" altLang="en-US" dirty="0"/>
              <a:t> occurred first with a secondary influx of T-cells, or (b) whether </a:t>
            </a:r>
            <a:r>
              <a:rPr lang="en-US" altLang="en-US" dirty="0" err="1"/>
              <a:t>TCMR</a:t>
            </a:r>
            <a:r>
              <a:rPr lang="en-US" altLang="en-US" dirty="0"/>
              <a:t> exposed epitopes which then elicited antibody formation (</a:t>
            </a:r>
            <a:r>
              <a:rPr lang="en-US" altLang="en-US" dirty="0">
                <a:hlinkClick r:id="rId3" action="ppaction://hlinkfile" tooltip="Subramanian, 2014 #6033"/>
              </a:rPr>
              <a:t>27</a:t>
            </a:r>
            <a:r>
              <a:rPr lang="en-US" altLang="en-US" dirty="0"/>
              <a:t>). Clinically, it has been observed that </a:t>
            </a:r>
            <a:r>
              <a:rPr lang="en-US" altLang="en-US" dirty="0" err="1"/>
              <a:t>ABMR</a:t>
            </a:r>
            <a:r>
              <a:rPr lang="en-US" altLang="en-US" dirty="0"/>
              <a:t> can be preceded by one or more episodes of </a:t>
            </a:r>
            <a:r>
              <a:rPr lang="en-US" altLang="en-US" dirty="0" err="1"/>
              <a:t>TCMR</a:t>
            </a:r>
            <a:r>
              <a:rPr lang="en-US" altLang="en-US" dirty="0"/>
              <a:t> (</a:t>
            </a:r>
            <a:r>
              <a:rPr lang="en-US" altLang="en-US" dirty="0">
                <a:hlinkClick r:id="rId4" action="ppaction://hlinkfile" tooltip="Moreso, 2012 #4225"/>
              </a:rPr>
              <a:t>11</a:t>
            </a:r>
            <a:r>
              <a:rPr lang="en-US" altLang="en-US" dirty="0"/>
              <a:t>, </a:t>
            </a:r>
            <a:r>
              <a:rPr lang="en-US" altLang="en-US" dirty="0">
                <a:hlinkClick r:id="rId5" action="ppaction://hlinkfile" tooltip="Gloor, 2007 #4253"/>
              </a:rPr>
              <a:t>28</a:t>
            </a:r>
            <a:r>
              <a:rPr lang="en-US" altLang="en-US" dirty="0"/>
              <a:t>), some of which may be subclinical (</a:t>
            </a:r>
            <a:r>
              <a:rPr lang="en-US" altLang="en-US" dirty="0">
                <a:hlinkClick r:id="rId6" action="ppaction://hlinkfile" tooltip="Wiebe, 2012 #6065"/>
              </a:rPr>
              <a:t>29</a:t>
            </a:r>
            <a:r>
              <a:rPr lang="en-US" altLang="en-US" dirty="0"/>
              <a:t>, </a:t>
            </a:r>
            <a:r>
              <a:rPr lang="en-US" altLang="en-US" dirty="0">
                <a:hlinkClick r:id="rId7" action="ppaction://hlinkfile" tooltip="Kraus, 2009 #6068"/>
              </a:rPr>
              <a:t>30</a:t>
            </a:r>
            <a:r>
              <a:rPr lang="en-US" altLang="en-US" dirty="0"/>
              <a:t>). Conversely, the presence of </a:t>
            </a:r>
            <a:r>
              <a:rPr lang="en-US" altLang="en-US" dirty="0" err="1"/>
              <a:t>DSA</a:t>
            </a:r>
            <a:r>
              <a:rPr lang="en-US" altLang="en-US" dirty="0"/>
              <a:t> at implantation is associated with subsequent </a:t>
            </a:r>
            <a:r>
              <a:rPr lang="en-US" altLang="en-US" dirty="0" err="1"/>
              <a:t>TCMR</a:t>
            </a:r>
            <a:r>
              <a:rPr lang="en-US" altLang="en-US" dirty="0"/>
              <a:t>  (</a:t>
            </a:r>
            <a:r>
              <a:rPr lang="en-US" altLang="en-US" dirty="0">
                <a:hlinkClick r:id="rId8" action="ppaction://hlinkfile" tooltip="Dunn, 2011 #5923"/>
              </a:rPr>
              <a:t>31</a:t>
            </a:r>
            <a:r>
              <a:rPr lang="en-US" altLang="en-US" dirty="0"/>
              <a:t>), which affects graft outcome (</a:t>
            </a:r>
            <a:r>
              <a:rPr lang="en-US" altLang="en-US" dirty="0">
                <a:hlinkClick r:id="rId9" action="ppaction://hlinkfile" tooltip="Kim, 2014 #6036"/>
              </a:rPr>
              <a:t>32</a:t>
            </a:r>
            <a:r>
              <a:rPr lang="en-US" altLang="en-US" dirty="0"/>
              <a:t>). There is not enough hard data available at this time to determine how often antibodies precede T-cell influx and vice versa. It is likely that both scenarios exist but their relative frequency is unknown. Molecular studies show that the burden of cytotoxic T lymphocytes in </a:t>
            </a:r>
            <a:r>
              <a:rPr lang="en-US" altLang="en-US" dirty="0" err="1"/>
              <a:t>TCMR</a:t>
            </a:r>
            <a:r>
              <a:rPr lang="en-US" altLang="en-US" dirty="0"/>
              <a:t> can be comparable to </a:t>
            </a:r>
            <a:r>
              <a:rPr lang="en-US" altLang="en-US" dirty="0" err="1"/>
              <a:t>ABMR</a:t>
            </a:r>
            <a:r>
              <a:rPr lang="en-US" altLang="en-US" dirty="0"/>
              <a:t> (33).</a:t>
            </a:r>
          </a:p>
          <a:p>
            <a:pPr>
              <a:defRPr/>
            </a:pPr>
            <a:endParaRPr lang="en-US" altLang="en-US" dirty="0"/>
          </a:p>
          <a:p>
            <a:pPr>
              <a:defRPr/>
            </a:pPr>
            <a:r>
              <a:rPr lang="en-US" altLang="en-US" dirty="0"/>
              <a:t>staining, and presence of donor specific antibodies (</a:t>
            </a:r>
            <a:r>
              <a:rPr lang="en-US" altLang="en-US" dirty="0">
                <a:hlinkClick r:id="rId10" action="ppaction://hlinkfile" tooltip="Mannon, 2010 #5885"/>
              </a:rPr>
              <a:t>25</a:t>
            </a:r>
            <a:r>
              <a:rPr lang="en-US" altLang="en-US" dirty="0"/>
              <a:t>). Molecular studies have confirmed that patients with  progressive chronic diseases express high levels of acute kidney injury transcripts (</a:t>
            </a:r>
            <a:r>
              <a:rPr lang="en-US" altLang="en-US" dirty="0">
                <a:hlinkClick r:id="rId10" action="ppaction://hlinkfile" tooltip="Mannon, 2010 #5885"/>
              </a:rPr>
              <a:t>25</a:t>
            </a:r>
            <a:r>
              <a:rPr lang="en-US" altLang="en-US" dirty="0"/>
              <a:t>, </a:t>
            </a:r>
            <a:r>
              <a:rPr lang="en-US" altLang="en-US" dirty="0">
                <a:hlinkClick r:id="rId11" action="ppaction://hlinkfile" tooltip="Famulski, 2013 #5884"/>
              </a:rPr>
              <a:t>26</a:t>
            </a:r>
            <a:endParaRPr lang="en-US" altLang="en-US" dirty="0"/>
          </a:p>
        </p:txBody>
      </p:sp>
      <p:sp>
        <p:nvSpPr>
          <p:cNvPr id="282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713" indent="-285049">
              <a:spcBef>
                <a:spcPct val="30000"/>
              </a:spcBef>
              <a:defRPr sz="1200">
                <a:solidFill>
                  <a:schemeClr val="tx1"/>
                </a:solidFill>
                <a:latin typeface="Times New Roman" charset="0"/>
              </a:defRPr>
            </a:lvl2pPr>
            <a:lvl3pPr marL="1143365" indent="-228039">
              <a:spcBef>
                <a:spcPct val="30000"/>
              </a:spcBef>
              <a:defRPr sz="1200">
                <a:solidFill>
                  <a:schemeClr val="tx1"/>
                </a:solidFill>
                <a:latin typeface="Times New Roman" charset="0"/>
              </a:defRPr>
            </a:lvl3pPr>
            <a:lvl4pPr marL="1601029" indent="-228039">
              <a:spcBef>
                <a:spcPct val="30000"/>
              </a:spcBef>
              <a:defRPr sz="1200">
                <a:solidFill>
                  <a:schemeClr val="tx1"/>
                </a:solidFill>
                <a:latin typeface="Times New Roman" charset="0"/>
              </a:defRPr>
            </a:lvl4pPr>
            <a:lvl5pPr marL="2058691" indent="-228039">
              <a:spcBef>
                <a:spcPct val="30000"/>
              </a:spcBef>
              <a:defRPr sz="1200">
                <a:solidFill>
                  <a:schemeClr val="tx1"/>
                </a:solidFill>
                <a:latin typeface="Times New Roman" charset="0"/>
              </a:defRPr>
            </a:lvl5pPr>
            <a:lvl6pPr marL="2514771" indent="-228039" eaLnBrk="0" fontAlgn="base" hangingPunct="0">
              <a:spcBef>
                <a:spcPct val="30000"/>
              </a:spcBef>
              <a:spcAft>
                <a:spcPct val="0"/>
              </a:spcAft>
              <a:defRPr sz="1200">
                <a:solidFill>
                  <a:schemeClr val="tx1"/>
                </a:solidFill>
                <a:latin typeface="Times New Roman" charset="0"/>
              </a:defRPr>
            </a:lvl6pPr>
            <a:lvl7pPr marL="2970850" indent="-228039" eaLnBrk="0" fontAlgn="base" hangingPunct="0">
              <a:spcBef>
                <a:spcPct val="30000"/>
              </a:spcBef>
              <a:spcAft>
                <a:spcPct val="0"/>
              </a:spcAft>
              <a:defRPr sz="1200">
                <a:solidFill>
                  <a:schemeClr val="tx1"/>
                </a:solidFill>
                <a:latin typeface="Times New Roman" charset="0"/>
              </a:defRPr>
            </a:lvl7pPr>
            <a:lvl8pPr marL="3426929" indent="-228039" eaLnBrk="0" fontAlgn="base" hangingPunct="0">
              <a:spcBef>
                <a:spcPct val="30000"/>
              </a:spcBef>
              <a:spcAft>
                <a:spcPct val="0"/>
              </a:spcAft>
              <a:defRPr sz="1200">
                <a:solidFill>
                  <a:schemeClr val="tx1"/>
                </a:solidFill>
                <a:latin typeface="Times New Roman" charset="0"/>
              </a:defRPr>
            </a:lvl8pPr>
            <a:lvl9pPr marL="3883009" indent="-228039" eaLnBrk="0" fontAlgn="base" hangingPunct="0">
              <a:spcBef>
                <a:spcPct val="30000"/>
              </a:spcBef>
              <a:spcAft>
                <a:spcPct val="0"/>
              </a:spcAft>
              <a:defRPr sz="1200">
                <a:solidFill>
                  <a:schemeClr val="tx1"/>
                </a:solidFill>
                <a:latin typeface="Times New Roman" charset="0"/>
              </a:defRPr>
            </a:lvl9pPr>
          </a:lstStyle>
          <a:p>
            <a:pPr defTabSz="912158">
              <a:spcBef>
                <a:spcPct val="0"/>
              </a:spcBef>
              <a:defRPr/>
            </a:pPr>
            <a:fld id="{F729977B-1F8B-1141-9856-7D9357EA3D47}" type="slidenum">
              <a:rPr lang="en-US" altLang="en-US">
                <a:solidFill>
                  <a:srgbClr val="000000"/>
                </a:solidFill>
              </a:rPr>
              <a:pPr defTabSz="912158">
                <a:spcBef>
                  <a:spcPct val="0"/>
                </a:spcBef>
                <a:defRPr/>
              </a:pPr>
              <a:t>35</a:t>
            </a:fld>
            <a:endParaRPr lang="en-US" altLang="en-US">
              <a:solidFill>
                <a:srgbClr val="000000"/>
              </a:solidFill>
            </a:endParaRPr>
          </a:p>
        </p:txBody>
      </p:sp>
    </p:spTree>
    <p:extLst>
      <p:ext uri="{BB962C8B-B14F-4D97-AF65-F5344CB8AC3E}">
        <p14:creationId xmlns:p14="http://schemas.microsoft.com/office/powerpoint/2010/main" val="903265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altLang="en-US" dirty="0">
              <a:solidFill>
                <a:schemeClr val="bg1"/>
              </a:solidFill>
            </a:endParaRPr>
          </a:p>
          <a:p>
            <a:pPr>
              <a:defRPr/>
            </a:pPr>
            <a:r>
              <a:rPr lang="en-US" altLang="en-US" strike="noStrike" dirty="0">
                <a:solidFill>
                  <a:schemeClr val="bg1"/>
                </a:solidFill>
              </a:rPr>
              <a:t>Another point worth making is that ESTIMATES of ABMR &amp; MIXED </a:t>
            </a:r>
            <a:r>
              <a:rPr lang="en-US" altLang="en-US" strike="noStrike" dirty="0" err="1">
                <a:solidFill>
                  <a:schemeClr val="bg1"/>
                </a:solidFill>
              </a:rPr>
              <a:t>rej</a:t>
            </a:r>
            <a:r>
              <a:rPr lang="en-US" altLang="en-US" strike="noStrike" dirty="0">
                <a:solidFill>
                  <a:schemeClr val="bg1"/>
                </a:solidFill>
              </a:rPr>
              <a:t> are confounded by the non-specificity of </a:t>
            </a:r>
            <a:r>
              <a:rPr lang="en-US" altLang="en-US" strike="noStrike" dirty="0" err="1">
                <a:solidFill>
                  <a:schemeClr val="bg1"/>
                </a:solidFill>
              </a:rPr>
              <a:t>MVLs</a:t>
            </a:r>
            <a:r>
              <a:rPr lang="en-US" altLang="en-US" strike="noStrike" dirty="0">
                <a:solidFill>
                  <a:schemeClr val="bg1"/>
                </a:solidFill>
              </a:rPr>
              <a:t>.</a:t>
            </a:r>
          </a:p>
          <a:p>
            <a:pPr>
              <a:defRPr/>
            </a:pPr>
            <a:endParaRPr lang="en-US" altLang="en-US" strike="noStrike" dirty="0">
              <a:solidFill>
                <a:schemeClr val="bg1"/>
              </a:solidFill>
            </a:endParaRPr>
          </a:p>
          <a:p>
            <a:pPr>
              <a:defRPr/>
            </a:pPr>
            <a:r>
              <a:rPr lang="en-US" strike="noStrike" dirty="0"/>
              <a:t>EVEN THOUGH THESE lesions are  are a defining histologic feature of ABMR, ---many investigators have noted that they can occur in TCMR.</a:t>
            </a:r>
          </a:p>
          <a:p>
            <a:pPr>
              <a:defRPr/>
            </a:pPr>
            <a:endParaRPr lang="en-US" strike="noStrike" dirty="0"/>
          </a:p>
          <a:p>
            <a:pPr>
              <a:defRPr/>
            </a:pPr>
            <a:r>
              <a:rPr lang="en-US" strike="noStrike" dirty="0"/>
              <a:t>For glomerulitis I am going to quote Banu Sis, ---from Alberta, at a CENTER THAT CAREFULLY excludes ABMR before labeling a biopsy as TCMR….</a:t>
            </a:r>
          </a:p>
          <a:p>
            <a:pPr>
              <a:defRPr/>
            </a:pPr>
            <a:endParaRPr lang="en-US" strike="noStrike" dirty="0"/>
          </a:p>
          <a:p>
            <a:pPr>
              <a:defRPr/>
            </a:pPr>
            <a:r>
              <a:rPr lang="en-US" strike="noStrike" dirty="0"/>
              <a:t>She has published </a:t>
            </a:r>
            <a:r>
              <a:rPr lang="en-US" dirty="0"/>
              <a:t>a </a:t>
            </a:r>
            <a:r>
              <a:rPr lang="en-US" b="1" dirty="0"/>
              <a:t>10%</a:t>
            </a:r>
            <a:r>
              <a:rPr lang="en-US" dirty="0"/>
              <a:t> incidence of MVI in </a:t>
            </a:r>
            <a:r>
              <a:rPr lang="en-US" b="1" dirty="0"/>
              <a:t>BL</a:t>
            </a:r>
            <a:r>
              <a:rPr lang="en-US" dirty="0"/>
              <a:t> biopsies, &amp; </a:t>
            </a:r>
            <a:r>
              <a:rPr lang="en-US" b="1" dirty="0"/>
              <a:t>21% in TCMR </a:t>
            </a:r>
            <a:r>
              <a:rPr lang="en-US" dirty="0"/>
              <a:t>biopsies.  </a:t>
            </a:r>
          </a:p>
          <a:p>
            <a:pPr>
              <a:defRPr/>
            </a:pPr>
            <a:endParaRPr lang="en-US" dirty="0"/>
          </a:p>
          <a:p>
            <a:pPr>
              <a:defRPr/>
            </a:pPr>
            <a:r>
              <a:rPr lang="en-US" dirty="0"/>
              <a:t>For peritubular capillaritis: I would like to quote a  publication by </a:t>
            </a:r>
            <a:r>
              <a:rPr lang="en-US" dirty="0" err="1"/>
              <a:t>kozalowski</a:t>
            </a:r>
            <a:r>
              <a:rPr lang="en-US" dirty="0"/>
              <a:t> from Austria, --based on an evaluation of 1322 biopsies….</a:t>
            </a:r>
          </a:p>
          <a:p>
            <a:pPr>
              <a:defRPr/>
            </a:pPr>
            <a:endParaRPr lang="en-US" strike="noStrike" dirty="0"/>
          </a:p>
          <a:p>
            <a:pPr>
              <a:defRPr/>
            </a:pPr>
            <a:r>
              <a:rPr lang="en-US" strike="noStrike" dirty="0"/>
              <a:t>In </a:t>
            </a:r>
            <a:r>
              <a:rPr lang="en-US" b="1" strike="noStrike" dirty="0"/>
              <a:t>biopsies with peritubular capillary scores &gt;0, </a:t>
            </a:r>
            <a:r>
              <a:rPr lang="en-US" strike="noStrike" dirty="0"/>
              <a:t>-- 48% had a dx of TCMR grade 1a or above.</a:t>
            </a:r>
          </a:p>
          <a:p>
            <a:pPr>
              <a:defRPr/>
            </a:pPr>
            <a:endParaRPr lang="en-US" strike="noStrike" dirty="0"/>
          </a:p>
          <a:p>
            <a:pPr>
              <a:defRPr/>
            </a:pPr>
            <a:r>
              <a:rPr lang="en-US" strike="noStrike" dirty="0"/>
              <a:t>Only diffuse </a:t>
            </a:r>
            <a:r>
              <a:rPr lang="en-US" strike="noStrike" dirty="0" err="1"/>
              <a:t>PTCi</a:t>
            </a:r>
            <a:r>
              <a:rPr lang="en-US" strike="noStrike" dirty="0"/>
              <a:t>  was a risk factor for CABMR with an odds ratio of 4.5, but focal </a:t>
            </a:r>
            <a:r>
              <a:rPr lang="en-US" strike="noStrike" dirty="0" err="1"/>
              <a:t>PTCi</a:t>
            </a:r>
            <a:r>
              <a:rPr lang="en-US" strike="noStrike" dirty="0"/>
              <a:t> was </a:t>
            </a:r>
            <a:r>
              <a:rPr lang="en-US" strike="noStrike" dirty="0" err="1"/>
              <a:t>not</a:t>
            </a:r>
            <a:r>
              <a:rPr lang="en-US" strike="sngStrike" dirty="0" err="1"/>
              <a:t>Only</a:t>
            </a:r>
            <a:r>
              <a:rPr lang="en-US" strike="sngStrike" dirty="0"/>
              <a:t> a peritubular capillary score of 3 was associated with worse graft survival (though you could argue lesser scores caused dysfunction not yet culminating in loss)</a:t>
            </a:r>
          </a:p>
          <a:p>
            <a:pPr>
              <a:defRPr/>
            </a:pPr>
            <a:r>
              <a:rPr lang="en-US" strike="noStrike" dirty="0" err="1"/>
              <a:t>Xxxxxxxxxxxxxxxxxxxxxxxxxxxxxxxxxxxxxxxxxxxxxxxxxxxxxxxxxx</a:t>
            </a:r>
            <a:endParaRPr lang="en-US" strike="noStrike" dirty="0"/>
          </a:p>
          <a:p>
            <a:pPr>
              <a:defRPr/>
            </a:pPr>
            <a:endParaRPr lang="en-US" strike="noStrike" dirty="0"/>
          </a:p>
          <a:p>
            <a:pPr>
              <a:defRPr/>
            </a:pPr>
            <a:r>
              <a:rPr lang="en-US" strike="noStrike" dirty="0"/>
              <a:t>In biopsies with peritubular capillary scores &gt;0,  48% had a diagnosis of TCMR grade 1a or above (at least was mixed TCMR, ABMR for the cases where C4d positive; DSA most not available)</a:t>
            </a:r>
          </a:p>
          <a:p>
            <a:pPr marL="171559" indent="-171559" eaLnBrk="1" fontAlgn="auto" hangingPunct="1">
              <a:spcBef>
                <a:spcPts val="0"/>
              </a:spcBef>
              <a:spcAft>
                <a:spcPts val="0"/>
              </a:spcAft>
              <a:buFontTx/>
              <a:buChar char="-"/>
              <a:defRPr/>
            </a:pPr>
            <a:r>
              <a:rPr lang="en-US" strike="noStrike" dirty="0"/>
              <a:t>Only diffuse </a:t>
            </a:r>
            <a:r>
              <a:rPr lang="en-US" strike="noStrike" dirty="0" err="1"/>
              <a:t>PTCi</a:t>
            </a:r>
            <a:r>
              <a:rPr lang="en-US" strike="noStrike" dirty="0"/>
              <a:t>  was a risk factor for </a:t>
            </a:r>
            <a:r>
              <a:rPr lang="en-US" strike="noStrike" dirty="0" err="1"/>
              <a:t>CABMR</a:t>
            </a:r>
            <a:r>
              <a:rPr lang="en-US" strike="noStrike" dirty="0"/>
              <a:t> with an odds ratio of 4.5, but focal </a:t>
            </a:r>
            <a:r>
              <a:rPr lang="en-US" strike="noStrike" dirty="0" err="1"/>
              <a:t>PTCi</a:t>
            </a:r>
            <a:r>
              <a:rPr lang="en-US" strike="noStrike" dirty="0"/>
              <a:t> was not  (</a:t>
            </a:r>
            <a:r>
              <a:rPr lang="en-US" strike="noStrike" dirty="0" err="1"/>
              <a:t>CABMR</a:t>
            </a:r>
            <a:r>
              <a:rPr lang="en-US" strike="noStrike" dirty="0"/>
              <a:t> diagnosis based on histology and C4d with </a:t>
            </a:r>
            <a:r>
              <a:rPr lang="en-US" strike="noStrike" dirty="0" err="1"/>
              <a:t>DSA</a:t>
            </a:r>
            <a:r>
              <a:rPr lang="en-US" strike="noStrike" dirty="0"/>
              <a:t> mostly </a:t>
            </a:r>
            <a:r>
              <a:rPr lang="en-US" strike="noStrike" dirty="0" err="1"/>
              <a:t>na</a:t>
            </a:r>
            <a:r>
              <a:rPr lang="en-US" strike="noStrike" dirty="0"/>
              <a:t>)</a:t>
            </a:r>
          </a:p>
          <a:p>
            <a:pPr>
              <a:defRPr/>
            </a:pPr>
            <a:r>
              <a:rPr lang="en-US" dirty="0" err="1"/>
              <a:t>xxxxxxxxxxxxxx</a:t>
            </a:r>
            <a:r>
              <a:rPr lang="en-US" dirty="0"/>
              <a:t> </a:t>
            </a:r>
          </a:p>
          <a:p>
            <a:pPr>
              <a:defRPr/>
            </a:pPr>
            <a:r>
              <a:rPr lang="en-US" dirty="0"/>
              <a:t>you could argue g1 ptc1 still seems a somewhat lax criterion for diagnosis ABMR; it satisfies </a:t>
            </a:r>
            <a:r>
              <a:rPr lang="en-US" dirty="0" err="1"/>
              <a:t>banff</a:t>
            </a:r>
            <a:r>
              <a:rPr lang="en-US" dirty="0"/>
              <a:t> rule of </a:t>
            </a:r>
            <a:r>
              <a:rPr lang="en-US" dirty="0" err="1"/>
              <a:t>ptc+g</a:t>
            </a:r>
            <a:r>
              <a:rPr lang="en-US" dirty="0"/>
              <a:t>&gt;=2 criterion for antibody-endothelial interaction)</a:t>
            </a:r>
          </a:p>
          <a:p>
            <a:pPr>
              <a:defRPr/>
            </a:pPr>
            <a:r>
              <a:rPr lang="en-US" dirty="0"/>
              <a:t>(This paper only talks about CABMR; Acute ABMR not presented likely because too few cases without chronicity already set in)</a:t>
            </a:r>
          </a:p>
          <a:p>
            <a:pPr>
              <a:defRPr/>
            </a:pPr>
            <a:r>
              <a:rPr lang="en-US" dirty="0" err="1"/>
              <a:t>Xxxxxxxxxxxxxxxxxxxxxxxxxxxxxxxxxxxx</a:t>
            </a:r>
            <a:endParaRPr lang="en-US" dirty="0"/>
          </a:p>
          <a:p>
            <a:pPr>
              <a:defRPr/>
            </a:pPr>
            <a:r>
              <a:rPr lang="en-US" dirty="0" err="1"/>
              <a:t>Kozakowski</a:t>
            </a:r>
            <a:r>
              <a:rPr lang="en-US" dirty="0"/>
              <a:t>: prospective </a:t>
            </a:r>
            <a:r>
              <a:rPr lang="en-US" dirty="0" err="1"/>
              <a:t>ffpe</a:t>
            </a:r>
            <a:r>
              <a:rPr lang="en-US" dirty="0"/>
              <a:t> C4d since 1999;  DSA  for a smaller subset of 85/1322  with no multivariate analysis; i strongly correlated </a:t>
            </a:r>
            <a:r>
              <a:rPr lang="en-US" dirty="0" err="1"/>
              <a:t>ptc</a:t>
            </a:r>
            <a:r>
              <a:rPr lang="en-US" dirty="0"/>
              <a:t> and can not analyze separately; </a:t>
            </a:r>
          </a:p>
          <a:p>
            <a:pPr>
              <a:defRPr/>
            </a:pPr>
            <a:r>
              <a:rPr lang="en-US" dirty="0"/>
              <a:t>Yes no DSA?-----but number is large.</a:t>
            </a:r>
          </a:p>
          <a:p>
            <a:pPr>
              <a:defRPr/>
            </a:pPr>
            <a:r>
              <a:rPr lang="en-US" dirty="0"/>
              <a:t>P</a:t>
            </a:r>
            <a:r>
              <a:rPr lang="en-US" dirty="0">
                <a:solidFill>
                  <a:schemeClr val="bg1"/>
                </a:solidFill>
              </a:rPr>
              <a:t>ittsburgh: 47% TCMR --?</a:t>
            </a:r>
            <a:r>
              <a:rPr lang="en-US" dirty="0" err="1">
                <a:solidFill>
                  <a:schemeClr val="bg1"/>
                </a:solidFill>
              </a:rPr>
              <a:t>incl</a:t>
            </a:r>
            <a:r>
              <a:rPr lang="en-US" dirty="0">
                <a:solidFill>
                  <a:schemeClr val="bg1"/>
                </a:solidFill>
              </a:rPr>
              <a:t> BL? Had glomerulitis —skip as they will criticize insufficient DSA testing and possibly even my diagnostic criteria</a:t>
            </a:r>
            <a:endParaRPr lang="en-US" dirty="0"/>
          </a:p>
          <a:p>
            <a:pPr>
              <a:defRPr/>
            </a:pPr>
            <a:endParaRPr lang="en-US" dirty="0"/>
          </a:p>
          <a:p>
            <a:pPr>
              <a:defRPr/>
            </a:pPr>
            <a:r>
              <a:rPr lang="en-US" dirty="0"/>
              <a:t>My manuscript discussion: The occurrence of glomerulitis and peritubular capillaritis in this series of biopsies  with negative C4d staining and no associated DSA illustrates the point that this lesion/these lesions (particularly if low grade) is/are not pathognomonic of ABMR.  High diagnostic specificity of these lesions in only achieved in the in the context of C4d and/or circulating DSA . Some but not all of these studies were performed in the era of C4d staining and DSA testing----</a:t>
            </a:r>
          </a:p>
          <a:p>
            <a:pPr>
              <a:defRPr/>
            </a:pPr>
            <a:r>
              <a:rPr lang="en-US" dirty="0"/>
              <a:t>It has been suggested that TCMR  associated glomerulitis may be responsive to  Tacrolimus therapy (</a:t>
            </a:r>
            <a:r>
              <a:rPr lang="en-US" dirty="0">
                <a:hlinkClick r:id="rId3" action="ppaction://hlinkfile" tooltip="Woodle, 1996 #6070"/>
              </a:rPr>
              <a:t>34</a:t>
            </a:r>
            <a:r>
              <a:rPr lang="en-US" dirty="0"/>
              <a:t>). Glomerulitis has also been described in 16% of biopsies with glomerulonephritis and 7% of biopsies interpreted as calcineurin inhibitor toxicity (</a:t>
            </a:r>
            <a:r>
              <a:rPr lang="en-US" dirty="0">
                <a:hlinkClick r:id="rId4" action="ppaction://hlinkfile" tooltip="Sis, 2012 #5761"/>
              </a:rPr>
              <a:t>35</a:t>
            </a:r>
            <a:r>
              <a:rPr lang="en-US" dirty="0"/>
              <a:t>).  Peritubular capillaritis is  reported in 24% of biopsies with ‘acute tubular necrosis’ and 16% of biopsies with glomerulonephritis (</a:t>
            </a:r>
            <a:r>
              <a:rPr lang="en-US" dirty="0">
                <a:hlinkClick r:id="rId4" action="ppaction://hlinkfile" tooltip="Sis, 2012 #5761"/>
              </a:rPr>
              <a:t>35</a:t>
            </a:r>
            <a:r>
              <a:rPr lang="en-US" dirty="0"/>
              <a:t>, </a:t>
            </a:r>
            <a:r>
              <a:rPr lang="en-US" dirty="0">
                <a:hlinkClick r:id="rId5" action="ppaction://hlinkfile" tooltip="Loupy, 2011 #5858"/>
              </a:rPr>
              <a:t>41</a:t>
            </a:r>
            <a:r>
              <a:rPr lang="en-US" dirty="0"/>
              <a:t>).  - ---------------------------------------------------------------------</a:t>
            </a:r>
          </a:p>
          <a:p>
            <a:pPr>
              <a:defRPr/>
            </a:pPr>
            <a:r>
              <a:rPr lang="en-US" dirty="0"/>
              <a:t>One would expect that expression of adhesion molecules by microvascular endothelium would lead  to  intra-capillary accumulation of inflammatory cells  which would result in glomerulitis and peritubular capillaritis.  -------------The potential of these cells to cause tissue damage is highlighted by </a:t>
            </a:r>
            <a:r>
              <a:rPr lang="en-US" dirty="0" err="1"/>
              <a:t>immunohistochemical</a:t>
            </a:r>
            <a:r>
              <a:rPr lang="en-US" dirty="0"/>
              <a:t> studies that show  granzyme producing T-cells  in biopsies with microvascular inflammation  (</a:t>
            </a:r>
            <a:r>
              <a:rPr lang="en-US" dirty="0">
                <a:hlinkClick r:id="rId6" action="ppaction://hlinkfile" tooltip="Batal, 2012 #4230"/>
              </a:rPr>
              <a:t>38</a:t>
            </a:r>
            <a:r>
              <a:rPr lang="en-US" dirty="0"/>
              <a:t>). ---------Recurrent episodes of such injury would lead duplication and multi-layering of the endothelial cells. This line of reasoning provides a conceptual basis for how TCMR can result in chronic transplant glomerulopathy and multi-</a:t>
            </a:r>
            <a:r>
              <a:rPr lang="en-US" dirty="0" err="1"/>
              <a:t>lamellation</a:t>
            </a:r>
            <a:r>
              <a:rPr lang="en-US" dirty="0"/>
              <a:t> of peritubular capillary basement membranes. The failure to find C4d deposits or DSA in  30-70% of biopsies with chronic transplant glomerulopathy  is consistent with this interpretation  (</a:t>
            </a:r>
            <a:r>
              <a:rPr lang="en-US" dirty="0">
                <a:hlinkClick r:id="rId7" action="ppaction://hlinkfile" tooltip="Moreso, 2012 #4225"/>
              </a:rPr>
              <a:t>11</a:t>
            </a:r>
            <a:r>
              <a:rPr lang="en-US" dirty="0"/>
              <a:t>, </a:t>
            </a:r>
            <a:r>
              <a:rPr lang="en-US" dirty="0">
                <a:hlinkClick r:id="rId8" action="ppaction://hlinkfile" tooltip="Akalin, 2007 #5696"/>
              </a:rPr>
              <a:t>44-46</a:t>
            </a:r>
            <a:r>
              <a:rPr lang="en-US" dirty="0"/>
              <a:t>).  </a:t>
            </a:r>
          </a:p>
          <a:p>
            <a:pPr>
              <a:defRPr/>
            </a:pPr>
            <a:r>
              <a:rPr lang="en-US" dirty="0"/>
              <a:t>Other observations that support this pathway of microvascular injury include the demonstration of cytotoxic T-cell transcripts and proteins in lesions of chronic transplant glomerulopathy T-cells (</a:t>
            </a:r>
            <a:r>
              <a:rPr lang="en-US" dirty="0">
                <a:hlinkClick r:id="rId9" action="ppaction://hlinkfile" tooltip="Papadimitriou, 2010 #6063"/>
              </a:rPr>
              <a:t>48</a:t>
            </a:r>
            <a:r>
              <a:rPr lang="en-US" dirty="0"/>
              <a:t>) (</a:t>
            </a:r>
            <a:r>
              <a:rPr lang="en-US" dirty="0">
                <a:hlinkClick r:id="rId6" action="ppaction://hlinkfile" tooltip="Batal, 2012 #4230"/>
              </a:rPr>
              <a:t>38</a:t>
            </a:r>
            <a:r>
              <a:rPr lang="en-US" dirty="0"/>
              <a:t>, </a:t>
            </a:r>
            <a:r>
              <a:rPr lang="en-US" dirty="0">
                <a:hlinkClick r:id="rId10" action="ppaction://hlinkfile" tooltip="Hayde, 2013 #5991"/>
              </a:rPr>
              <a:t>46</a:t>
            </a:r>
            <a:r>
              <a:rPr lang="en-US" dirty="0"/>
              <a:t>, </a:t>
            </a:r>
            <a:r>
              <a:rPr lang="en-US" dirty="0">
                <a:hlinkClick r:id="rId11" action="ppaction://hlinkfile" tooltip="Homs, 2009 #4229"/>
              </a:rPr>
              <a:t>49</a:t>
            </a:r>
            <a:r>
              <a:rPr lang="en-US" dirty="0"/>
              <a:t>),  </a:t>
            </a:r>
            <a:r>
              <a:rPr lang="en-US" b="1" dirty="0"/>
              <a:t>(iii)</a:t>
            </a:r>
            <a:r>
              <a:rPr lang="en-US" dirty="0"/>
              <a:t> mRNA levels of  interferon-</a:t>
            </a:r>
            <a:r>
              <a:rPr lang="en-US" dirty="0">
                <a:sym typeface="Symbol"/>
              </a:rPr>
              <a:t></a:t>
            </a:r>
            <a:r>
              <a:rPr lang="en-US" dirty="0"/>
              <a:t>, T-bet and granzyme B are higher in biopsies with cg (</a:t>
            </a:r>
            <a:r>
              <a:rPr lang="en-US" dirty="0">
                <a:hlinkClick r:id="rId11" action="ppaction://hlinkfile" tooltip="Homs, 2009 #4229"/>
              </a:rPr>
              <a:t>49</a:t>
            </a:r>
            <a:r>
              <a:rPr lang="en-US" dirty="0"/>
              <a:t>), and </a:t>
            </a:r>
            <a:r>
              <a:rPr lang="en-US" b="1" dirty="0"/>
              <a:t>(iv)</a:t>
            </a:r>
            <a:r>
              <a:rPr lang="en-US" dirty="0"/>
              <a:t> microarray analysis of C4d negative biopsies with cg in the absence of DSA showed increased expression of cytotoxic T-cell transcripts compared to C4d-negative, DSA negative biopsies not showing cg (</a:t>
            </a:r>
            <a:r>
              <a:rPr lang="en-US" dirty="0">
                <a:hlinkClick r:id="rId10" action="ppaction://hlinkfile" tooltip="Hayde, 2013 #5991"/>
              </a:rPr>
              <a:t>46</a:t>
            </a:r>
            <a:r>
              <a:rPr lang="en-US" dirty="0"/>
              <a:t>) -------------------------------------------------------------------------------------------------</a:t>
            </a:r>
          </a:p>
          <a:p>
            <a:pPr>
              <a:defRPr/>
            </a:pPr>
            <a:r>
              <a:rPr lang="en-US" dirty="0"/>
              <a:t>Glomerulitis: The Banff 2013 meeting report defines glomerulitis as complete or partial occlusion of one or more glomeruli capillaries by leucocyte infiltration AND endothelial cell enlargement. It should be viewed as a lesion typical but not pathognomonic of ABMR. Therefore, in biopsies with no C4d deposition, and absence of donor specific antibodies, the possibility of TCMR masquerading as glomerulitis deserves consideration. ---------------------Peritubular capillaritis: PTC is defined as the presence of 3 or more inflammatory cells in the peritubular capillary lumen with at least 10% of the capillaries being affected (</a:t>
            </a:r>
            <a:r>
              <a:rPr lang="en-US" dirty="0">
                <a:hlinkClick r:id="rId12" action="ppaction://hlinkfile" tooltip="Gibson, 2008 #6030"/>
              </a:rPr>
              <a:t>39</a:t>
            </a:r>
            <a:r>
              <a:rPr lang="en-US" dirty="0"/>
              <a:t>). The inflammation may be comprised of mononuclear cells or neutrophils (</a:t>
            </a:r>
            <a:r>
              <a:rPr lang="en-US" dirty="0">
                <a:hlinkClick r:id="rId13" action="ppaction://hlinkfile" tooltip="Lefaucheur, 2007 #6066"/>
              </a:rPr>
              <a:t>40</a:t>
            </a:r>
            <a:r>
              <a:rPr lang="en-US" dirty="0"/>
              <a:t>).  </a:t>
            </a:r>
          </a:p>
          <a:p>
            <a:pPr>
              <a:defRPr/>
            </a:pPr>
            <a:r>
              <a:rPr lang="en-US" dirty="0"/>
              <a:t>Microvascular inflammation has been described in DSA negative patients (</a:t>
            </a:r>
            <a:r>
              <a:rPr lang="en-US" dirty="0">
                <a:hlinkClick r:id="rId14" action="ppaction://hlinkfile" tooltip="Kim, 2014 #6036"/>
              </a:rPr>
              <a:t>32</a:t>
            </a:r>
            <a:r>
              <a:rPr lang="en-US" dirty="0"/>
              <a:t>). The lesion is pronounced whenever there is severe inflammation and </a:t>
            </a:r>
            <a:r>
              <a:rPr lang="en-US" dirty="0" err="1"/>
              <a:t>transcapillary</a:t>
            </a:r>
            <a:r>
              <a:rPr lang="en-US" dirty="0"/>
              <a:t> migration of mononuclear cells into the interstitial compartment. Therefore, the Banff 2013 meeting report suggested that in the presence of TCMR </a:t>
            </a:r>
            <a:r>
              <a:rPr lang="en-US" dirty="0" err="1"/>
              <a:t>ptc</a:t>
            </a:r>
            <a:r>
              <a:rPr lang="en-US" dirty="0"/>
              <a:t> not be taken as evidence of ABMR unless concurrent glomerulitis is also present (</a:t>
            </a:r>
            <a:r>
              <a:rPr lang="en-US" dirty="0">
                <a:hlinkClick r:id="rId15" action="ppaction://hlinkfile" tooltip="Haas, 2014 #5631"/>
              </a:rPr>
              <a:t>15</a:t>
            </a:r>
            <a:r>
              <a:rPr lang="en-US" dirty="0"/>
              <a:t>). </a:t>
            </a:r>
          </a:p>
          <a:p>
            <a:pPr>
              <a:defRPr/>
            </a:pPr>
            <a:endParaRPr lang="en-US" dirty="0"/>
          </a:p>
          <a:p>
            <a:pPr>
              <a:defRPr/>
            </a:pPr>
            <a:endParaRPr lang="en-US" dirty="0"/>
          </a:p>
        </p:txBody>
      </p:sp>
      <p:sp>
        <p:nvSpPr>
          <p:cNvPr id="275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713" indent="-285049">
              <a:spcBef>
                <a:spcPct val="30000"/>
              </a:spcBef>
              <a:defRPr sz="1200">
                <a:solidFill>
                  <a:schemeClr val="tx1"/>
                </a:solidFill>
                <a:latin typeface="Times New Roman" charset="0"/>
              </a:defRPr>
            </a:lvl2pPr>
            <a:lvl3pPr marL="1143365" indent="-228039">
              <a:spcBef>
                <a:spcPct val="30000"/>
              </a:spcBef>
              <a:defRPr sz="1200">
                <a:solidFill>
                  <a:schemeClr val="tx1"/>
                </a:solidFill>
                <a:latin typeface="Times New Roman" charset="0"/>
              </a:defRPr>
            </a:lvl3pPr>
            <a:lvl4pPr marL="1601029" indent="-228039">
              <a:spcBef>
                <a:spcPct val="30000"/>
              </a:spcBef>
              <a:defRPr sz="1200">
                <a:solidFill>
                  <a:schemeClr val="tx1"/>
                </a:solidFill>
                <a:latin typeface="Times New Roman" charset="0"/>
              </a:defRPr>
            </a:lvl4pPr>
            <a:lvl5pPr marL="2058691" indent="-228039">
              <a:spcBef>
                <a:spcPct val="30000"/>
              </a:spcBef>
              <a:defRPr sz="1200">
                <a:solidFill>
                  <a:schemeClr val="tx1"/>
                </a:solidFill>
                <a:latin typeface="Times New Roman" charset="0"/>
              </a:defRPr>
            </a:lvl5pPr>
            <a:lvl6pPr marL="2514771" indent="-228039" eaLnBrk="0" fontAlgn="base" hangingPunct="0">
              <a:spcBef>
                <a:spcPct val="30000"/>
              </a:spcBef>
              <a:spcAft>
                <a:spcPct val="0"/>
              </a:spcAft>
              <a:defRPr sz="1200">
                <a:solidFill>
                  <a:schemeClr val="tx1"/>
                </a:solidFill>
                <a:latin typeface="Times New Roman" charset="0"/>
              </a:defRPr>
            </a:lvl6pPr>
            <a:lvl7pPr marL="2970850" indent="-228039" eaLnBrk="0" fontAlgn="base" hangingPunct="0">
              <a:spcBef>
                <a:spcPct val="30000"/>
              </a:spcBef>
              <a:spcAft>
                <a:spcPct val="0"/>
              </a:spcAft>
              <a:defRPr sz="1200">
                <a:solidFill>
                  <a:schemeClr val="tx1"/>
                </a:solidFill>
                <a:latin typeface="Times New Roman" charset="0"/>
              </a:defRPr>
            </a:lvl7pPr>
            <a:lvl8pPr marL="3426929" indent="-228039" eaLnBrk="0" fontAlgn="base" hangingPunct="0">
              <a:spcBef>
                <a:spcPct val="30000"/>
              </a:spcBef>
              <a:spcAft>
                <a:spcPct val="0"/>
              </a:spcAft>
              <a:defRPr sz="1200">
                <a:solidFill>
                  <a:schemeClr val="tx1"/>
                </a:solidFill>
                <a:latin typeface="Times New Roman" charset="0"/>
              </a:defRPr>
            </a:lvl8pPr>
            <a:lvl9pPr marL="3883009" indent="-228039" eaLnBrk="0" fontAlgn="base" hangingPunct="0">
              <a:spcBef>
                <a:spcPct val="30000"/>
              </a:spcBef>
              <a:spcAft>
                <a:spcPct val="0"/>
              </a:spcAft>
              <a:defRPr sz="1200">
                <a:solidFill>
                  <a:schemeClr val="tx1"/>
                </a:solidFill>
                <a:latin typeface="Times New Roman" charset="0"/>
              </a:defRPr>
            </a:lvl9pPr>
          </a:lstStyle>
          <a:p>
            <a:pPr>
              <a:spcBef>
                <a:spcPct val="0"/>
              </a:spcBef>
            </a:pPr>
            <a:fld id="{3A86BDB1-14B4-7849-A7B8-D0D4484D78FB}" type="slidenum">
              <a:rPr lang="en-US" altLang="en-US">
                <a:solidFill>
                  <a:srgbClr val="000000"/>
                </a:solidFill>
              </a:rPr>
              <a:pPr>
                <a:spcBef>
                  <a:spcPct val="0"/>
                </a:spcBef>
              </a:pPr>
              <a:t>36</a:t>
            </a:fld>
            <a:endParaRPr lang="en-US" altLang="en-US">
              <a:solidFill>
                <a:srgbClr val="000000"/>
              </a:solidFill>
            </a:endParaRPr>
          </a:p>
        </p:txBody>
      </p:sp>
    </p:spTree>
    <p:extLst>
      <p:ext uri="{BB962C8B-B14F-4D97-AF65-F5344CB8AC3E}">
        <p14:creationId xmlns:p14="http://schemas.microsoft.com/office/powerpoint/2010/main" val="2069490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altLang="en-US" dirty="0">
                <a:solidFill>
                  <a:srgbClr val="FFFF00"/>
                </a:solidFill>
              </a:rPr>
              <a:t>At this juncture, it important to REITERATE that </a:t>
            </a:r>
            <a:r>
              <a:rPr lang="en-US" altLang="en-US" dirty="0" err="1">
                <a:solidFill>
                  <a:srgbClr val="FFFF00"/>
                </a:solidFill>
              </a:rPr>
              <a:t>MDx</a:t>
            </a:r>
            <a:r>
              <a:rPr lang="en-US" altLang="en-US" dirty="0">
                <a:solidFill>
                  <a:srgbClr val="FFFF00"/>
                </a:solidFill>
              </a:rPr>
              <a:t> Does Not Solve the Problem of  Limited Specificity.</a:t>
            </a:r>
            <a:r>
              <a:rPr lang="en-US" altLang="en-US" dirty="0">
                <a:solidFill>
                  <a:srgbClr val="FFFFFF"/>
                </a:solidFill>
                <a:latin typeface="Arial" panose="020B0604020202020204" pitchFamily="34" charset="0"/>
                <a:cs typeface="Arial" charset="0"/>
              </a:rPr>
              <a:t> </a:t>
            </a:r>
          </a:p>
          <a:p>
            <a:pPr>
              <a:defRPr/>
            </a:pPr>
            <a:endParaRPr lang="en-US" altLang="en-US" dirty="0">
              <a:solidFill>
                <a:srgbClr val="FFFFFF"/>
              </a:solidFill>
              <a:latin typeface="Arial" panose="020B0604020202020204" pitchFamily="34" charset="0"/>
              <a:cs typeface="Arial" charset="0"/>
            </a:endParaRPr>
          </a:p>
          <a:p>
            <a:pPr>
              <a:defRPr/>
            </a:pPr>
            <a:r>
              <a:rPr lang="en-US" altLang="en-US" dirty="0">
                <a:solidFill>
                  <a:srgbClr val="FFFFFF"/>
                </a:solidFill>
                <a:latin typeface="Arial" panose="020B0604020202020204" pitchFamily="34" charset="0"/>
                <a:cs typeface="Arial" charset="0"/>
              </a:rPr>
              <a:t>-G &amp; ptc were simplistically assumed to be specific for ABMR 100% of the time--when the ML algos were </a:t>
            </a:r>
            <a:r>
              <a:rPr lang="en-US" altLang="en-US" dirty="0" err="1">
                <a:solidFill>
                  <a:srgbClr val="FFFFFF"/>
                </a:solidFill>
                <a:latin typeface="Arial" panose="020B0604020202020204" pitchFamily="34" charset="0"/>
                <a:cs typeface="Arial" charset="0"/>
              </a:rPr>
              <a:t>were</a:t>
            </a:r>
            <a:r>
              <a:rPr lang="en-US" altLang="en-US" dirty="0">
                <a:solidFill>
                  <a:srgbClr val="FFFFFF"/>
                </a:solidFill>
                <a:latin typeface="Arial" panose="020B0604020202020204" pitchFamily="34" charset="0"/>
                <a:cs typeface="Arial" charset="0"/>
              </a:rPr>
              <a:t> developed, but as I have noted this is not true.</a:t>
            </a:r>
          </a:p>
          <a:p>
            <a:pPr>
              <a:defRPr/>
            </a:pPr>
            <a:endParaRPr lang="en-US" altLang="en-US" dirty="0">
              <a:solidFill>
                <a:srgbClr val="FFFFFF"/>
              </a:solidFill>
              <a:latin typeface="Arial" panose="020B0604020202020204" pitchFamily="34" charset="0"/>
              <a:cs typeface="Arial" charset="0"/>
            </a:endParaRPr>
          </a:p>
          <a:p>
            <a:pPr>
              <a:defRPr/>
            </a:pPr>
            <a:r>
              <a:rPr lang="en-US" altLang="en-US" dirty="0">
                <a:solidFill>
                  <a:srgbClr val="FFFFFF"/>
                </a:solidFill>
                <a:latin typeface="Arial" panose="020B0604020202020204" pitchFamily="34" charset="0"/>
                <a:cs typeface="Arial" charset="0"/>
              </a:rPr>
              <a:t>THERE ARE OTHER EXAMPLES OF THE NON-</a:t>
            </a:r>
            <a:r>
              <a:rPr lang="en-US" altLang="en-US" dirty="0" err="1">
                <a:solidFill>
                  <a:srgbClr val="FFFFFF"/>
                </a:solidFill>
                <a:latin typeface="Arial" panose="020B0604020202020204" pitchFamily="34" charset="0"/>
                <a:cs typeface="Arial" charset="0"/>
              </a:rPr>
              <a:t>SPECIFICTY</a:t>
            </a:r>
            <a:r>
              <a:rPr lang="en-US" altLang="en-US" dirty="0">
                <a:solidFill>
                  <a:srgbClr val="FFFFFF"/>
                </a:solidFill>
                <a:latin typeface="Arial" panose="020B0604020202020204" pitchFamily="34" charset="0"/>
                <a:cs typeface="Arial" charset="0"/>
              </a:rPr>
              <a:t> OF MOLECULAR SIGNATURES---Tubular injury transcripts are present in both acute tubular necrosis and TCMR---Gene expression profiles of TCMR &amp; BKVN nearly identical in many studies.</a:t>
            </a:r>
          </a:p>
          <a:p>
            <a:pPr>
              <a:defRPr/>
            </a:pPr>
            <a:endParaRPr lang="en-US" altLang="en-US" dirty="0">
              <a:solidFill>
                <a:srgbClr val="FFFFFF"/>
              </a:solidFill>
              <a:latin typeface="Arial" panose="020B0604020202020204" pitchFamily="34" charset="0"/>
              <a:cs typeface="Arial" charset="0"/>
            </a:endParaRPr>
          </a:p>
          <a:p>
            <a:pPr>
              <a:defRPr/>
            </a:pPr>
            <a:r>
              <a:rPr lang="en-US" altLang="en-US" dirty="0">
                <a:solidFill>
                  <a:srgbClr val="FFFFFF"/>
                </a:solidFill>
                <a:latin typeface="Arial" panose="020B0604020202020204" pitchFamily="34" charset="0"/>
                <a:cs typeface="Arial" charset="0"/>
              </a:rPr>
              <a:t>and likewise, Molecular panels predictive of graft loss in LATE Bxs have no predictive value in 6 WEEK protocol Biopsies</a:t>
            </a:r>
          </a:p>
          <a:p>
            <a:pPr defTabSz="676542" eaLnBrk="1" hangingPunct="1">
              <a:spcBef>
                <a:spcPct val="0"/>
              </a:spcBef>
              <a:defRPr/>
            </a:pPr>
            <a:endParaRPr lang="en-US" altLang="en-US" dirty="0">
              <a:solidFill>
                <a:srgbClr val="FFFFFF"/>
              </a:solidFill>
              <a:latin typeface="Arial" panose="020B0604020202020204" pitchFamily="34" charset="0"/>
              <a:cs typeface="Arial" charset="0"/>
            </a:endParaRPr>
          </a:p>
          <a:p>
            <a:pPr defTabSz="676542" eaLnBrk="1" hangingPunct="1">
              <a:spcBef>
                <a:spcPct val="0"/>
              </a:spcBef>
              <a:defRPr/>
            </a:pPr>
            <a:endParaRPr lang="en-US" altLang="en-US" dirty="0">
              <a:solidFill>
                <a:srgbClr val="FFFFFF"/>
              </a:solidFill>
              <a:latin typeface="Arial" panose="020B0604020202020204" pitchFamily="34" charset="0"/>
              <a:cs typeface="Arial" charset="0"/>
            </a:endParaRPr>
          </a:p>
          <a:p>
            <a:pPr defTabSz="676542" eaLnBrk="1" hangingPunct="1">
              <a:spcBef>
                <a:spcPct val="0"/>
              </a:spcBef>
              <a:defRPr/>
            </a:pPr>
            <a:endParaRPr lang="en-US" altLang="en-US" dirty="0">
              <a:solidFill>
                <a:srgbClr val="FFFFFF"/>
              </a:solidFill>
              <a:latin typeface="Arial" panose="020B0604020202020204" pitchFamily="34" charset="0"/>
              <a:cs typeface="Arial" charset="0"/>
            </a:endParaRPr>
          </a:p>
          <a:p>
            <a:pPr defTabSz="676542" eaLnBrk="1" hangingPunct="1">
              <a:spcBef>
                <a:spcPct val="0"/>
              </a:spcBef>
              <a:defRPr/>
            </a:pPr>
            <a:r>
              <a:rPr lang="en-US" altLang="en-US" dirty="0" err="1">
                <a:solidFill>
                  <a:srgbClr val="FFFFFF"/>
                </a:solidFill>
                <a:latin typeface="Arial" panose="020B0604020202020204" pitchFamily="34" charset="0"/>
                <a:cs typeface="Arial" charset="0"/>
              </a:rPr>
              <a:t>xxxxxxxxxxxxxxxxxxxx</a:t>
            </a:r>
            <a:endParaRPr lang="en-US" dirty="0"/>
          </a:p>
          <a:p>
            <a:pPr marL="561860" lvl="1" indent="-216114" eaLnBrk="1" hangingPunct="1">
              <a:buFont typeface="Arial" panose="020B0604020202020204" pitchFamily="34" charset="0"/>
              <a:buChar char="•"/>
              <a:defRPr/>
            </a:pPr>
            <a:r>
              <a:rPr lang="en-US" altLang="en-US" sz="2800" dirty="0">
                <a:solidFill>
                  <a:srgbClr val="F8F8F8"/>
                </a:solidFill>
                <a:latin typeface="Arial" pitchFamily="34" charset="0"/>
              </a:rPr>
              <a:t>It is not histology error: </a:t>
            </a:r>
            <a:r>
              <a:rPr lang="en-US" altLang="en-US" sz="2800" dirty="0" err="1">
                <a:solidFill>
                  <a:srgbClr val="F8F8F8"/>
                </a:solidFill>
                <a:latin typeface="Arial" pitchFamily="34" charset="0"/>
              </a:rPr>
              <a:t>ENDAT</a:t>
            </a:r>
            <a:r>
              <a:rPr lang="en-US" altLang="en-US" sz="2800" dirty="0">
                <a:solidFill>
                  <a:srgbClr val="F8F8F8"/>
                </a:solidFill>
                <a:latin typeface="Arial" pitchFamily="34" charset="0"/>
              </a:rPr>
              <a:t> presence in TCMR limits the specificity of the test (which was only 56% in this cohort) </a:t>
            </a:r>
            <a:r>
              <a:rPr lang="en-US" altLang="en-US" sz="2800" strike="sngStrike" dirty="0">
                <a:solidFill>
                  <a:srgbClr val="F8F8F8"/>
                </a:solidFill>
                <a:latin typeface="Arial" pitchFamily="34" charset="0"/>
              </a:rPr>
              <a:t>and will likely be different in others</a:t>
            </a:r>
          </a:p>
          <a:p>
            <a:pPr marL="561860" lvl="1" indent="-216114" eaLnBrk="1" hangingPunct="1">
              <a:buFont typeface="Arial" panose="020B0604020202020204" pitchFamily="34" charset="0"/>
              <a:buChar char="•"/>
              <a:defRPr/>
            </a:pPr>
            <a:r>
              <a:rPr lang="en-US" altLang="en-US" sz="2800" dirty="0">
                <a:solidFill>
                  <a:srgbClr val="F8F8F8"/>
                </a:solidFill>
                <a:latin typeface="Arial" pitchFamily="34" charset="0"/>
              </a:rPr>
              <a:t>Cut off score used to discriminate </a:t>
            </a:r>
            <a:r>
              <a:rPr lang="en-US" altLang="en-US" sz="2800" dirty="0" err="1">
                <a:solidFill>
                  <a:srgbClr val="F8F8F8"/>
                </a:solidFill>
                <a:latin typeface="Arial" pitchFamily="34" charset="0"/>
              </a:rPr>
              <a:t>ABMR</a:t>
            </a:r>
            <a:r>
              <a:rPr lang="en-US" altLang="en-US" sz="2800" dirty="0">
                <a:solidFill>
                  <a:srgbClr val="F8F8F8"/>
                </a:solidFill>
                <a:latin typeface="Arial" pitchFamily="34" charset="0"/>
              </a:rPr>
              <a:t> from </a:t>
            </a:r>
            <a:r>
              <a:rPr lang="en-US" altLang="en-US" sz="2800" dirty="0" err="1">
                <a:solidFill>
                  <a:srgbClr val="F8F8F8"/>
                </a:solidFill>
                <a:latin typeface="Arial" pitchFamily="34" charset="0"/>
              </a:rPr>
              <a:t>nonABMR</a:t>
            </a:r>
            <a:r>
              <a:rPr lang="en-US" altLang="en-US" sz="2800" dirty="0">
                <a:solidFill>
                  <a:srgbClr val="F8F8F8"/>
                </a:solidFill>
                <a:latin typeface="Arial" pitchFamily="34" charset="0"/>
              </a:rPr>
              <a:t> will be center-specific, dependent on severity of E vs T injury in case mix used for validation</a:t>
            </a:r>
          </a:p>
          <a:p>
            <a:pPr marL="561860" lvl="1" indent="-216114" eaLnBrk="1" hangingPunct="1">
              <a:buFont typeface="Arial" panose="020B0604020202020204" pitchFamily="34" charset="0"/>
              <a:buChar char="•"/>
              <a:defRPr/>
            </a:pPr>
            <a:r>
              <a:rPr lang="en-US" altLang="en-US" sz="2800" dirty="0">
                <a:solidFill>
                  <a:srgbClr val="F8F8F8"/>
                </a:solidFill>
                <a:latin typeface="Arial" pitchFamily="34" charset="0"/>
              </a:rPr>
              <a:t>This means that every center will need to do its own validation</a:t>
            </a:r>
          </a:p>
          <a:p>
            <a:pPr marL="561860" lvl="1" indent="-216114" eaLnBrk="1" hangingPunct="1">
              <a:buFont typeface="Arial" panose="020B0604020202020204" pitchFamily="34" charset="0"/>
              <a:buChar char="•"/>
              <a:defRPr/>
            </a:pPr>
            <a:r>
              <a:rPr lang="en-US" altLang="en-US" sz="2800" dirty="0">
                <a:solidFill>
                  <a:srgbClr val="F8F8F8"/>
                </a:solidFill>
                <a:latin typeface="Arial" pitchFamily="34" charset="0"/>
              </a:rPr>
              <a:t>Another issue is that this test is confounded by the presence of mixed </a:t>
            </a:r>
            <a:r>
              <a:rPr lang="en-US" altLang="en-US" sz="2800" dirty="0" err="1">
                <a:solidFill>
                  <a:srgbClr val="F8F8F8"/>
                </a:solidFill>
                <a:latin typeface="Arial" pitchFamily="34" charset="0"/>
              </a:rPr>
              <a:t>rej</a:t>
            </a:r>
            <a:r>
              <a:rPr lang="en-US" altLang="en-US" sz="2800" dirty="0">
                <a:solidFill>
                  <a:srgbClr val="F8F8F8"/>
                </a:solidFill>
                <a:latin typeface="Arial" pitchFamily="34" charset="0"/>
              </a:rPr>
              <a:t> (70% UPMC-</a:t>
            </a:r>
            <a:r>
              <a:rPr lang="en-US" altLang="en-US" sz="2800" dirty="0" err="1">
                <a:solidFill>
                  <a:srgbClr val="F8F8F8"/>
                </a:solidFill>
                <a:latin typeface="Arial" pitchFamily="34" charset="0"/>
              </a:rPr>
              <a:t>ABMRs</a:t>
            </a:r>
            <a:r>
              <a:rPr lang="en-US" altLang="en-US" sz="2800" dirty="0">
                <a:solidFill>
                  <a:srgbClr val="F8F8F8"/>
                </a:solidFill>
                <a:latin typeface="Arial" pitchFamily="34" charset="0"/>
              </a:rPr>
              <a:t>) </a:t>
            </a:r>
          </a:p>
          <a:p>
            <a:pPr marL="561860" lvl="1" indent="-216114" eaLnBrk="1" hangingPunct="1">
              <a:buFont typeface="Arial" panose="020B0604020202020204" pitchFamily="34" charset="0"/>
              <a:buChar char="•"/>
              <a:defRPr/>
            </a:pPr>
            <a:r>
              <a:rPr lang="en-US" altLang="en-US" sz="2800" dirty="0">
                <a:solidFill>
                  <a:srgbClr val="F8F8F8"/>
                </a:solidFill>
                <a:latin typeface="Arial" pitchFamily="34" charset="0"/>
              </a:rPr>
              <a:t>Indeed the definition of mixed rejection is not </a:t>
            </a:r>
            <a:r>
              <a:rPr lang="en-US" altLang="en-US" sz="2800" dirty="0" err="1">
                <a:solidFill>
                  <a:srgbClr val="F8F8F8"/>
                </a:solidFill>
                <a:latin typeface="Arial" pitchFamily="34" charset="0"/>
              </a:rPr>
              <a:t>stanadardized</a:t>
            </a:r>
            <a:r>
              <a:rPr lang="en-US" altLang="en-US" sz="2800" dirty="0">
                <a:solidFill>
                  <a:srgbClr val="F8F8F8"/>
                </a:solidFill>
                <a:latin typeface="Arial" pitchFamily="34" charset="0"/>
              </a:rPr>
              <a:t>; less than 10% of </a:t>
            </a:r>
            <a:r>
              <a:rPr lang="en-US" altLang="en-US" sz="2800" dirty="0" err="1">
                <a:solidFill>
                  <a:srgbClr val="F8F8F8"/>
                </a:solidFill>
                <a:latin typeface="Arial" pitchFamily="34" charset="0"/>
              </a:rPr>
              <a:t>ABMR</a:t>
            </a:r>
            <a:r>
              <a:rPr lang="en-US" altLang="en-US" sz="2800" dirty="0">
                <a:solidFill>
                  <a:srgbClr val="F8F8F8"/>
                </a:solidFill>
                <a:latin typeface="Arial" pitchFamily="34" charset="0"/>
              </a:rPr>
              <a:t> at </a:t>
            </a:r>
            <a:r>
              <a:rPr lang="en-US" altLang="en-US" sz="2800" dirty="0" err="1">
                <a:solidFill>
                  <a:srgbClr val="F8F8F8"/>
                </a:solidFill>
                <a:latin typeface="Arial" pitchFamily="34" charset="0"/>
              </a:rPr>
              <a:t>UAB</a:t>
            </a:r>
            <a:r>
              <a:rPr lang="en-US" altLang="en-US" sz="2800" dirty="0">
                <a:solidFill>
                  <a:srgbClr val="F8F8F8"/>
                </a:solidFill>
                <a:latin typeface="Arial" pitchFamily="34" charset="0"/>
              </a:rPr>
              <a:t> are called mixed ; BECAUSE THEY BELIEVE T CELL INFILTRATES IN THESE BIOPSIES ARE THE RESULT OF SECONDARY INFLUX AFTER INITIAL ANTIBODY DAMAGE</a:t>
            </a:r>
          </a:p>
          <a:p>
            <a:pPr>
              <a:defRPr/>
            </a:pPr>
            <a:endParaRPr lang="en-US" dirty="0"/>
          </a:p>
          <a:p>
            <a:pPr>
              <a:defRPr/>
            </a:pPr>
            <a:endParaRPr lang="en-US" dirty="0"/>
          </a:p>
          <a:p>
            <a:pPr>
              <a:defRPr/>
            </a:pPr>
            <a:r>
              <a:rPr lang="en-US" dirty="0" err="1"/>
              <a:t>ENDAT</a:t>
            </a:r>
            <a:r>
              <a:rPr lang="en-US" dirty="0"/>
              <a:t> are from Sis 2009 9 2312</a:t>
            </a:r>
          </a:p>
        </p:txBody>
      </p:sp>
      <p:sp>
        <p:nvSpPr>
          <p:cNvPr id="275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713" indent="-285049">
              <a:spcBef>
                <a:spcPct val="30000"/>
              </a:spcBef>
              <a:defRPr sz="1200">
                <a:solidFill>
                  <a:schemeClr val="tx1"/>
                </a:solidFill>
                <a:latin typeface="Times New Roman" charset="0"/>
              </a:defRPr>
            </a:lvl2pPr>
            <a:lvl3pPr marL="1143365" indent="-228039">
              <a:spcBef>
                <a:spcPct val="30000"/>
              </a:spcBef>
              <a:defRPr sz="1200">
                <a:solidFill>
                  <a:schemeClr val="tx1"/>
                </a:solidFill>
                <a:latin typeface="Times New Roman" charset="0"/>
              </a:defRPr>
            </a:lvl3pPr>
            <a:lvl4pPr marL="1601029" indent="-228039">
              <a:spcBef>
                <a:spcPct val="30000"/>
              </a:spcBef>
              <a:defRPr sz="1200">
                <a:solidFill>
                  <a:schemeClr val="tx1"/>
                </a:solidFill>
                <a:latin typeface="Times New Roman" charset="0"/>
              </a:defRPr>
            </a:lvl4pPr>
            <a:lvl5pPr marL="2058691" indent="-228039">
              <a:spcBef>
                <a:spcPct val="30000"/>
              </a:spcBef>
              <a:defRPr sz="1200">
                <a:solidFill>
                  <a:schemeClr val="tx1"/>
                </a:solidFill>
                <a:latin typeface="Times New Roman" charset="0"/>
              </a:defRPr>
            </a:lvl5pPr>
            <a:lvl6pPr marL="2514771" indent="-228039" eaLnBrk="0" fontAlgn="base" hangingPunct="0">
              <a:spcBef>
                <a:spcPct val="30000"/>
              </a:spcBef>
              <a:spcAft>
                <a:spcPct val="0"/>
              </a:spcAft>
              <a:defRPr sz="1200">
                <a:solidFill>
                  <a:schemeClr val="tx1"/>
                </a:solidFill>
                <a:latin typeface="Times New Roman" charset="0"/>
              </a:defRPr>
            </a:lvl6pPr>
            <a:lvl7pPr marL="2970850" indent="-228039" eaLnBrk="0" fontAlgn="base" hangingPunct="0">
              <a:spcBef>
                <a:spcPct val="30000"/>
              </a:spcBef>
              <a:spcAft>
                <a:spcPct val="0"/>
              </a:spcAft>
              <a:defRPr sz="1200">
                <a:solidFill>
                  <a:schemeClr val="tx1"/>
                </a:solidFill>
                <a:latin typeface="Times New Roman" charset="0"/>
              </a:defRPr>
            </a:lvl7pPr>
            <a:lvl8pPr marL="3426929" indent="-228039" eaLnBrk="0" fontAlgn="base" hangingPunct="0">
              <a:spcBef>
                <a:spcPct val="30000"/>
              </a:spcBef>
              <a:spcAft>
                <a:spcPct val="0"/>
              </a:spcAft>
              <a:defRPr sz="1200">
                <a:solidFill>
                  <a:schemeClr val="tx1"/>
                </a:solidFill>
                <a:latin typeface="Times New Roman" charset="0"/>
              </a:defRPr>
            </a:lvl8pPr>
            <a:lvl9pPr marL="3883009" indent="-228039" eaLnBrk="0" fontAlgn="base" hangingPunct="0">
              <a:spcBef>
                <a:spcPct val="30000"/>
              </a:spcBef>
              <a:spcAft>
                <a:spcPct val="0"/>
              </a:spcAft>
              <a:defRPr sz="1200">
                <a:solidFill>
                  <a:schemeClr val="tx1"/>
                </a:solidFill>
                <a:latin typeface="Times New Roman" charset="0"/>
              </a:defRPr>
            </a:lvl9pPr>
          </a:lstStyle>
          <a:p>
            <a:pPr defTabSz="902056">
              <a:spcBef>
                <a:spcPct val="0"/>
              </a:spcBef>
              <a:defRPr/>
            </a:pPr>
            <a:fld id="{3A86BDB1-14B4-7849-A7B8-D0D4484D78FB}" type="slidenum">
              <a:rPr lang="en-US" altLang="en-US">
                <a:solidFill>
                  <a:srgbClr val="000000"/>
                </a:solidFill>
              </a:rPr>
              <a:pPr defTabSz="902056">
                <a:spcBef>
                  <a:spcPct val="0"/>
                </a:spcBef>
                <a:defRPr/>
              </a:pPr>
              <a:t>37</a:t>
            </a:fld>
            <a:endParaRPr lang="en-US" altLang="en-US">
              <a:solidFill>
                <a:srgbClr val="000000"/>
              </a:solidFill>
            </a:endParaRPr>
          </a:p>
        </p:txBody>
      </p:sp>
    </p:spTree>
    <p:extLst>
      <p:ext uri="{BB962C8B-B14F-4D97-AF65-F5344CB8AC3E}">
        <p14:creationId xmlns:p14="http://schemas.microsoft.com/office/powerpoint/2010/main" val="10523177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ln/>
        </p:spPr>
      </p:sp>
      <p:sp>
        <p:nvSpPr>
          <p:cNvPr id="272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a:latin typeface="Times New Roman" charset="0"/>
              </a:rPr>
              <a:t>HERE IS AN ACTUAL EXAMPLE OF A biopsy consistent with TCMR glomerulitis --------------You can see the intracapillary inflammatory cells with endothelial swelling;-----</a:t>
            </a:r>
          </a:p>
          <a:p>
            <a:r>
              <a:rPr lang="en-US" altLang="en-US" dirty="0">
                <a:latin typeface="Times New Roman" charset="0"/>
              </a:rPr>
              <a:t> C4d was negative, -----No DSA was found-----and no HLA, MICA or Angiotensin-II—type1 Receptor antibody was detectable either.</a:t>
            </a:r>
          </a:p>
          <a:p>
            <a:endParaRPr lang="en-US" altLang="en-US" dirty="0">
              <a:latin typeface="Times New Roman" charset="0"/>
            </a:endParaRPr>
          </a:p>
          <a:p>
            <a:r>
              <a:rPr lang="en-US" altLang="en-US" dirty="0">
                <a:latin typeface="Times New Roman" charset="0"/>
              </a:rPr>
              <a:t>-The patient responded to steroids.</a:t>
            </a:r>
          </a:p>
          <a:p>
            <a:endParaRPr lang="en-US" altLang="en-US" dirty="0">
              <a:latin typeface="Times New Roman" charset="0"/>
            </a:endParaRPr>
          </a:p>
          <a:p>
            <a:r>
              <a:rPr lang="en-US" altLang="en-US" dirty="0">
                <a:latin typeface="Times New Roman" charset="0"/>
              </a:rPr>
              <a:t>In my opinion, --molecular diagnostics detection of Endothelium Associated Transcripts, --the so called </a:t>
            </a:r>
            <a:r>
              <a:rPr lang="en-US" altLang="en-US" dirty="0" err="1">
                <a:latin typeface="Times New Roman" charset="0"/>
              </a:rPr>
              <a:t>ENDATs</a:t>
            </a:r>
            <a:r>
              <a:rPr lang="en-US" altLang="en-US" dirty="0">
                <a:latin typeface="Times New Roman" charset="0"/>
              </a:rPr>
              <a:t>-- or NK cell transcripts--- in this biopsy would NOT change my biopsy interpretation. ---- That finding would still be quite compatible with T-cells –or another antibody-independent mechanism--causing glomerulitis, endothelial injury, and upregulation of ENDATS and DSA-ST</a:t>
            </a:r>
          </a:p>
          <a:p>
            <a:r>
              <a:rPr lang="en-US" altLang="en-US" dirty="0">
                <a:latin typeface="Times New Roman" charset="0"/>
              </a:rPr>
              <a:t> </a:t>
            </a:r>
          </a:p>
          <a:p>
            <a:r>
              <a:rPr lang="en-US" altLang="en-US" dirty="0" err="1">
                <a:latin typeface="Times New Roman" charset="0"/>
              </a:rPr>
              <a:t>xxxxxxxxxxxxxxxxx</a:t>
            </a:r>
            <a:endParaRPr lang="en-US" altLang="en-US" dirty="0">
              <a:latin typeface="Times New Roman" charset="0"/>
            </a:endParaRPr>
          </a:p>
          <a:p>
            <a:endParaRPr lang="en-US" altLang="en-US" dirty="0">
              <a:latin typeface="Times New Roman" charset="0"/>
            </a:endParaRPr>
          </a:p>
          <a:p>
            <a:endParaRPr lang="en-US" altLang="en-US" dirty="0">
              <a:latin typeface="Times New Roman" charset="0"/>
            </a:endParaRPr>
          </a:p>
          <a:p>
            <a:endParaRPr lang="en-US" altLang="en-US" dirty="0">
              <a:latin typeface="Times New Roman" charset="0"/>
            </a:endParaRPr>
          </a:p>
          <a:p>
            <a:r>
              <a:rPr lang="en-US" altLang="en-US" dirty="0">
                <a:latin typeface="Times New Roman" charset="0"/>
              </a:rPr>
              <a:t>The lesion would be caused by T-cells only in a small proportion of biopsies (yes </a:t>
            </a:r>
            <a:r>
              <a:rPr lang="en-US" altLang="en-US" dirty="0" err="1">
                <a:latin typeface="Times New Roman" charset="0"/>
              </a:rPr>
              <a:t>isol</a:t>
            </a:r>
            <a:r>
              <a:rPr lang="en-US" altLang="en-US" dirty="0">
                <a:latin typeface="Times New Roman" charset="0"/>
              </a:rPr>
              <a:t> glomerulitis like this is rare, but T-cells in </a:t>
            </a:r>
            <a:r>
              <a:rPr lang="en-US" altLang="en-US" dirty="0" err="1">
                <a:latin typeface="Times New Roman" charset="0"/>
              </a:rPr>
              <a:t>ABMR</a:t>
            </a:r>
            <a:r>
              <a:rPr lang="en-US" altLang="en-US" dirty="0">
                <a:latin typeface="Times New Roman" charset="0"/>
              </a:rPr>
              <a:t> are common)</a:t>
            </a:r>
          </a:p>
          <a:p>
            <a:r>
              <a:rPr lang="en-US" altLang="en-US" dirty="0">
                <a:latin typeface="Times New Roman" charset="0"/>
              </a:rPr>
              <a:t> and </a:t>
            </a:r>
            <a:r>
              <a:rPr lang="en-US" altLang="en-US" dirty="0" err="1">
                <a:latin typeface="Times New Roman" charset="0"/>
              </a:rPr>
              <a:t>DSA</a:t>
            </a:r>
            <a:r>
              <a:rPr lang="en-US" altLang="en-US" dirty="0">
                <a:latin typeface="Times New Roman" charset="0"/>
              </a:rPr>
              <a:t> tests negative both before and after the biopsy; MICA and Angiotensin II type  1 receptor antibodies (A-ii-T1R)</a:t>
            </a:r>
          </a:p>
          <a:p>
            <a:endParaRPr lang="en-US" altLang="en-US" dirty="0">
              <a:latin typeface="Times New Roman" charset="0"/>
            </a:endParaRPr>
          </a:p>
          <a:p>
            <a:r>
              <a:rPr lang="en-US" altLang="en-US" dirty="0" err="1">
                <a:latin typeface="Times New Roman" charset="0"/>
              </a:rPr>
              <a:t>xxxxxxxxxxxxxxxxxxxxxxxxxxxxxxxx</a:t>
            </a:r>
            <a:endParaRPr lang="en-US" altLang="en-US" dirty="0">
              <a:latin typeface="Times New Roman" charset="0"/>
            </a:endParaRPr>
          </a:p>
          <a:p>
            <a:endParaRPr lang="en-US" altLang="en-US" dirty="0">
              <a:latin typeface="Times New Roman" charset="0"/>
            </a:endParaRPr>
          </a:p>
          <a:p>
            <a:r>
              <a:rPr lang="en-US" altLang="en-US" dirty="0">
                <a:latin typeface="Times New Roman" charset="0"/>
              </a:rPr>
              <a:t>Let me first illustrate the lesions. Glomerulitis is defined as intra-capillary inflammation with endothelial swelling and partial or total occlusion of the capillary lumen. </a:t>
            </a:r>
          </a:p>
          <a:p>
            <a:endParaRPr lang="en-US" altLang="en-US" dirty="0">
              <a:latin typeface="Times New Roman" charset="0"/>
            </a:endParaRPr>
          </a:p>
          <a:p>
            <a:r>
              <a:rPr lang="en-US" altLang="en-US" dirty="0" err="1">
                <a:latin typeface="Times New Roman" charset="0"/>
              </a:rPr>
              <a:t>Xxxxxxxxxxxx</a:t>
            </a:r>
            <a:endParaRPr lang="en-US" altLang="en-US" dirty="0">
              <a:latin typeface="Times New Roman" charset="0"/>
            </a:endParaRPr>
          </a:p>
          <a:p>
            <a:r>
              <a:rPr lang="en-US" altLang="en-US" dirty="0">
                <a:latin typeface="Times New Roman" charset="0"/>
              </a:rPr>
              <a:t>Swollen endothelial cells are probably present in many </a:t>
            </a:r>
            <a:r>
              <a:rPr lang="en-US" altLang="en-US" dirty="0" err="1">
                <a:latin typeface="Times New Roman" charset="0"/>
              </a:rPr>
              <a:t>capillarires</a:t>
            </a:r>
            <a:r>
              <a:rPr lang="en-US" altLang="en-US" dirty="0">
                <a:latin typeface="Times New Roman" charset="0"/>
              </a:rPr>
              <a:t> but it is hard to say so conclusively without immunohistochemistry </a:t>
            </a:r>
          </a:p>
          <a:p>
            <a:r>
              <a:rPr lang="en-US" altLang="en-US" dirty="0">
                <a:latin typeface="Times New Roman" charset="0"/>
              </a:rPr>
              <a:t>g3</a:t>
            </a:r>
          </a:p>
          <a:p>
            <a:r>
              <a:rPr lang="en-US" altLang="en-US" dirty="0" err="1">
                <a:latin typeface="Times New Roman" charset="0"/>
              </a:rPr>
              <a:t>Xxxx</a:t>
            </a:r>
            <a:endParaRPr lang="en-US" altLang="en-US" dirty="0">
              <a:latin typeface="Times New Roman" charset="0"/>
            </a:endParaRPr>
          </a:p>
          <a:p>
            <a:endParaRPr lang="en-US" altLang="en-US" dirty="0">
              <a:latin typeface="Times New Roman" charset="0"/>
            </a:endParaRPr>
          </a:p>
          <a:p>
            <a:r>
              <a:rPr lang="en-US" altLang="en-US" dirty="0">
                <a:latin typeface="Times New Roman" charset="0"/>
              </a:rPr>
              <a:t>Satisfies definition but lowers </a:t>
            </a:r>
            <a:r>
              <a:rPr lang="en-US" altLang="en-US" dirty="0" err="1">
                <a:latin typeface="Times New Roman" charset="0"/>
              </a:rPr>
              <a:t>senstivity</a:t>
            </a:r>
            <a:endParaRPr lang="en-US" altLang="en-US" dirty="0">
              <a:latin typeface="Times New Roman" charset="0"/>
            </a:endParaRPr>
          </a:p>
          <a:p>
            <a:r>
              <a:rPr lang="en-US" altLang="en-US" dirty="0">
                <a:latin typeface="Times New Roman" charset="0"/>
              </a:rPr>
              <a:t>On the other hand reducing threshold less specific g1 seen in TCMR of </a:t>
            </a:r>
            <a:r>
              <a:rPr lang="en-US" altLang="en-US" dirty="0" err="1">
                <a:latin typeface="Times New Roman" charset="0"/>
              </a:rPr>
              <a:t>paris</a:t>
            </a:r>
            <a:endParaRPr lang="en-US" altLang="en-US" dirty="0">
              <a:latin typeface="Times New Roman" charset="0"/>
            </a:endParaRPr>
          </a:p>
        </p:txBody>
      </p:sp>
    </p:spTree>
    <p:extLst>
      <p:ext uri="{BB962C8B-B14F-4D97-AF65-F5344CB8AC3E}">
        <p14:creationId xmlns:p14="http://schemas.microsoft.com/office/powerpoint/2010/main" val="2341313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ALL MY OTHER CASES OF C4d</a:t>
            </a:r>
            <a:r>
              <a:rPr lang="en-US" baseline="0" dirty="0"/>
              <a:t> negative, DSA negative glomerulitis</a:t>
            </a:r>
          </a:p>
          <a:p>
            <a:r>
              <a:rPr lang="en-US" baseline="0" dirty="0"/>
              <a:t>This biopsy had readily demonstrable T-cells</a:t>
            </a:r>
          </a:p>
          <a:p>
            <a:r>
              <a:rPr lang="en-US" baseline="0" dirty="0"/>
              <a:t>.</a:t>
            </a:r>
          </a:p>
          <a:p>
            <a:endParaRPr lang="en-US" baseline="0" dirty="0"/>
          </a:p>
          <a:p>
            <a:r>
              <a:rPr lang="en-US" baseline="0" dirty="0"/>
              <a:t>Not showing CD68 CD56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EADDC5-DDB2-45DD-87CF-4580D36B6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618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xfrm>
            <a:off x="1174750" y="696913"/>
            <a:ext cx="4635500" cy="3478212"/>
          </a:xfrm>
          <a:ln w="12700"/>
        </p:spPr>
      </p:sp>
      <p:sp>
        <p:nvSpPr>
          <p:cNvPr id="261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87" tIns="45993" rIns="91987" bIns="45993"/>
          <a:lstStyle/>
          <a:p>
            <a:pPr eaLnBrk="1" hangingPunct="1">
              <a:lnSpc>
                <a:spcPct val="90000"/>
              </a:lnSpc>
              <a:defRPr/>
            </a:pPr>
            <a:r>
              <a:rPr lang="en-US" altLang="en-US" u="sng" dirty="0">
                <a:solidFill>
                  <a:srgbClr val="F8F8F8"/>
                </a:solidFill>
                <a:latin typeface="Arial" panose="020B0604020202020204" pitchFamily="34" charset="0"/>
              </a:rPr>
              <a:t>I will begin with this slide intended to give you an overview of the current burden of TCMR in kidney </a:t>
            </a:r>
            <a:r>
              <a:rPr lang="en-US" altLang="en-US" dirty="0">
                <a:solidFill>
                  <a:srgbClr val="F8F8F8"/>
                </a:solidFill>
                <a:latin typeface="Arial" panose="020B0604020202020204" pitchFamily="34" charset="0"/>
              </a:rPr>
              <a:t>transplantation-----------</a:t>
            </a:r>
          </a:p>
          <a:p>
            <a:pPr eaLnBrk="1" hangingPunct="1">
              <a:lnSpc>
                <a:spcPct val="90000"/>
              </a:lnSpc>
              <a:defRPr/>
            </a:pPr>
            <a:r>
              <a:rPr lang="en-US" altLang="en-US" dirty="0">
                <a:solidFill>
                  <a:srgbClr val="F8F8F8"/>
                </a:solidFill>
                <a:latin typeface="Arial" panose="020B0604020202020204" pitchFamily="34" charset="0"/>
              </a:rPr>
              <a:t>This data is the result of work done by my colleagues </a:t>
            </a:r>
            <a:r>
              <a:rPr lang="en-US" altLang="en-US" dirty="0" err="1">
                <a:solidFill>
                  <a:srgbClr val="F8F8F8"/>
                </a:solidFill>
                <a:latin typeface="Arial" panose="020B0604020202020204" pitchFamily="34" charset="0"/>
              </a:rPr>
              <a:t>Rajil</a:t>
            </a:r>
            <a:r>
              <a:rPr lang="en-US" altLang="en-US" dirty="0">
                <a:solidFill>
                  <a:srgbClr val="F8F8F8"/>
                </a:solidFill>
                <a:latin typeface="Arial" panose="020B0604020202020204" pitchFamily="34" charset="0"/>
              </a:rPr>
              <a:t> Mehta, Bill Hoffman and Arvind Cherukuri.--------It has been shown that subclinical-TCMR is seen in 29.1% &amp; clinical l-TCMR in 16.6% of all </a:t>
            </a:r>
            <a:r>
              <a:rPr lang="en-US" altLang="en-US" dirty="0" err="1">
                <a:solidFill>
                  <a:srgbClr val="F8F8F8"/>
                </a:solidFill>
                <a:latin typeface="Arial" panose="020B0604020202020204" pitchFamily="34" charset="0"/>
              </a:rPr>
              <a:t>PBxs</a:t>
            </a:r>
            <a:r>
              <a:rPr lang="en-US" altLang="en-US" dirty="0">
                <a:solidFill>
                  <a:srgbClr val="F8F8F8"/>
                </a:solidFill>
                <a:latin typeface="Arial" panose="020B0604020202020204" pitchFamily="34" charset="0"/>
              </a:rPr>
              <a:t> performed at 3 or 12 m post-</a:t>
            </a:r>
            <a:r>
              <a:rPr lang="en-US" altLang="en-US" dirty="0" err="1">
                <a:solidFill>
                  <a:srgbClr val="F8F8F8"/>
                </a:solidFill>
                <a:latin typeface="Arial" panose="020B0604020202020204" pitchFamily="34" charset="0"/>
              </a:rPr>
              <a:t>tx</a:t>
            </a:r>
            <a:endParaRPr lang="en-US" altLang="en-US" dirty="0">
              <a:solidFill>
                <a:srgbClr val="F8F8F8"/>
              </a:solidFill>
              <a:latin typeface="Arial" panose="020B0604020202020204" pitchFamily="34" charset="0"/>
            </a:endParaRPr>
          </a:p>
          <a:p>
            <a:pPr eaLnBrk="1" hangingPunct="1">
              <a:lnSpc>
                <a:spcPct val="90000"/>
              </a:lnSpc>
              <a:defRPr/>
            </a:pPr>
            <a:endParaRPr lang="en-US" altLang="en-US" dirty="0">
              <a:solidFill>
                <a:srgbClr val="F8F8F8"/>
              </a:solidFill>
              <a:latin typeface="Arial" panose="020B0604020202020204" pitchFamily="34" charset="0"/>
            </a:endParaRPr>
          </a:p>
          <a:p>
            <a:pPr eaLnBrk="1" hangingPunct="1">
              <a:lnSpc>
                <a:spcPct val="90000"/>
              </a:lnSpc>
              <a:defRPr/>
            </a:pPr>
            <a:r>
              <a:rPr lang="en-US" altLang="en-US" dirty="0">
                <a:solidFill>
                  <a:srgbClr val="F8F8F8"/>
                </a:solidFill>
                <a:latin typeface="Arial" panose="020B0604020202020204" pitchFamily="34" charset="0"/>
              </a:rPr>
              <a:t>By comparison, our incidence of ACTIVE/ACUTE ANTIBODY mediated rejection is 4.6% …we are talking of a very low risk population, consisting primarily of White, …Caucasian, …Non-sensitized patients. ……….Virtually all our biopsies with ANTIBODY mediated rejection have BL or higher TCMR</a:t>
            </a:r>
          </a:p>
          <a:p>
            <a:pPr eaLnBrk="1" hangingPunct="1">
              <a:lnSpc>
                <a:spcPct val="90000"/>
              </a:lnSpc>
              <a:defRPr/>
            </a:pPr>
            <a:endParaRPr lang="en-US" altLang="en-US" dirty="0">
              <a:solidFill>
                <a:srgbClr val="F8F8F8"/>
              </a:solidFill>
              <a:latin typeface="Arial" panose="020B0604020202020204" pitchFamily="34" charset="0"/>
            </a:endParaRPr>
          </a:p>
          <a:p>
            <a:pPr eaLnBrk="1" hangingPunct="1">
              <a:lnSpc>
                <a:spcPct val="90000"/>
              </a:lnSpc>
              <a:defRPr/>
            </a:pPr>
            <a:r>
              <a:rPr lang="en-US" altLang="en-US" dirty="0">
                <a:solidFill>
                  <a:srgbClr val="F8F8F8"/>
                </a:solidFill>
                <a:latin typeface="Arial" panose="020B0604020202020204" pitchFamily="34" charset="0"/>
              </a:rPr>
              <a:t>21% of subclinical &amp; 34%  clinical </a:t>
            </a:r>
            <a:r>
              <a:rPr lang="en-US" altLang="en-US" dirty="0" err="1">
                <a:solidFill>
                  <a:srgbClr val="F8F8F8"/>
                </a:solidFill>
                <a:latin typeface="Arial" panose="020B0604020202020204" pitchFamily="34" charset="0"/>
              </a:rPr>
              <a:t>tcmr</a:t>
            </a:r>
            <a:r>
              <a:rPr lang="en-US" altLang="en-US" dirty="0">
                <a:solidFill>
                  <a:srgbClr val="F8F8F8"/>
                </a:solidFill>
                <a:latin typeface="Arial" panose="020B0604020202020204" pitchFamily="34" charset="0"/>
              </a:rPr>
              <a:t> patients develop </a:t>
            </a:r>
            <a:r>
              <a:rPr lang="en-US" altLang="en-US" dirty="0" err="1">
                <a:solidFill>
                  <a:srgbClr val="F8F8F8"/>
                </a:solidFill>
                <a:latin typeface="Arial" panose="020B0604020202020204" pitchFamily="34" charset="0"/>
              </a:rPr>
              <a:t>dn</a:t>
            </a:r>
            <a:r>
              <a:rPr lang="en-US" altLang="en-US" dirty="0">
                <a:solidFill>
                  <a:srgbClr val="F8F8F8"/>
                </a:solidFill>
                <a:latin typeface="Arial" panose="020B0604020202020204" pitchFamily="34" charset="0"/>
              </a:rPr>
              <a:t> DSA  within 1 </a:t>
            </a:r>
            <a:r>
              <a:rPr lang="en-US" altLang="en-US" dirty="0" err="1">
                <a:solidFill>
                  <a:srgbClr val="F8F8F8"/>
                </a:solidFill>
                <a:latin typeface="Arial" panose="020B0604020202020204" pitchFamily="34" charset="0"/>
              </a:rPr>
              <a:t>yr</a:t>
            </a:r>
            <a:r>
              <a:rPr lang="en-US" altLang="en-US" dirty="0">
                <a:solidFill>
                  <a:srgbClr val="F8F8F8"/>
                </a:solidFill>
                <a:latin typeface="Arial" panose="020B0604020202020204" pitchFamily="34" charset="0"/>
              </a:rPr>
              <a:t> of follow up </a:t>
            </a:r>
            <a:r>
              <a:rPr lang="en-US" altLang="en-US" sz="1200" dirty="0">
                <a:solidFill>
                  <a:srgbClr val="F8F8F8"/>
                </a:solidFill>
                <a:latin typeface="Arial" panose="020B0604020202020204" pitchFamily="34" charset="0"/>
              </a:rPr>
              <a:t>(transient 75%, 46%)</a:t>
            </a:r>
            <a:endParaRPr lang="en-US" altLang="en-US" dirty="0">
              <a:solidFill>
                <a:srgbClr val="F8F8F8"/>
              </a:solidFill>
              <a:latin typeface="Arial" panose="020B0604020202020204" pitchFamily="34" charset="0"/>
            </a:endParaRPr>
          </a:p>
          <a:p>
            <a:pPr eaLnBrk="1" hangingPunct="1">
              <a:lnSpc>
                <a:spcPct val="90000"/>
              </a:lnSpc>
              <a:defRPr/>
            </a:pPr>
            <a:endParaRPr lang="en-US" altLang="en-US" dirty="0">
              <a:solidFill>
                <a:srgbClr val="F8F8F8"/>
              </a:solidFill>
              <a:latin typeface="Arial" panose="020B0604020202020204" pitchFamily="34" charset="0"/>
            </a:endParaRPr>
          </a:p>
          <a:p>
            <a:pPr eaLnBrk="1" hangingPunct="1">
              <a:lnSpc>
                <a:spcPct val="90000"/>
              </a:lnSpc>
              <a:defRPr/>
            </a:pPr>
            <a:r>
              <a:rPr lang="en-US" altLang="en-US" dirty="0">
                <a:solidFill>
                  <a:srgbClr val="F8F8F8"/>
                </a:solidFill>
                <a:latin typeface="Arial" panose="020B0604020202020204" pitchFamily="34" charset="0"/>
              </a:rPr>
              <a:t>Notably 12/13 or (92%) of patients with </a:t>
            </a:r>
            <a:r>
              <a:rPr lang="en-US" altLang="en-US" dirty="0" err="1">
                <a:solidFill>
                  <a:srgbClr val="F8F8F8"/>
                </a:solidFill>
                <a:latin typeface="Arial" panose="020B0604020202020204" pitchFamily="34" charset="0"/>
              </a:rPr>
              <a:t>denovo</a:t>
            </a:r>
            <a:r>
              <a:rPr lang="en-US" altLang="en-US" dirty="0">
                <a:solidFill>
                  <a:srgbClr val="F8F8F8"/>
                </a:solidFill>
                <a:latin typeface="Arial" panose="020B0604020202020204" pitchFamily="34" charset="0"/>
              </a:rPr>
              <a:t> DSAs that developed within 24m...had Subclinical inflammation in their protocol biopsies  </a:t>
            </a:r>
            <a:r>
              <a:rPr lang="en-US" altLang="en-US" strike="sngStrike" dirty="0">
                <a:solidFill>
                  <a:srgbClr val="F8F8F8"/>
                </a:solidFill>
                <a:latin typeface="Arial" panose="020B0604020202020204" pitchFamily="34" charset="0"/>
              </a:rPr>
              <a:t>(sci includes subclinical i1t0, subclinical BL, and subclinical TCMR biopsies)</a:t>
            </a:r>
          </a:p>
          <a:p>
            <a:pPr eaLnBrk="1" hangingPunct="1">
              <a:lnSpc>
                <a:spcPct val="90000"/>
              </a:lnSpc>
              <a:defRPr/>
            </a:pPr>
            <a:endParaRPr lang="en-US" altLang="en-US" dirty="0">
              <a:solidFill>
                <a:srgbClr val="F8F8F8"/>
              </a:solidFill>
              <a:latin typeface="Arial" panose="020B0604020202020204" pitchFamily="34" charset="0"/>
            </a:endParaRPr>
          </a:p>
          <a:p>
            <a:pPr eaLnBrk="1" hangingPunct="1">
              <a:lnSpc>
                <a:spcPct val="90000"/>
              </a:lnSpc>
              <a:defRPr/>
            </a:pPr>
            <a:r>
              <a:rPr lang="en-US" altLang="en-US" dirty="0" err="1">
                <a:solidFill>
                  <a:srgbClr val="F8F8F8"/>
                </a:solidFill>
                <a:latin typeface="Arial" panose="020B0604020202020204" pitchFamily="34" charset="0"/>
              </a:rPr>
              <a:t>Xxxxxxxxxxxxxxxxxxx</a:t>
            </a:r>
            <a:endParaRPr lang="en-US" altLang="en-US" dirty="0">
              <a:solidFill>
                <a:srgbClr val="F8F8F8"/>
              </a:solidFill>
              <a:latin typeface="Arial" panose="020B0604020202020204" pitchFamily="34" charset="0"/>
            </a:endParaRPr>
          </a:p>
          <a:p>
            <a:pPr eaLnBrk="1" hangingPunct="1">
              <a:lnSpc>
                <a:spcPct val="90000"/>
              </a:lnSpc>
              <a:defRPr/>
            </a:pPr>
            <a:r>
              <a:rPr lang="en-US" altLang="en-US" strike="sngStrike" dirty="0">
                <a:solidFill>
                  <a:srgbClr val="F8F8F8"/>
                </a:solidFill>
                <a:latin typeface="Arial" panose="020B0604020202020204" pitchFamily="34" charset="0"/>
              </a:rPr>
              <a:t>(although these DSAs are transient in 75% &amp; 46% of patients respectively of the subclinical and clinical TCMR </a:t>
            </a:r>
            <a:r>
              <a:rPr lang="en-US" altLang="en-US" strike="sngStrike" dirty="0" err="1">
                <a:solidFill>
                  <a:srgbClr val="F8F8F8"/>
                </a:solidFill>
                <a:latin typeface="Arial" panose="020B0604020202020204" pitchFamily="34" charset="0"/>
              </a:rPr>
              <a:t>ps</a:t>
            </a:r>
            <a:r>
              <a:rPr lang="en-US" altLang="en-US" strike="sngStrike" dirty="0">
                <a:solidFill>
                  <a:srgbClr val="F8F8F8"/>
                </a:solidFill>
                <a:latin typeface="Arial" panose="020B0604020202020204" pitchFamily="34" charset="0"/>
              </a:rPr>
              <a:t> )</a:t>
            </a:r>
            <a:r>
              <a:rPr lang="en-US" altLang="en-US" dirty="0">
                <a:solidFill>
                  <a:srgbClr val="F8F8F8"/>
                </a:solidFill>
                <a:latin typeface="Arial" panose="020B0604020202020204" pitchFamily="34" charset="0"/>
              </a:rPr>
              <a:t>Hoffman: I could not readily find relative TCMR incidence at 3m and 12 m</a:t>
            </a:r>
            <a:endParaRPr lang="en-US" altLang="en-US" u="sng" dirty="0">
              <a:solidFill>
                <a:srgbClr val="F8F8F8"/>
              </a:solidFill>
              <a:latin typeface="Arial" panose="020B0604020202020204" pitchFamily="34" charset="0"/>
            </a:endParaRPr>
          </a:p>
          <a:p>
            <a:pPr eaLnBrk="1" hangingPunct="1">
              <a:lnSpc>
                <a:spcPct val="90000"/>
              </a:lnSpc>
              <a:defRPr/>
            </a:pPr>
            <a:endParaRPr lang="en-US" altLang="en-US" u="sng" dirty="0">
              <a:solidFill>
                <a:srgbClr val="F8F8F8"/>
              </a:solidFill>
              <a:latin typeface="Arial" panose="020B0604020202020204" pitchFamily="34" charset="0"/>
            </a:endParaRPr>
          </a:p>
          <a:p>
            <a:pPr eaLnBrk="1" hangingPunct="1">
              <a:lnSpc>
                <a:spcPct val="90000"/>
              </a:lnSpc>
              <a:defRPr/>
            </a:pPr>
            <a:r>
              <a:rPr lang="en-US" altLang="en-US" u="sng" dirty="0">
                <a:solidFill>
                  <a:srgbClr val="F8F8F8"/>
                </a:solidFill>
                <a:latin typeface="Arial" panose="020B0604020202020204" pitchFamily="34" charset="0"/>
              </a:rPr>
              <a:t>TCMR arteritis</a:t>
            </a:r>
            <a:r>
              <a:rPr lang="en-US" altLang="en-US" dirty="0">
                <a:solidFill>
                  <a:srgbClr val="F8F8F8"/>
                </a:solidFill>
                <a:latin typeface="Arial" panose="020B0604020202020204" pitchFamily="34" charset="0"/>
              </a:rPr>
              <a:t>:15% graft loss at 6 </a:t>
            </a:r>
            <a:r>
              <a:rPr lang="en-US" altLang="en-US" dirty="0" err="1">
                <a:solidFill>
                  <a:srgbClr val="F8F8F8"/>
                </a:solidFill>
                <a:latin typeface="Arial" panose="020B0604020202020204" pitchFamily="34" charset="0"/>
              </a:rPr>
              <a:t>yrs</a:t>
            </a:r>
            <a:r>
              <a:rPr lang="en-US" altLang="en-US" dirty="0">
                <a:solidFill>
                  <a:srgbClr val="F8F8F8"/>
                </a:solidFill>
                <a:latin typeface="Arial" panose="020B0604020202020204" pitchFamily="34" charset="0"/>
              </a:rPr>
              <a:t> (2% controls)</a:t>
            </a:r>
          </a:p>
          <a:p>
            <a:pPr eaLnBrk="1" hangingPunct="1">
              <a:lnSpc>
                <a:spcPct val="90000"/>
              </a:lnSpc>
              <a:defRPr/>
            </a:pPr>
            <a:r>
              <a:rPr lang="en-US" altLang="en-US" u="sng" dirty="0" err="1">
                <a:solidFill>
                  <a:srgbClr val="F8F8F8"/>
                </a:solidFill>
                <a:latin typeface="Arial" panose="020B0604020202020204" pitchFamily="34" charset="0"/>
              </a:rPr>
              <a:t>ABMR</a:t>
            </a:r>
            <a:r>
              <a:rPr lang="en-US" altLang="en-US" u="sng" dirty="0">
                <a:solidFill>
                  <a:srgbClr val="F8F8F8"/>
                </a:solidFill>
                <a:latin typeface="Arial" panose="020B0604020202020204" pitchFamily="34" charset="0"/>
              </a:rPr>
              <a:t> arteritis</a:t>
            </a:r>
            <a:r>
              <a:rPr lang="en-US" altLang="en-US" dirty="0">
                <a:solidFill>
                  <a:srgbClr val="F8F8F8"/>
                </a:solidFill>
                <a:latin typeface="Arial" panose="020B0604020202020204" pitchFamily="34" charset="0"/>
              </a:rPr>
              <a:t>: rate of graft loss is 60% </a:t>
            </a:r>
          </a:p>
          <a:p>
            <a:pPr eaLnBrk="1" hangingPunct="1">
              <a:lnSpc>
                <a:spcPct val="90000"/>
              </a:lnSpc>
              <a:defRPr/>
            </a:pPr>
            <a:r>
              <a:rPr lang="en-US" altLang="en-US" dirty="0">
                <a:solidFill>
                  <a:srgbClr val="F8F8F8"/>
                </a:solidFill>
                <a:latin typeface="Arial" panose="020B0604020202020204" pitchFamily="34" charset="0"/>
              </a:rPr>
              <a:t>	- T-cells present in intima in all cases</a:t>
            </a:r>
          </a:p>
          <a:p>
            <a:pPr eaLnBrk="1" hangingPunct="1">
              <a:lnSpc>
                <a:spcPct val="90000"/>
              </a:lnSpc>
              <a:defRPr/>
            </a:pPr>
            <a:r>
              <a:rPr lang="en-US" altLang="en-US" dirty="0">
                <a:solidFill>
                  <a:srgbClr val="F8F8F8"/>
                </a:solidFill>
                <a:latin typeface="Arial" panose="020B0604020202020204" pitchFamily="34" charset="0"/>
              </a:rPr>
              <a:t>           -  2/3 </a:t>
            </a:r>
            <a:r>
              <a:rPr lang="en-US" altLang="en-US" dirty="0" err="1">
                <a:solidFill>
                  <a:srgbClr val="F8F8F8"/>
                </a:solidFill>
                <a:latin typeface="Arial" panose="020B0604020202020204" pitchFamily="34" charset="0"/>
              </a:rPr>
              <a:t>i+t</a:t>
            </a:r>
            <a:r>
              <a:rPr lang="en-US" altLang="en-US" dirty="0">
                <a:solidFill>
                  <a:srgbClr val="F8F8F8"/>
                </a:solidFill>
                <a:latin typeface="Arial" panose="020B0604020202020204" pitchFamily="34" charset="0"/>
              </a:rPr>
              <a:t> sum score &gt;3 (mixed Ab-TCMR)</a:t>
            </a:r>
            <a:endParaRPr lang="en-US" altLang="en-US" b="1" dirty="0">
              <a:latin typeface="Times New Roman" charset="0"/>
            </a:endParaRPr>
          </a:p>
          <a:p>
            <a:pPr defTabSz="902056">
              <a:defRPr/>
            </a:pPr>
            <a:endParaRPr lang="en-US" altLang="en-US" b="1" dirty="0">
              <a:latin typeface="Times New Roman" charset="0"/>
            </a:endParaRPr>
          </a:p>
          <a:p>
            <a:pPr defTabSz="902056">
              <a:defRPr/>
            </a:pPr>
            <a:endParaRPr lang="en-US" altLang="en-US" b="1" dirty="0">
              <a:latin typeface="Times New Roman" charset="0"/>
            </a:endParaRPr>
          </a:p>
          <a:p>
            <a:pPr defTabSz="902056">
              <a:defRPr/>
            </a:pPr>
            <a:endParaRPr lang="en-US" altLang="en-US" b="1" dirty="0">
              <a:latin typeface="Times New Roman" charset="0"/>
            </a:endParaRPr>
          </a:p>
          <a:p>
            <a:pPr defTabSz="902056">
              <a:defRPr/>
            </a:pPr>
            <a:endParaRPr lang="en-US" altLang="en-US" b="1" dirty="0">
              <a:latin typeface="Times New Roman" charset="0"/>
            </a:endParaRPr>
          </a:p>
          <a:p>
            <a:pPr defTabSz="902056">
              <a:defRPr/>
            </a:pPr>
            <a:r>
              <a:rPr lang="en-US" altLang="en-US" b="1" dirty="0">
                <a:latin typeface="Times New Roman" charset="0"/>
              </a:rPr>
              <a:t>Mehta et al </a:t>
            </a:r>
            <a:r>
              <a:rPr lang="en-US" altLang="en-US" b="1" dirty="0" err="1">
                <a:latin typeface="Times New Roman" charset="0"/>
              </a:rPr>
              <a:t>AJT</a:t>
            </a:r>
            <a:r>
              <a:rPr lang="en-US" altLang="en-US" b="1" dirty="0">
                <a:latin typeface="Times New Roman" charset="0"/>
              </a:rPr>
              <a:t> 2018: 18: 1710:</a:t>
            </a:r>
            <a:r>
              <a:rPr lang="en-US" altLang="en-US" b="1" baseline="0" dirty="0">
                <a:latin typeface="Times New Roman" charset="0"/>
              </a:rPr>
              <a:t> </a:t>
            </a:r>
            <a:r>
              <a:rPr lang="en-US" altLang="en-US" b="0" baseline="0" dirty="0">
                <a:latin typeface="Times New Roman" charset="0"/>
              </a:rPr>
              <a:t>in a study that focused on sci 12/13 =92%  </a:t>
            </a:r>
            <a:r>
              <a:rPr lang="en-US" altLang="en-US" b="0" baseline="0" dirty="0" err="1">
                <a:latin typeface="Times New Roman" charset="0"/>
              </a:rPr>
              <a:t>denovo</a:t>
            </a:r>
            <a:r>
              <a:rPr lang="en-US" altLang="en-US" b="0" baseline="0" dirty="0">
                <a:latin typeface="Times New Roman" charset="0"/>
              </a:rPr>
              <a:t> </a:t>
            </a:r>
            <a:r>
              <a:rPr lang="en-US" altLang="en-US" b="0" baseline="0" dirty="0" err="1">
                <a:latin typeface="Times New Roman" charset="0"/>
              </a:rPr>
              <a:t>DSA</a:t>
            </a:r>
            <a:r>
              <a:rPr lang="en-US" altLang="en-US" b="0" baseline="0" dirty="0">
                <a:latin typeface="Times New Roman" charset="0"/>
              </a:rPr>
              <a:t> by 24 m occurred in patients who had a biopsy with sci (1/13 in patient with no sci)(sci defined as i1, subclinical BL and subclinical 1A) (serum creatinine at 24m was higher 1.6 versus 1.4, chronicity score was higher 2.4 versus 1.9,  lower </a:t>
            </a:r>
            <a:r>
              <a:rPr lang="en-US" altLang="en-US" b="0" baseline="0" dirty="0" err="1">
                <a:latin typeface="Times New Roman" charset="0"/>
              </a:rPr>
              <a:t>GFR</a:t>
            </a:r>
            <a:r>
              <a:rPr lang="en-US" altLang="en-US" b="0" baseline="0" dirty="0">
                <a:latin typeface="Times New Roman" charset="0"/>
              </a:rPr>
              <a:t> 48 versus 43); </a:t>
            </a:r>
            <a:r>
              <a:rPr lang="en-US" altLang="en-US" b="0" baseline="0" dirty="0" err="1">
                <a:latin typeface="Times New Roman" charset="0"/>
              </a:rPr>
              <a:t>denovo</a:t>
            </a:r>
            <a:r>
              <a:rPr lang="en-US" altLang="en-US" b="0" baseline="0" dirty="0">
                <a:latin typeface="Times New Roman" charset="0"/>
              </a:rPr>
              <a:t> </a:t>
            </a:r>
            <a:r>
              <a:rPr lang="en-US" altLang="en-US" b="0" baseline="0" dirty="0" err="1">
                <a:latin typeface="Times New Roman" charset="0"/>
              </a:rPr>
              <a:t>DSA</a:t>
            </a:r>
            <a:r>
              <a:rPr lang="en-US" altLang="en-US" b="0" baseline="0" dirty="0">
                <a:latin typeface="Times New Roman" charset="0"/>
              </a:rPr>
              <a:t> was higher 12/129 VERSUS 1/71) (No donor biopsy; no demonstrable effect graft loss)(378 patients January 2013 to </a:t>
            </a:r>
            <a:r>
              <a:rPr lang="en-US" altLang="en-US" b="0" baseline="0" dirty="0" err="1">
                <a:latin typeface="Times New Roman" charset="0"/>
              </a:rPr>
              <a:t>nov</a:t>
            </a:r>
            <a:r>
              <a:rPr lang="en-US" altLang="en-US" b="0" baseline="0" dirty="0">
                <a:latin typeface="Times New Roman" charset="0"/>
              </a:rPr>
              <a:t> 2014)</a:t>
            </a:r>
          </a:p>
          <a:p>
            <a:pPr defTabSz="902056">
              <a:defRPr/>
            </a:pPr>
            <a:endParaRPr lang="en-US" altLang="en-US" b="0" baseline="0" dirty="0">
              <a:latin typeface="Times New Roman" charset="0"/>
            </a:endParaRPr>
          </a:p>
          <a:p>
            <a:pPr defTabSz="902056">
              <a:defRPr/>
            </a:pPr>
            <a:r>
              <a:rPr lang="en-US" altLang="en-US" b="1" baseline="0" dirty="0">
                <a:latin typeface="Times New Roman" charset="0"/>
              </a:rPr>
              <a:t>Hoffman et al. TX 2019 103 1457 </a:t>
            </a:r>
            <a:r>
              <a:rPr lang="en-US" altLang="en-US" b="0" baseline="0" dirty="0">
                <a:latin typeface="Times New Roman" charset="0"/>
              </a:rPr>
              <a:t>allows rate calculations using PBX: </a:t>
            </a:r>
            <a:r>
              <a:rPr lang="en-US" altLang="en-US" b="0" baseline="0" dirty="0" err="1">
                <a:latin typeface="Times New Roman" charset="0"/>
              </a:rPr>
              <a:t>sTCMR</a:t>
            </a:r>
            <a:r>
              <a:rPr lang="en-US" altLang="en-US" b="0" baseline="0" dirty="0">
                <a:latin typeface="Times New Roman" charset="0"/>
              </a:rPr>
              <a:t> 56/192= 29.1%, clinical TCMR 32/192 = 16.6%; </a:t>
            </a:r>
            <a:r>
              <a:rPr lang="en-US" altLang="en-US" b="0" baseline="0" dirty="0" err="1">
                <a:latin typeface="Times New Roman" charset="0"/>
              </a:rPr>
              <a:t>ABMR</a:t>
            </a:r>
            <a:r>
              <a:rPr lang="en-US" altLang="en-US" b="0" baseline="0" dirty="0">
                <a:latin typeface="Times New Roman" charset="0"/>
              </a:rPr>
              <a:t> is 4.6% (and can be doubled or tripled to compensate for less than rigorous case by case analysis, as opposed to just tallying the check marked boxes in pathology reports)(yes some of the incidence reflects our aggressive BL calls and the inclusion of IFTA inflammation, but it is biologically valid, as shown by our own BL data and IFTA data from many groups)</a:t>
            </a:r>
          </a:p>
          <a:p>
            <a:pPr defTabSz="902056">
              <a:defRPr/>
            </a:pPr>
            <a:endParaRPr lang="en-US" altLang="en-US" b="0" baseline="0" dirty="0">
              <a:latin typeface="Times New Roman" charset="0"/>
            </a:endParaRPr>
          </a:p>
          <a:p>
            <a:pPr defTabSz="902056">
              <a:defRPr/>
            </a:pPr>
            <a:r>
              <a:rPr lang="en-US" altLang="en-US" b="1" baseline="0" dirty="0">
                <a:latin typeface="Times New Roman" charset="0"/>
              </a:rPr>
              <a:t>Cherukuri et al; Kid int 2019 96 202 </a:t>
            </a:r>
            <a:r>
              <a:rPr lang="en-US" altLang="en-US" b="0" baseline="0" dirty="0">
                <a:latin typeface="Times New Roman" charset="0"/>
              </a:rPr>
              <a:t>reports 36.7% TCMR in first year (53% is subclinical) = </a:t>
            </a:r>
            <a:r>
              <a:rPr lang="en-US" altLang="en-US" b="1" baseline="0" dirty="0">
                <a:latin typeface="Times New Roman" charset="0"/>
              </a:rPr>
              <a:t>not all that different from Hoffman where in 29.1 + 16.6 adds up to 45.7%; </a:t>
            </a:r>
            <a:r>
              <a:rPr lang="en-US" altLang="en-US" b="0" baseline="0" dirty="0">
                <a:latin typeface="Times New Roman" charset="0"/>
              </a:rPr>
              <a:t>the fact that detection of </a:t>
            </a:r>
            <a:r>
              <a:rPr lang="en-US" altLang="en-US" b="0" baseline="0" dirty="0" err="1">
                <a:latin typeface="Times New Roman" charset="0"/>
              </a:rPr>
              <a:t>DSA</a:t>
            </a:r>
            <a:r>
              <a:rPr lang="en-US" altLang="en-US" b="0" baseline="0" dirty="0">
                <a:latin typeface="Times New Roman" charset="0"/>
              </a:rPr>
              <a:t> preceded or coincided with biopsy only reflects the non-availability of ELISPOT type assays monitor T-cell alloimmunity in the same way that we can monitor antibodies. Figure s6: </a:t>
            </a:r>
            <a:r>
              <a:rPr lang="en-US" altLang="en-US" b="1" baseline="0" dirty="0">
                <a:latin typeface="Times New Roman" charset="0"/>
              </a:rPr>
              <a:t>Prevalence of impending graft loss similar in TCMR-&gt;</a:t>
            </a:r>
            <a:r>
              <a:rPr lang="en-US" altLang="en-US" b="1" baseline="0" dirty="0" err="1">
                <a:latin typeface="Times New Roman" charset="0"/>
              </a:rPr>
              <a:t>DSA</a:t>
            </a:r>
            <a:r>
              <a:rPr lang="en-US" altLang="en-US" b="1" baseline="0" dirty="0">
                <a:latin typeface="Times New Roman" charset="0"/>
              </a:rPr>
              <a:t> and in </a:t>
            </a:r>
            <a:r>
              <a:rPr lang="en-US" altLang="en-US" b="1" baseline="0" dirty="0" err="1">
                <a:latin typeface="Times New Roman" charset="0"/>
              </a:rPr>
              <a:t>DSA</a:t>
            </a:r>
            <a:r>
              <a:rPr lang="en-US" altLang="en-US" b="1" baseline="0" dirty="0">
                <a:latin typeface="Times New Roman" charset="0"/>
              </a:rPr>
              <a:t>-&gt;TCMR groups</a:t>
            </a:r>
          </a:p>
          <a:p>
            <a:pPr defTabSz="902056">
              <a:defRPr/>
            </a:pPr>
            <a:endParaRPr lang="en-US" altLang="en-US" b="0" baseline="0" dirty="0">
              <a:latin typeface="Times New Roman" charset="0"/>
            </a:endParaRPr>
          </a:p>
          <a:p>
            <a:pPr defTabSz="902056">
              <a:defRPr/>
            </a:pPr>
            <a:r>
              <a:rPr lang="en-US" altLang="en-US" b="1" baseline="0" dirty="0" err="1">
                <a:latin typeface="Times New Roman" charset="0"/>
              </a:rPr>
              <a:t>Xiaomu</a:t>
            </a:r>
            <a:r>
              <a:rPr lang="en-US" altLang="en-US" b="0" baseline="0" dirty="0">
                <a:latin typeface="Times New Roman" charset="0"/>
              </a:rPr>
              <a:t> pure TCMR 7.9% = somewhat under-estimates extent of problem because of insistence on very stringent criteria for </a:t>
            </a:r>
            <a:r>
              <a:rPr lang="en-US" altLang="en-US" b="0" baseline="0" dirty="0" err="1">
                <a:latin typeface="Times New Roman" charset="0"/>
              </a:rPr>
              <a:t>DSA</a:t>
            </a:r>
            <a:r>
              <a:rPr lang="en-US" altLang="en-US" b="0" baseline="0" dirty="0">
                <a:latin typeface="Times New Roman" charset="0"/>
              </a:rPr>
              <a:t> timing within 30 days and C4d testing </a:t>
            </a:r>
            <a:r>
              <a:rPr lang="en-US" altLang="en-US" b="1" baseline="0" dirty="0">
                <a:latin typeface="Times New Roman" charset="0"/>
              </a:rPr>
              <a:t>(but is still close to about 10% incidence of Rajil subclinical inflammation but not close to Hoffman or Cherukuri subclinical and clinical rejection )</a:t>
            </a:r>
            <a:endParaRPr lang="en-US" altLang="en-US" b="1" dirty="0">
              <a:latin typeface="Times New Roman" charset="0"/>
            </a:endParaRPr>
          </a:p>
          <a:p>
            <a:pPr defTabSz="902056">
              <a:defRPr/>
            </a:pPr>
            <a:endParaRPr lang="en-US" altLang="en-US" b="1" dirty="0">
              <a:latin typeface="Times New Roman" charset="0"/>
            </a:endParaRPr>
          </a:p>
          <a:p>
            <a:pPr defTabSz="902056">
              <a:defRPr/>
            </a:pPr>
            <a:endParaRPr lang="en-US" altLang="en-US" b="1" dirty="0">
              <a:latin typeface="Times New Roman" charset="0"/>
            </a:endParaRPr>
          </a:p>
          <a:p>
            <a:pPr defTabSz="902056">
              <a:defRPr/>
            </a:pPr>
            <a:r>
              <a:rPr lang="en-US" altLang="en-US" b="1" dirty="0" err="1">
                <a:latin typeface="Times New Roman" charset="0"/>
              </a:rPr>
              <a:t>Chemouny</a:t>
            </a:r>
            <a:r>
              <a:rPr lang="en-US" altLang="en-US" b="1" dirty="0">
                <a:latin typeface="Times New Roman" charset="0"/>
              </a:rPr>
              <a:t>/</a:t>
            </a:r>
            <a:r>
              <a:rPr lang="en-US" altLang="en-US" b="1" dirty="0" err="1">
                <a:latin typeface="Times New Roman" charset="0"/>
              </a:rPr>
              <a:t>Anglicheau’s</a:t>
            </a:r>
            <a:r>
              <a:rPr lang="en-US" altLang="en-US" b="1" dirty="0">
                <a:latin typeface="Times New Roman" charset="0"/>
              </a:rPr>
              <a:t> group</a:t>
            </a:r>
            <a:r>
              <a:rPr lang="en-US" altLang="en-US" dirty="0">
                <a:latin typeface="Times New Roman" charset="0"/>
              </a:rPr>
              <a:t>: Transplantation 2015 99 965: 21% of TCMR patients had </a:t>
            </a:r>
            <a:r>
              <a:rPr lang="en-US" altLang="en-US" dirty="0" err="1">
                <a:latin typeface="Times New Roman" charset="0"/>
              </a:rPr>
              <a:t>dnDSA</a:t>
            </a:r>
            <a:r>
              <a:rPr lang="en-US" altLang="en-US" dirty="0">
                <a:latin typeface="Times New Roman" charset="0"/>
              </a:rPr>
              <a:t> develop mean of 5.1 +/- 3.9 m later; he quotes 10% at 1 year in references 8, 10 and ~15% at 2 </a:t>
            </a:r>
            <a:r>
              <a:rPr lang="en-US" altLang="en-US" dirty="0" err="1">
                <a:latin typeface="Times New Roman" charset="0"/>
              </a:rPr>
              <a:t>yrs</a:t>
            </a:r>
            <a:r>
              <a:rPr lang="en-US" altLang="en-US" dirty="0">
                <a:latin typeface="Times New Roman" charset="0"/>
              </a:rPr>
              <a:t>  in references 8 10 13</a:t>
            </a:r>
          </a:p>
          <a:p>
            <a:pPr defTabSz="902056">
              <a:defRPr/>
            </a:pPr>
            <a:endParaRPr lang="en-US" altLang="en-US" dirty="0">
              <a:latin typeface="Times New Roman" charset="0"/>
            </a:endParaRPr>
          </a:p>
          <a:p>
            <a:pPr defTabSz="902056">
              <a:defRPr/>
            </a:pPr>
            <a:r>
              <a:rPr lang="en-US" altLang="en-US" b="1" dirty="0" err="1">
                <a:latin typeface="Times New Roman" charset="0"/>
              </a:rPr>
              <a:t>Wehmeier</a:t>
            </a:r>
            <a:r>
              <a:rPr lang="en-US" altLang="en-US" b="1" dirty="0">
                <a:latin typeface="Times New Roman" charset="0"/>
              </a:rPr>
              <a:t>/Schaub Transplantation Direct 2017 3 e 136</a:t>
            </a:r>
            <a:r>
              <a:rPr lang="en-US" altLang="en-US" dirty="0">
                <a:latin typeface="Times New Roman" charset="0"/>
              </a:rPr>
              <a:t>: Basel; 2009-2014: 251 biopsies from pre-transplant </a:t>
            </a:r>
            <a:r>
              <a:rPr lang="en-US" altLang="en-US" dirty="0" err="1">
                <a:latin typeface="Times New Roman" charset="0"/>
              </a:rPr>
              <a:t>DSA</a:t>
            </a:r>
            <a:r>
              <a:rPr lang="en-US" altLang="en-US" dirty="0">
                <a:latin typeface="Times New Roman" charset="0"/>
              </a:rPr>
              <a:t> negative patients (81% were protocol biopsies: 538:125 for a total of 663 including 163 pre-transplant </a:t>
            </a:r>
            <a:r>
              <a:rPr lang="en-US" altLang="en-US" dirty="0" err="1">
                <a:latin typeface="Times New Roman" charset="0"/>
              </a:rPr>
              <a:t>DSA</a:t>
            </a:r>
            <a:r>
              <a:rPr lang="en-US" altLang="en-US" dirty="0">
                <a:latin typeface="Times New Roman" charset="0"/>
              </a:rPr>
              <a:t> POSITIVE pts</a:t>
            </a:r>
          </a:p>
          <a:p>
            <a:endParaRPr lang="en-US" altLang="en-US" dirty="0">
              <a:latin typeface="Times New Roman" charset="0"/>
            </a:endParaRPr>
          </a:p>
          <a:p>
            <a:pPr marL="451028" indent="-451028" defTabSz="902056">
              <a:spcBef>
                <a:spcPct val="20000"/>
              </a:spcBef>
              <a:buFont typeface="Arial" panose="020B0604020202020204" pitchFamily="34" charset="0"/>
              <a:buChar char="•"/>
              <a:defRPr/>
            </a:pPr>
            <a:r>
              <a:rPr lang="en-US" sz="2600" kern="0" dirty="0">
                <a:solidFill>
                  <a:srgbClr val="FFFFFF"/>
                </a:solidFill>
                <a:latin typeface="Times New Roman"/>
              </a:rPr>
              <a:t>Hari lecture notes: you can double </a:t>
            </a:r>
            <a:r>
              <a:rPr lang="en-US" sz="2600" kern="0" dirty="0" err="1">
                <a:solidFill>
                  <a:srgbClr val="FFFFFF"/>
                </a:solidFill>
                <a:latin typeface="Times New Roman"/>
              </a:rPr>
              <a:t>ABMR</a:t>
            </a:r>
            <a:r>
              <a:rPr lang="en-US" sz="2600" kern="0" dirty="0">
                <a:solidFill>
                  <a:srgbClr val="FFFFFF"/>
                </a:solidFill>
                <a:latin typeface="Times New Roman"/>
              </a:rPr>
              <a:t> incidence from 4%  and it will still be comparable to TCMR estimates (unsensitized, Caucasian population, cross match negative population)</a:t>
            </a:r>
          </a:p>
          <a:p>
            <a:pPr marL="451028" indent="-451028" defTabSz="902056">
              <a:spcBef>
                <a:spcPct val="20000"/>
              </a:spcBef>
              <a:buFont typeface="Arial" panose="020B0604020202020204" pitchFamily="34" charset="0"/>
              <a:buChar char="•"/>
              <a:defRPr/>
            </a:pPr>
            <a:r>
              <a:rPr lang="en-US" sz="2600" kern="0" dirty="0">
                <a:solidFill>
                  <a:srgbClr val="FFFFFF"/>
                </a:solidFill>
                <a:latin typeface="Times New Roman"/>
              </a:rPr>
              <a:t>Rajil defines subclinical I as  </a:t>
            </a:r>
            <a:r>
              <a:rPr lang="en-US" sz="2600" kern="0" dirty="0" err="1">
                <a:solidFill>
                  <a:srgbClr val="FFFFFF"/>
                </a:solidFill>
                <a:latin typeface="Times New Roman"/>
              </a:rPr>
              <a:t>I+t</a:t>
            </a:r>
            <a:r>
              <a:rPr lang="en-US" sz="2600" kern="0" dirty="0">
                <a:solidFill>
                  <a:srgbClr val="FFFFFF"/>
                </a:solidFill>
                <a:latin typeface="Times New Roman"/>
              </a:rPr>
              <a:t>&gt;0 &amp; shows more </a:t>
            </a:r>
            <a:r>
              <a:rPr lang="en-US" sz="2600" kern="0" dirty="0" err="1">
                <a:solidFill>
                  <a:srgbClr val="FFFFFF"/>
                </a:solidFill>
                <a:latin typeface="Times New Roman"/>
              </a:rPr>
              <a:t>ifta</a:t>
            </a:r>
            <a:r>
              <a:rPr lang="en-US" sz="2600" kern="0" dirty="0">
                <a:solidFill>
                  <a:srgbClr val="FFFFFF"/>
                </a:solidFill>
                <a:latin typeface="Times New Roman"/>
              </a:rPr>
              <a:t> but does not translate each biopsy to a Banff diagnosis, and serum creatinine is averaged (confounded by outliers)</a:t>
            </a:r>
          </a:p>
          <a:p>
            <a:pPr marL="451028" indent="-451028" defTabSz="902056">
              <a:spcBef>
                <a:spcPct val="20000"/>
              </a:spcBef>
              <a:buFont typeface="Arial" panose="020B0604020202020204" pitchFamily="34" charset="0"/>
              <a:buChar char="•"/>
              <a:defRPr/>
            </a:pPr>
            <a:r>
              <a:rPr lang="en-US" sz="2600" kern="0" dirty="0">
                <a:solidFill>
                  <a:srgbClr val="FF0000"/>
                </a:solidFill>
                <a:latin typeface="Times New Roman"/>
              </a:rPr>
              <a:t>Aravind says </a:t>
            </a:r>
            <a:r>
              <a:rPr lang="en-US" sz="2600" kern="0" dirty="0" err="1">
                <a:solidFill>
                  <a:srgbClr val="FF0000"/>
                </a:solidFill>
                <a:latin typeface="Times New Roman"/>
              </a:rPr>
              <a:t>DSA</a:t>
            </a:r>
            <a:r>
              <a:rPr lang="en-US" sz="2600" kern="0" dirty="0">
                <a:solidFill>
                  <a:srgbClr val="FF0000"/>
                </a:solidFill>
                <a:latin typeface="Times New Roman"/>
              </a:rPr>
              <a:t> meaningful only if there is TCMR or non-compliance</a:t>
            </a:r>
            <a:r>
              <a:rPr lang="en-US" sz="2600" kern="0" dirty="0">
                <a:solidFill>
                  <a:srgbClr val="FFFFFF"/>
                </a:solidFill>
                <a:latin typeface="Times New Roman"/>
              </a:rPr>
              <a:t>—but does not analyze C4d or translate each biopsy into an </a:t>
            </a:r>
            <a:r>
              <a:rPr lang="en-US" sz="2600" kern="0" dirty="0" err="1">
                <a:solidFill>
                  <a:srgbClr val="FFFFFF"/>
                </a:solidFill>
                <a:latin typeface="Times New Roman"/>
              </a:rPr>
              <a:t>ABMR</a:t>
            </a:r>
            <a:r>
              <a:rPr lang="en-US" sz="2600" kern="0" dirty="0">
                <a:solidFill>
                  <a:srgbClr val="FFFFFF"/>
                </a:solidFill>
                <a:latin typeface="Times New Roman"/>
              </a:rPr>
              <a:t> category (claims </a:t>
            </a:r>
            <a:r>
              <a:rPr lang="en-US" sz="2600" kern="0" dirty="0">
                <a:solidFill>
                  <a:srgbClr val="FF0000"/>
                </a:solidFill>
                <a:latin typeface="Times New Roman"/>
              </a:rPr>
              <a:t>1 </a:t>
            </a:r>
            <a:r>
              <a:rPr lang="en-US" sz="2600" kern="0" dirty="0" err="1">
                <a:solidFill>
                  <a:srgbClr val="FF0000"/>
                </a:solidFill>
                <a:latin typeface="Times New Roman"/>
              </a:rPr>
              <a:t>yr</a:t>
            </a:r>
            <a:r>
              <a:rPr lang="en-US" sz="2600" kern="0" dirty="0">
                <a:solidFill>
                  <a:srgbClr val="FF0000"/>
                </a:solidFill>
                <a:latin typeface="Times New Roman"/>
              </a:rPr>
              <a:t> TCMR 36.7% with 53% subclinical </a:t>
            </a:r>
            <a:r>
              <a:rPr lang="en-US" sz="2600" kern="0" dirty="0">
                <a:solidFill>
                  <a:srgbClr val="FFFFFF"/>
                </a:solidFill>
                <a:latin typeface="Times New Roman"/>
              </a:rPr>
              <a:t>(not BL); </a:t>
            </a:r>
            <a:r>
              <a:rPr lang="en-US" sz="2600" kern="0" dirty="0" err="1">
                <a:solidFill>
                  <a:srgbClr val="FFFF00"/>
                </a:solidFill>
                <a:latin typeface="Times New Roman"/>
              </a:rPr>
              <a:t>DSA</a:t>
            </a:r>
            <a:r>
              <a:rPr lang="en-US" sz="2600" kern="0" dirty="0">
                <a:solidFill>
                  <a:srgbClr val="FFFF00"/>
                </a:solidFill>
                <a:latin typeface="Times New Roman"/>
              </a:rPr>
              <a:t> preceded or was concomitant with TCMR in 80% </a:t>
            </a:r>
            <a:r>
              <a:rPr lang="en-US" sz="2600" kern="0" dirty="0">
                <a:solidFill>
                  <a:srgbClr val="FFFFFF"/>
                </a:solidFill>
                <a:latin typeface="Times New Roman"/>
              </a:rPr>
              <a:t>(no surprise since No T-cell </a:t>
            </a:r>
            <a:r>
              <a:rPr lang="en-US" sz="2600" kern="0" dirty="0" err="1">
                <a:solidFill>
                  <a:srgbClr val="FFFFFF"/>
                </a:solidFill>
                <a:latin typeface="Times New Roman"/>
              </a:rPr>
              <a:t>elispots</a:t>
            </a:r>
            <a:r>
              <a:rPr lang="en-US" sz="2600" kern="0" dirty="0">
                <a:solidFill>
                  <a:srgbClr val="FFFFFF"/>
                </a:solidFill>
                <a:latin typeface="Times New Roman"/>
              </a:rPr>
              <a:t> done)</a:t>
            </a:r>
          </a:p>
          <a:p>
            <a:r>
              <a:rPr lang="en-US" altLang="en-US" dirty="0">
                <a:latin typeface="Times New Roman" charset="0"/>
              </a:rPr>
              <a:t>(note our immunosuppression protocol consists of thymoglobulin induction, Tacrolimus monotherapy, steroid free, with most patients being low risk, Caucasian, non-sensitized, cross match neg) (</a:t>
            </a:r>
            <a:r>
              <a:rPr lang="en-US" altLang="en-US" dirty="0" err="1">
                <a:latin typeface="Times New Roman" charset="0"/>
              </a:rPr>
              <a:t>xiaomu</a:t>
            </a:r>
            <a:r>
              <a:rPr lang="en-US" altLang="en-US" dirty="0">
                <a:latin typeface="Times New Roman" charset="0"/>
              </a:rPr>
              <a:t> 7.8% 12bl+16tcmr=28/361 = 7.8%)(I think the treated</a:t>
            </a:r>
            <a:r>
              <a:rPr lang="en-US" altLang="en-US" baseline="0" dirty="0">
                <a:latin typeface="Times New Roman" charset="0"/>
              </a:rPr>
              <a:t> borderlines are included here) </a:t>
            </a:r>
            <a:endParaRPr lang="en-US" altLang="en-US" dirty="0">
              <a:latin typeface="Times New Roman" charset="0"/>
            </a:endParaRPr>
          </a:p>
          <a:p>
            <a:endParaRPr lang="en-US" altLang="en-US" dirty="0">
              <a:latin typeface="Times New Roman" charset="0"/>
            </a:endParaRPr>
          </a:p>
          <a:p>
            <a:r>
              <a:rPr lang="en-US" altLang="en-US" dirty="0">
                <a:latin typeface="Times New Roman" charset="0"/>
              </a:rPr>
              <a:t>-eGFR in patients with one episode of pure </a:t>
            </a:r>
            <a:r>
              <a:rPr lang="en-US" altLang="en-US" dirty="0" err="1">
                <a:latin typeface="Times New Roman" charset="0"/>
              </a:rPr>
              <a:t>tcmr</a:t>
            </a:r>
            <a:r>
              <a:rPr lang="en-US" altLang="en-US" dirty="0">
                <a:latin typeface="Times New Roman" charset="0"/>
              </a:rPr>
              <a:t>: is 18ml/min lower Than</a:t>
            </a:r>
            <a:r>
              <a:rPr lang="en-US" altLang="en-US" baseline="0" dirty="0">
                <a:latin typeface="Times New Roman" charset="0"/>
              </a:rPr>
              <a:t> controls</a:t>
            </a:r>
            <a:r>
              <a:rPr lang="en-US" altLang="en-US" dirty="0">
                <a:latin typeface="Times New Roman" charset="0"/>
              </a:rPr>
              <a:t>)</a:t>
            </a:r>
          </a:p>
          <a:p>
            <a:r>
              <a:rPr lang="en-US" altLang="en-US" dirty="0">
                <a:latin typeface="Times New Roman" charset="0"/>
              </a:rPr>
              <a:t>HR for graft loss for TCMR is 3.0 as per (University Minnesota without detailed antibody work up)</a:t>
            </a:r>
          </a:p>
          <a:p>
            <a:r>
              <a:rPr lang="en-US" altLang="en-US" dirty="0">
                <a:latin typeface="Times New Roman" charset="0"/>
              </a:rPr>
              <a:t>-</a:t>
            </a:r>
          </a:p>
        </p:txBody>
      </p:sp>
    </p:spTree>
    <p:extLst>
      <p:ext uri="{BB962C8B-B14F-4D97-AF65-F5344CB8AC3E}">
        <p14:creationId xmlns:p14="http://schemas.microsoft.com/office/powerpoint/2010/main" val="843625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942162">
              <a:defRPr/>
            </a:pPr>
            <a:r>
              <a:rPr lang="en-US" b="1" dirty="0"/>
              <a:t>IHC studies of glomerulitis </a:t>
            </a:r>
            <a:r>
              <a:rPr lang="en-US" dirty="0"/>
              <a:t>support the notion that T-cells play a role in the pathogenesis of these lesions.</a:t>
            </a:r>
          </a:p>
          <a:p>
            <a:pPr defTabSz="942162">
              <a:defRPr/>
            </a:pPr>
            <a:endParaRPr lang="en-US" dirty="0"/>
          </a:p>
          <a:p>
            <a:pPr defTabSz="942162">
              <a:defRPr/>
            </a:pPr>
            <a:r>
              <a:rPr lang="en-US" b="1" dirty="0"/>
              <a:t>4/5 studies </a:t>
            </a:r>
            <a:r>
              <a:rPr lang="en-US" dirty="0"/>
              <a:t>I have reviewed showed that --- T-cells constituted about ¼ of all the cells present--- with the remaining cells being mostly macrophages.</a:t>
            </a:r>
          </a:p>
          <a:p>
            <a:pPr defTabSz="942162">
              <a:defRPr/>
            </a:pPr>
            <a:r>
              <a:rPr lang="en-US" strike="noStrike" dirty="0"/>
              <a:t>		</a:t>
            </a:r>
            <a:r>
              <a:rPr lang="en-US" strike="noStrike" dirty="0" err="1"/>
              <a:t>Eg</a:t>
            </a:r>
            <a:r>
              <a:rPr lang="en-US" strike="noStrike" dirty="0"/>
              <a:t> in one study cd68 MACROPHAGE counts per glomerulus were 3 +/- 2 ---COMPARED TO per glomerulus counts 		of 1+/-2  for CD3 positive T-cells--(these biopsies were C4d positive)</a:t>
            </a:r>
          </a:p>
          <a:p>
            <a:pPr defTabSz="942162">
              <a:defRPr/>
            </a:pPr>
            <a:endParaRPr lang="en-US" strike="noStrike" dirty="0"/>
          </a:p>
          <a:p>
            <a:pPr marL="0" indent="0" defTabSz="942162">
              <a:buFontTx/>
              <a:buNone/>
              <a:defRPr/>
            </a:pPr>
            <a:r>
              <a:rPr lang="en-US" dirty="0"/>
              <a:t>Another study from </a:t>
            </a:r>
            <a:r>
              <a:rPr lang="en-US" b="1" dirty="0"/>
              <a:t>bob </a:t>
            </a:r>
            <a:r>
              <a:rPr lang="en-US" b="1" dirty="0" err="1"/>
              <a:t>colvin’s</a:t>
            </a:r>
            <a:r>
              <a:rPr lang="en-US" b="1" dirty="0"/>
              <a:t> </a:t>
            </a:r>
            <a:r>
              <a:rPr lang="en-US" dirty="0"/>
              <a:t>group found T-cells to be twice as frequent as macrophages ---AGAIN SHOWING THAT SOME CASES OF GLOMERULITIS MAY BE PRIMARILY T-CELL MEDIATED</a:t>
            </a:r>
          </a:p>
          <a:p>
            <a:pPr defTabSz="942162">
              <a:defRPr/>
            </a:pPr>
            <a:endParaRPr lang="en-US" dirty="0"/>
          </a:p>
          <a:p>
            <a:pPr defTabSz="942162">
              <a:defRPr/>
            </a:pPr>
            <a:endParaRPr lang="en-US" dirty="0"/>
          </a:p>
          <a:p>
            <a:pPr defTabSz="942162">
              <a:defRPr/>
            </a:pPr>
            <a:r>
              <a:rPr lang="en-US" dirty="0" err="1"/>
              <a:t>xxxxxxxxxxxxxxxxxxxxxxxxxxxxxxxxxxxxxxxxxxxxxxxxxxx</a:t>
            </a:r>
            <a:endParaRPr lang="en-US" dirty="0"/>
          </a:p>
          <a:p>
            <a:pPr defTabSz="942162">
              <a:defRPr/>
            </a:pPr>
            <a:r>
              <a:rPr lang="en-US" dirty="0"/>
              <a:t>Many (4) studies I looked at report CD68 as the overall predominant cells dominant when studied).</a:t>
            </a:r>
          </a:p>
          <a:p>
            <a:pPr defTabSz="942162">
              <a:defRPr/>
            </a:pPr>
            <a:r>
              <a:rPr lang="en-US" dirty="0"/>
              <a:t>A well done study from </a:t>
            </a:r>
            <a:r>
              <a:rPr lang="en-US" dirty="0" err="1"/>
              <a:t>Covin’s</a:t>
            </a:r>
            <a:r>
              <a:rPr lang="en-US" dirty="0"/>
              <a:t> group found the reverse suggesting that both kinds of cases exist in routine transplant practice</a:t>
            </a:r>
          </a:p>
          <a:p>
            <a:pPr defTabSz="942162">
              <a:defRPr/>
            </a:pPr>
            <a:r>
              <a:rPr lang="en-US" dirty="0">
                <a:solidFill>
                  <a:prstClr val="black"/>
                </a:solidFill>
                <a:latin typeface="+mn-lt"/>
              </a:rPr>
              <a:t>Even in macrophages predominantly series, with CD3 positive T-cells  constitute approximately 1/3 of all cells and that is not a trivial number (mostly CD8 positive T-cells when studied)</a:t>
            </a:r>
          </a:p>
          <a:p>
            <a:pPr defTabSz="942162">
              <a:defRPr/>
            </a:pPr>
            <a:endParaRPr lang="en-US" dirty="0">
              <a:solidFill>
                <a:prstClr val="black"/>
              </a:solidFill>
              <a:latin typeface="+mn-lt"/>
            </a:endParaRPr>
          </a:p>
          <a:p>
            <a:pPr defTabSz="942162">
              <a:defRPr/>
            </a:pPr>
            <a:r>
              <a:rPr lang="en-US" dirty="0"/>
              <a:t> (</a:t>
            </a:r>
            <a:r>
              <a:rPr lang="en-US" dirty="0" err="1"/>
              <a:t>colvin</a:t>
            </a:r>
            <a:r>
              <a:rPr lang="en-US" dirty="0"/>
              <a:t>: lack of C4d, DSA not relevant; we can assume 70% were positive or even 100% were positive )</a:t>
            </a:r>
          </a:p>
          <a:p>
            <a:pPr defTabSz="942162">
              <a:defRPr/>
            </a:pPr>
            <a:endParaRPr lang="en-US" dirty="0"/>
          </a:p>
          <a:p>
            <a:pPr lvl="1">
              <a:defRPr/>
            </a:pPr>
            <a:r>
              <a:rPr lang="en-US" dirty="0">
                <a:solidFill>
                  <a:schemeClr val="bg1"/>
                </a:solidFill>
                <a:latin typeface="Arial" panose="020B0604020202020204" pitchFamily="34" charset="0"/>
                <a:cs typeface="Arial" panose="020B0604020202020204" pitchFamily="34" charset="0"/>
              </a:rPr>
              <a:t>11 G3 Glomerulitis in </a:t>
            </a:r>
            <a:r>
              <a:rPr lang="en-US" dirty="0" err="1">
                <a:solidFill>
                  <a:schemeClr val="bg1"/>
                </a:solidFill>
                <a:latin typeface="Arial" panose="020B0604020202020204" pitchFamily="34" charset="0"/>
                <a:cs typeface="Arial" panose="020B0604020202020204" pitchFamily="34" charset="0"/>
              </a:rPr>
              <a:t>ist</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yr</a:t>
            </a:r>
            <a:r>
              <a:rPr lang="en-US" dirty="0">
                <a:solidFill>
                  <a:schemeClr val="bg1"/>
                </a:solidFill>
                <a:latin typeface="Arial" panose="020B0604020202020204" pitchFamily="34" charset="0"/>
                <a:cs typeface="Arial" panose="020B0604020202020204" pitchFamily="34" charset="0"/>
              </a:rPr>
              <a:t> biopsies </a:t>
            </a:r>
            <a:r>
              <a:rPr lang="en-US" sz="1700" dirty="0">
                <a:solidFill>
                  <a:schemeClr val="bg1"/>
                </a:solidFill>
                <a:latin typeface="Arial" panose="020B0604020202020204" pitchFamily="34" charset="0"/>
                <a:cs typeface="Arial" panose="020B0604020202020204" pitchFamily="34" charset="0"/>
              </a:rPr>
              <a:t>(Papadimitriou et al: </a:t>
            </a:r>
            <a:r>
              <a:rPr lang="en-US" sz="1700" dirty="0" err="1">
                <a:solidFill>
                  <a:schemeClr val="bg1"/>
                </a:solidFill>
                <a:latin typeface="Arial" panose="020B0604020202020204" pitchFamily="34" charset="0"/>
                <a:cs typeface="Arial" panose="020B0604020202020204" pitchFamily="34" charset="0"/>
              </a:rPr>
              <a:t>Txn</a:t>
            </a:r>
            <a:r>
              <a:rPr lang="en-US" sz="1700" dirty="0">
                <a:solidFill>
                  <a:schemeClr val="bg1"/>
                </a:solidFill>
                <a:latin typeface="Arial" panose="020B0604020202020204" pitchFamily="34" charset="0"/>
                <a:cs typeface="Arial" panose="020B0604020202020204" pitchFamily="34" charset="0"/>
              </a:rPr>
              <a:t> 2010:90:1478) </a:t>
            </a:r>
          </a:p>
          <a:p>
            <a:pPr lvl="1">
              <a:defRPr/>
            </a:pPr>
            <a:r>
              <a:rPr lang="en-US" dirty="0">
                <a:solidFill>
                  <a:schemeClr val="bg1"/>
                </a:solidFill>
                <a:latin typeface="Arial" panose="020B0604020202020204" pitchFamily="34" charset="0"/>
                <a:cs typeface="Arial" panose="020B0604020202020204" pitchFamily="34" charset="0"/>
              </a:rPr>
              <a:t>    			</a:t>
            </a:r>
            <a:r>
              <a:rPr lang="en-US" sz="2200" dirty="0">
                <a:solidFill>
                  <a:schemeClr val="bg1"/>
                </a:solidFill>
                <a:latin typeface="Arial" panose="020B0604020202020204" pitchFamily="34" charset="0"/>
                <a:cs typeface="Arial" panose="020B0604020202020204" pitchFamily="34" charset="0"/>
              </a:rPr>
              <a:t>CD68-max = 28+/-17 </a:t>
            </a:r>
          </a:p>
          <a:p>
            <a:pPr lvl="1">
              <a:defRPr/>
            </a:pPr>
            <a:r>
              <a:rPr lang="en-US" sz="2200" dirty="0">
                <a:solidFill>
                  <a:schemeClr val="bg1"/>
                </a:solidFill>
                <a:latin typeface="Arial" panose="020B0604020202020204" pitchFamily="34" charset="0"/>
                <a:cs typeface="Arial" panose="020B0604020202020204" pitchFamily="34" charset="0"/>
              </a:rPr>
              <a:t>	      		CD3-max = 9+/-7</a:t>
            </a:r>
            <a:endParaRPr lang="en-US" dirty="0"/>
          </a:p>
          <a:p>
            <a:pPr defTabSz="942162">
              <a:defRPr/>
            </a:pPr>
            <a:r>
              <a:rPr lang="en-US" dirty="0"/>
              <a:t>produce granzyme and </a:t>
            </a:r>
            <a:r>
              <a:rPr lang="en-US" dirty="0" err="1"/>
              <a:t>colvin</a:t>
            </a:r>
            <a:r>
              <a:rPr lang="en-US" dirty="0"/>
              <a:t> electron microscopy cytoplasmic processes in contact with endothelial cells</a:t>
            </a:r>
          </a:p>
          <a:p>
            <a:pPr defTabSz="942162">
              <a:defRPr/>
            </a:pPr>
            <a:endParaRPr lang="en-US" dirty="0"/>
          </a:p>
          <a:p>
            <a:pPr defTabSz="942162">
              <a:defRPr/>
            </a:pPr>
            <a:r>
              <a:rPr lang="en-US" dirty="0"/>
              <a:t>Magill: did immunohistochemistry of C4d positive versus negative cases of glomerulitis: it is not the point but yes C4d positive cases had significantly more monocytes per glomerulus than C4d negative cases, whereas the number of t-cells was lower</a:t>
            </a:r>
          </a:p>
          <a:p>
            <a:pPr defTabSz="942162">
              <a:defRPr/>
            </a:pPr>
            <a:endParaRPr lang="en-US" dirty="0"/>
          </a:p>
          <a:p>
            <a:pPr defTabSz="942162">
              <a:defRPr/>
            </a:pPr>
            <a:r>
              <a:rPr lang="en-US" dirty="0" err="1"/>
              <a:t>Papadim</a:t>
            </a:r>
            <a:r>
              <a:rPr lang="en-US" dirty="0"/>
              <a:t>: reports on glomerular inflammation in </a:t>
            </a:r>
            <a:r>
              <a:rPr lang="en-US" dirty="0" err="1"/>
              <a:t>ist</a:t>
            </a:r>
            <a:r>
              <a:rPr lang="en-US" dirty="0"/>
              <a:t> year biopsies: n=240; they also say TCMR diagnosis had no correlation with glomerular pathology; they do report intraglomerular cd68 and CD3 positive T-cells cells and note the ratio reversed if DSA or C4d was present concurrent with TCMR </a:t>
            </a:r>
          </a:p>
        </p:txBody>
      </p:sp>
      <p:sp>
        <p:nvSpPr>
          <p:cNvPr id="276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52877" indent="-288950">
              <a:spcBef>
                <a:spcPct val="30000"/>
              </a:spcBef>
              <a:defRPr sz="1200">
                <a:solidFill>
                  <a:schemeClr val="tx1"/>
                </a:solidFill>
                <a:latin typeface="Times New Roman" charset="0"/>
              </a:defRPr>
            </a:lvl2pPr>
            <a:lvl3pPr marL="1159012" indent="-231160">
              <a:spcBef>
                <a:spcPct val="30000"/>
              </a:spcBef>
              <a:defRPr sz="1200">
                <a:solidFill>
                  <a:schemeClr val="tx1"/>
                </a:solidFill>
                <a:latin typeface="Times New Roman" charset="0"/>
              </a:defRPr>
            </a:lvl3pPr>
            <a:lvl4pPr marL="1622939" indent="-231160">
              <a:spcBef>
                <a:spcPct val="30000"/>
              </a:spcBef>
              <a:defRPr sz="1200">
                <a:solidFill>
                  <a:schemeClr val="tx1"/>
                </a:solidFill>
                <a:latin typeface="Times New Roman" charset="0"/>
              </a:defRPr>
            </a:lvl4pPr>
            <a:lvl5pPr marL="2086864" indent="-231160">
              <a:spcBef>
                <a:spcPct val="30000"/>
              </a:spcBef>
              <a:defRPr sz="1200">
                <a:solidFill>
                  <a:schemeClr val="tx1"/>
                </a:solidFill>
                <a:latin typeface="Times New Roman" charset="0"/>
              </a:defRPr>
            </a:lvl5pPr>
            <a:lvl6pPr marL="2549185" indent="-231160" eaLnBrk="0" fontAlgn="base" hangingPunct="0">
              <a:spcBef>
                <a:spcPct val="30000"/>
              </a:spcBef>
              <a:spcAft>
                <a:spcPct val="0"/>
              </a:spcAft>
              <a:defRPr sz="1200">
                <a:solidFill>
                  <a:schemeClr val="tx1"/>
                </a:solidFill>
                <a:latin typeface="Times New Roman" charset="0"/>
              </a:defRPr>
            </a:lvl6pPr>
            <a:lvl7pPr marL="3011505" indent="-231160" eaLnBrk="0" fontAlgn="base" hangingPunct="0">
              <a:spcBef>
                <a:spcPct val="30000"/>
              </a:spcBef>
              <a:spcAft>
                <a:spcPct val="0"/>
              </a:spcAft>
              <a:defRPr sz="1200">
                <a:solidFill>
                  <a:schemeClr val="tx1"/>
                </a:solidFill>
                <a:latin typeface="Times New Roman" charset="0"/>
              </a:defRPr>
            </a:lvl7pPr>
            <a:lvl8pPr marL="3473826" indent="-231160" eaLnBrk="0" fontAlgn="base" hangingPunct="0">
              <a:spcBef>
                <a:spcPct val="30000"/>
              </a:spcBef>
              <a:spcAft>
                <a:spcPct val="0"/>
              </a:spcAft>
              <a:defRPr sz="1200">
                <a:solidFill>
                  <a:schemeClr val="tx1"/>
                </a:solidFill>
                <a:latin typeface="Times New Roman" charset="0"/>
              </a:defRPr>
            </a:lvl8pPr>
            <a:lvl9pPr marL="3936147" indent="-231160" eaLnBrk="0" fontAlgn="base" hangingPunct="0">
              <a:spcBef>
                <a:spcPct val="30000"/>
              </a:spcBef>
              <a:spcAft>
                <a:spcPct val="0"/>
              </a:spcAft>
              <a:defRPr sz="1200">
                <a:solidFill>
                  <a:schemeClr val="tx1"/>
                </a:solidFill>
                <a:latin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A2F68F-373B-A541-8067-90F88D5EFDE2}" type="slidenum">
              <a:rPr kumimoji="0" lang="en-US" altLang="en-US" sz="1200" b="0" i="0" u="none" strike="noStrike" kern="1200" cap="none" spc="0" normalizeH="0" baseline="0" noProof="0">
                <a:ln>
                  <a:noFill/>
                </a:ln>
                <a:solidFill>
                  <a:srgbClr val="000000"/>
                </a:solidFill>
                <a:effectLst/>
                <a:uLnTx/>
                <a:uFillTx/>
                <a:latin typeface="Times New Roman"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charset="0"/>
              <a:cs typeface="Arial" charset="0"/>
            </a:endParaRPr>
          </a:p>
        </p:txBody>
      </p:sp>
    </p:spTree>
    <p:extLst>
      <p:ext uri="{BB962C8B-B14F-4D97-AF65-F5344CB8AC3E}">
        <p14:creationId xmlns:p14="http://schemas.microsoft.com/office/powerpoint/2010/main" val="187640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8A0ECE2E-60C1-47C8-A0DB-D798F37D9BB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78EFD179-692A-4537-AFA9-9F701D2BADEF}"/>
              </a:ext>
            </a:extLst>
          </p:cNvPr>
          <p:cNvSpPr>
            <a:spLocks noGrp="1"/>
          </p:cNvSpPr>
          <p:nvPr>
            <p:ph type="body" idx="1"/>
          </p:nvPr>
        </p:nvSpPr>
        <p:spPr/>
        <p:txBody>
          <a:bodyPr/>
          <a:lstStyle/>
          <a:p>
            <a:pPr defTabSz="970828">
              <a:defRPr/>
            </a:pPr>
            <a:r>
              <a:rPr lang="en-US" dirty="0">
                <a:solidFill>
                  <a:srgbClr val="000000"/>
                </a:solidFill>
              </a:rPr>
              <a:t>There are many studies –showing the existence of T-cell infiltrates in ABMR biopsies with glomerulitis: .</a:t>
            </a:r>
            <a:endParaRPr lang="en-US" b="1" dirty="0">
              <a:solidFill>
                <a:srgbClr val="000000"/>
              </a:solidFill>
            </a:endParaRPr>
          </a:p>
          <a:p>
            <a:pPr defTabSz="970828">
              <a:defRPr/>
            </a:pPr>
            <a:endParaRPr lang="en-US" b="1" dirty="0">
              <a:solidFill>
                <a:srgbClr val="000000"/>
              </a:solidFill>
            </a:endParaRPr>
          </a:p>
          <a:p>
            <a:pPr marL="179198" indent="-179198" defTabSz="970828">
              <a:buFontTx/>
              <a:buChar char="-"/>
              <a:defRPr/>
            </a:pPr>
            <a:r>
              <a:rPr lang="en-US" dirty="0">
                <a:solidFill>
                  <a:srgbClr val="000000"/>
                </a:solidFill>
              </a:rPr>
              <a:t>4/5 studies reviewed by me show macrophages present at a frequency that  ~ 3times that of T-cells in these lesions WHICH MEANS THAT ~ 25 OF THE CELLS WERE T-cells ; </a:t>
            </a:r>
            <a:r>
              <a:rPr lang="en-US" strike="sngStrike" dirty="0">
                <a:solidFill>
                  <a:srgbClr val="000000"/>
                </a:solidFill>
              </a:rPr>
              <a:t>Macrophages have fc receptors that enable them to link with antigen-antibody complexes. </a:t>
            </a:r>
            <a:r>
              <a:rPr lang="en-US" strike="sngStrike" dirty="0" err="1">
                <a:solidFill>
                  <a:srgbClr val="000000"/>
                </a:solidFill>
              </a:rPr>
              <a:t>Eg</a:t>
            </a:r>
            <a:r>
              <a:rPr lang="en-US" strike="sngStrike" dirty="0">
                <a:solidFill>
                  <a:srgbClr val="000000"/>
                </a:solidFill>
              </a:rPr>
              <a:t> in one study cd68 counts per glomerulus were 3 +/- 2 versus 1+/-2  for CD3 positive T-cells (C4d positive glomerulitis biopsies</a:t>
            </a:r>
            <a:r>
              <a:rPr lang="en-US" dirty="0">
                <a:solidFill>
                  <a:srgbClr val="000000"/>
                </a:solidFill>
              </a:rPr>
              <a:t>) </a:t>
            </a:r>
          </a:p>
          <a:p>
            <a:pPr marL="179198" indent="-179198" defTabSz="970828">
              <a:buFontTx/>
              <a:buChar char="-"/>
              <a:defRPr/>
            </a:pPr>
            <a:r>
              <a:rPr lang="en-US" dirty="0">
                <a:solidFill>
                  <a:srgbClr val="000000"/>
                </a:solidFill>
              </a:rPr>
              <a:t>And one study form bob </a:t>
            </a:r>
            <a:r>
              <a:rPr lang="en-US" dirty="0" err="1">
                <a:solidFill>
                  <a:srgbClr val="000000"/>
                </a:solidFill>
              </a:rPr>
              <a:t>colvin’s</a:t>
            </a:r>
            <a:r>
              <a:rPr lang="en-US" dirty="0">
                <a:solidFill>
                  <a:srgbClr val="000000"/>
                </a:solidFill>
              </a:rPr>
              <a:t> group found T-cells to be twice as frequent as monocytes MEANING THAT ABOUT 66% WERE T-cells</a:t>
            </a:r>
          </a:p>
          <a:p>
            <a:pPr defTabSz="970828">
              <a:defRPr/>
            </a:pPr>
            <a:r>
              <a:rPr lang="en-US" dirty="0">
                <a:solidFill>
                  <a:srgbClr val="000000"/>
                </a:solidFill>
              </a:rPr>
              <a:t>THUS LESIONS USED TO DEFINE </a:t>
            </a:r>
            <a:r>
              <a:rPr lang="en-US" dirty="0" err="1">
                <a:solidFill>
                  <a:srgbClr val="000000"/>
                </a:solidFill>
              </a:rPr>
              <a:t>ABMR</a:t>
            </a:r>
            <a:r>
              <a:rPr lang="en-US" dirty="0">
                <a:solidFill>
                  <a:srgbClr val="000000"/>
                </a:solidFill>
              </a:rPr>
              <a:t> have significant # T-cells </a:t>
            </a:r>
          </a:p>
          <a:p>
            <a:pPr defTabSz="970828">
              <a:defRPr/>
            </a:pPr>
            <a:endParaRPr lang="en-US" dirty="0">
              <a:solidFill>
                <a:srgbClr val="000000"/>
              </a:solidFill>
            </a:endParaRPr>
          </a:p>
          <a:p>
            <a:pPr defTabSz="970828">
              <a:defRPr/>
            </a:pPr>
            <a:r>
              <a:rPr lang="en-US" dirty="0">
                <a:solidFill>
                  <a:srgbClr val="000000"/>
                </a:solidFill>
              </a:rPr>
              <a:t>Right panel: </a:t>
            </a:r>
            <a:r>
              <a:rPr lang="en-US" altLang="en-US" dirty="0">
                <a:solidFill>
                  <a:srgbClr val="000000"/>
                </a:solidFill>
              </a:rPr>
              <a:t>An IMMUNOHISTOCHEMISTRY prep showing that T-cells in glomerulitis lesions produce granzyme.  I take that to mean that these t- cells are not just innocent bystanders but actually contributing to capillary injury. INDEED Bob </a:t>
            </a:r>
            <a:r>
              <a:rPr lang="en-US" altLang="en-US" dirty="0" err="1">
                <a:solidFill>
                  <a:srgbClr val="000000"/>
                </a:solidFill>
              </a:rPr>
              <a:t>colvin</a:t>
            </a:r>
            <a:r>
              <a:rPr lang="en-US" altLang="en-US" dirty="0">
                <a:solidFill>
                  <a:srgbClr val="000000"/>
                </a:solidFill>
              </a:rPr>
              <a:t> has  found that on electron microscopy CD8 cells throw cytoplasmic processed in direct contact with endothelial cells</a:t>
            </a:r>
          </a:p>
          <a:p>
            <a:pPr defTabSz="952774">
              <a:spcBef>
                <a:spcPct val="0"/>
              </a:spcBef>
              <a:defRPr/>
            </a:pPr>
            <a:r>
              <a:rPr lang="en-US" altLang="en-US" dirty="0" err="1">
                <a:solidFill>
                  <a:srgbClr val="000000"/>
                </a:solidFill>
              </a:rPr>
              <a:t>xxxxxxxxxxxxxxxxxxxxxxxx</a:t>
            </a:r>
            <a:endParaRPr lang="en-US" altLang="en-US" dirty="0">
              <a:solidFill>
                <a:srgbClr val="000000"/>
              </a:solidFill>
            </a:endParaRPr>
          </a:p>
          <a:p>
            <a:pPr defTabSz="952774">
              <a:spcBef>
                <a:spcPct val="0"/>
              </a:spcBef>
              <a:defRPr/>
            </a:pPr>
            <a:r>
              <a:rPr lang="en-US" altLang="en-US" dirty="0">
                <a:solidFill>
                  <a:srgbClr val="000000"/>
                </a:solidFill>
              </a:rPr>
              <a:t>[gawking at (admiring) what antibodies are doing]</a:t>
            </a:r>
          </a:p>
          <a:p>
            <a:pPr defTabSz="952774">
              <a:spcBef>
                <a:spcPct val="0"/>
              </a:spcBef>
              <a:defRPr/>
            </a:pPr>
            <a:r>
              <a:rPr lang="en-US" altLang="en-US" dirty="0">
                <a:solidFill>
                  <a:srgbClr val="000000"/>
                </a:solidFill>
              </a:rPr>
              <a:t>participating in ha curious observer/bystander but active participant in what is happening</a:t>
            </a:r>
          </a:p>
          <a:p>
            <a:pPr defTabSz="970828">
              <a:defRPr/>
            </a:pPr>
            <a:endParaRPr lang="en-US" dirty="0"/>
          </a:p>
          <a:p>
            <a:pPr defTabSz="970828">
              <a:defRPr/>
            </a:pPr>
            <a:r>
              <a:rPr lang="en-US" dirty="0"/>
              <a:t>Not all cases in the literature were shown to be i0 t0: but you can arguably say: THIS IS AN EXTREMENLY IMPORTANT POINT: WHEN WE ARE TOLD THAT a biopsy has pure ABMR with an i-score of 0 and t-score also 0, the glomeruli (&amp;peritubular capillaries) still have a significant component of T-cells in them;  </a:t>
            </a:r>
          </a:p>
          <a:p>
            <a:pPr defTabSz="970828">
              <a:defRPr/>
            </a:pPr>
            <a:endParaRPr lang="en-US" dirty="0"/>
          </a:p>
          <a:p>
            <a:pPr defTabSz="970828">
              <a:defRPr/>
            </a:pPr>
            <a:r>
              <a:rPr lang="en-US" dirty="0" err="1"/>
              <a:t>xxxxxxxxxxxxxxxxxxxxxxxxxxxxxxxxxxxxxxxxxxxxxxxxx</a:t>
            </a:r>
            <a:endParaRPr lang="en-US" dirty="0"/>
          </a:p>
          <a:p>
            <a:pPr defTabSz="970828">
              <a:defRPr/>
            </a:pPr>
            <a:r>
              <a:rPr lang="en-US" dirty="0"/>
              <a:t>A well done study from </a:t>
            </a:r>
            <a:r>
              <a:rPr lang="en-US" dirty="0" err="1"/>
              <a:t>Covin’s</a:t>
            </a:r>
            <a:r>
              <a:rPr lang="en-US" dirty="0"/>
              <a:t> group found the reverse suggesting that both kinds of cases exist in routine transplant practice</a:t>
            </a:r>
          </a:p>
          <a:p>
            <a:pPr defTabSz="970828">
              <a:defRPr/>
            </a:pPr>
            <a:r>
              <a:rPr lang="en-US" dirty="0"/>
              <a:t> (</a:t>
            </a:r>
            <a:r>
              <a:rPr lang="en-US" dirty="0" err="1"/>
              <a:t>colvin</a:t>
            </a:r>
            <a:r>
              <a:rPr lang="en-US" dirty="0"/>
              <a:t>: lack of C4d, DSA not relevant; we can assume 70% were positive or even 100% were positive )</a:t>
            </a:r>
          </a:p>
          <a:p>
            <a:pPr defTabSz="970828">
              <a:defRPr/>
            </a:pPr>
            <a:endParaRPr lang="en-US" dirty="0"/>
          </a:p>
          <a:p>
            <a:pPr lvl="1">
              <a:defRPr/>
            </a:pPr>
            <a:r>
              <a:rPr lang="en-US" dirty="0">
                <a:solidFill>
                  <a:schemeClr val="bg1"/>
                </a:solidFill>
                <a:latin typeface="Arial" panose="020B0604020202020204" pitchFamily="34" charset="0"/>
                <a:cs typeface="Arial" panose="020B0604020202020204" pitchFamily="34" charset="0"/>
              </a:rPr>
              <a:t>11 G3 Glomerulitis in </a:t>
            </a:r>
            <a:r>
              <a:rPr lang="en-US" dirty="0" err="1">
                <a:solidFill>
                  <a:schemeClr val="bg1"/>
                </a:solidFill>
                <a:latin typeface="Arial" panose="020B0604020202020204" pitchFamily="34" charset="0"/>
                <a:cs typeface="Arial" panose="020B0604020202020204" pitchFamily="34" charset="0"/>
              </a:rPr>
              <a:t>ist</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yr</a:t>
            </a:r>
            <a:r>
              <a:rPr lang="en-US" dirty="0">
                <a:solidFill>
                  <a:schemeClr val="bg1"/>
                </a:solidFill>
                <a:latin typeface="Arial" panose="020B0604020202020204" pitchFamily="34" charset="0"/>
                <a:cs typeface="Arial" panose="020B0604020202020204" pitchFamily="34" charset="0"/>
              </a:rPr>
              <a:t> biopsies </a:t>
            </a:r>
            <a:r>
              <a:rPr lang="en-US" sz="1700" dirty="0">
                <a:solidFill>
                  <a:schemeClr val="bg1"/>
                </a:solidFill>
                <a:latin typeface="Arial" panose="020B0604020202020204" pitchFamily="34" charset="0"/>
                <a:cs typeface="Arial" panose="020B0604020202020204" pitchFamily="34" charset="0"/>
              </a:rPr>
              <a:t>(Papadimitriou et al: </a:t>
            </a:r>
            <a:r>
              <a:rPr lang="en-US" sz="1700" dirty="0" err="1">
                <a:solidFill>
                  <a:schemeClr val="bg1"/>
                </a:solidFill>
                <a:latin typeface="Arial" panose="020B0604020202020204" pitchFamily="34" charset="0"/>
                <a:cs typeface="Arial" panose="020B0604020202020204" pitchFamily="34" charset="0"/>
              </a:rPr>
              <a:t>Txn</a:t>
            </a:r>
            <a:r>
              <a:rPr lang="en-US" sz="1700" dirty="0">
                <a:solidFill>
                  <a:schemeClr val="bg1"/>
                </a:solidFill>
                <a:latin typeface="Arial" panose="020B0604020202020204" pitchFamily="34" charset="0"/>
                <a:cs typeface="Arial" panose="020B0604020202020204" pitchFamily="34" charset="0"/>
              </a:rPr>
              <a:t> 2010:90:1478) </a:t>
            </a:r>
          </a:p>
          <a:p>
            <a:pPr lvl="1">
              <a:defRPr/>
            </a:pPr>
            <a:r>
              <a:rPr lang="en-US" dirty="0">
                <a:solidFill>
                  <a:schemeClr val="bg1"/>
                </a:solidFill>
                <a:latin typeface="Arial" panose="020B0604020202020204" pitchFamily="34" charset="0"/>
                <a:cs typeface="Arial" panose="020B0604020202020204" pitchFamily="34" charset="0"/>
              </a:rPr>
              <a:t>    			</a:t>
            </a:r>
            <a:r>
              <a:rPr lang="en-US" sz="2200" dirty="0">
                <a:solidFill>
                  <a:schemeClr val="bg1"/>
                </a:solidFill>
                <a:latin typeface="Arial" panose="020B0604020202020204" pitchFamily="34" charset="0"/>
                <a:cs typeface="Arial" panose="020B0604020202020204" pitchFamily="34" charset="0"/>
              </a:rPr>
              <a:t>CD68-max = 28+/-17 </a:t>
            </a:r>
          </a:p>
          <a:p>
            <a:pPr lvl="1">
              <a:defRPr/>
            </a:pPr>
            <a:r>
              <a:rPr lang="en-US" sz="2200" dirty="0">
                <a:solidFill>
                  <a:schemeClr val="bg1"/>
                </a:solidFill>
                <a:latin typeface="Arial" panose="020B0604020202020204" pitchFamily="34" charset="0"/>
                <a:cs typeface="Arial" panose="020B0604020202020204" pitchFamily="34" charset="0"/>
              </a:rPr>
              <a:t>	      		CD3-max = 9+/-7</a:t>
            </a:r>
            <a:endParaRPr lang="en-US" dirty="0"/>
          </a:p>
          <a:p>
            <a:pPr defTabSz="970828">
              <a:defRPr/>
            </a:pPr>
            <a:r>
              <a:rPr lang="en-US" dirty="0"/>
              <a:t>Magill: did immunohistochemistry of C4d positive versus negative cases of glomerulitis: it is not the point but yes C4d positive cases had significantly more monocytes per glomerulus than C4d negative cases, whereas the number of t-cells was lower</a:t>
            </a:r>
          </a:p>
          <a:p>
            <a:pPr defTabSz="970828">
              <a:defRPr/>
            </a:pPr>
            <a:endParaRPr lang="en-US" dirty="0"/>
          </a:p>
          <a:p>
            <a:pPr defTabSz="970828">
              <a:defRPr/>
            </a:pPr>
            <a:r>
              <a:rPr lang="en-US" dirty="0" err="1"/>
              <a:t>Papadim</a:t>
            </a:r>
            <a:r>
              <a:rPr lang="en-US" dirty="0"/>
              <a:t>: reports on glomerular inflammation in </a:t>
            </a:r>
            <a:r>
              <a:rPr lang="en-US" dirty="0" err="1"/>
              <a:t>ist</a:t>
            </a:r>
            <a:r>
              <a:rPr lang="en-US" dirty="0"/>
              <a:t> year biopsies: n=240; they also say TCMR diagnosis had no correlation with glomerular pathology; they do report intraglomerular cd68 and CD3 positive T-cells cells and note the ratio reversed if DSA or C4d was present concurrent with TCMR </a:t>
            </a:r>
          </a:p>
        </p:txBody>
      </p:sp>
      <p:sp>
        <p:nvSpPr>
          <p:cNvPr id="168964" name="Slide Number Placeholder 3">
            <a:extLst>
              <a:ext uri="{FF2B5EF4-FFF2-40B4-BE49-F238E27FC236}">
                <a16:creationId xmlns:a16="http://schemas.microsoft.com/office/drawing/2014/main" id="{65A16C35-940D-44D7-8E60-6FE087CE92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75784" indent="-297742">
              <a:defRPr sz="2400">
                <a:solidFill>
                  <a:schemeClr val="tx1"/>
                </a:solidFill>
                <a:latin typeface="Times New Roman" panose="02020603050405020304" pitchFamily="18" charset="0"/>
              </a:defRPr>
            </a:lvl2pPr>
            <a:lvl3pPr marL="1194276" indent="-238193">
              <a:defRPr sz="2400">
                <a:solidFill>
                  <a:schemeClr val="tx1"/>
                </a:solidFill>
                <a:latin typeface="Times New Roman" panose="02020603050405020304" pitchFamily="18" charset="0"/>
              </a:defRPr>
            </a:lvl3pPr>
            <a:lvl4pPr marL="1672318" indent="-238193">
              <a:defRPr sz="2400">
                <a:solidFill>
                  <a:schemeClr val="tx1"/>
                </a:solidFill>
                <a:latin typeface="Times New Roman" panose="02020603050405020304" pitchFamily="18" charset="0"/>
              </a:defRPr>
            </a:lvl4pPr>
            <a:lvl5pPr marL="2150358" indent="-238193">
              <a:defRPr sz="2400">
                <a:solidFill>
                  <a:schemeClr val="tx1"/>
                </a:solidFill>
                <a:latin typeface="Times New Roman" panose="02020603050405020304" pitchFamily="18" charset="0"/>
              </a:defRPr>
            </a:lvl5pPr>
            <a:lvl6pPr marL="2626745" indent="-238193" eaLnBrk="0" fontAlgn="base" hangingPunct="0">
              <a:spcBef>
                <a:spcPct val="0"/>
              </a:spcBef>
              <a:spcAft>
                <a:spcPct val="0"/>
              </a:spcAft>
              <a:defRPr sz="2400">
                <a:solidFill>
                  <a:schemeClr val="tx1"/>
                </a:solidFill>
                <a:latin typeface="Times New Roman" panose="02020603050405020304" pitchFamily="18" charset="0"/>
              </a:defRPr>
            </a:lvl6pPr>
            <a:lvl7pPr marL="3103132" indent="-238193" eaLnBrk="0" fontAlgn="base" hangingPunct="0">
              <a:spcBef>
                <a:spcPct val="0"/>
              </a:spcBef>
              <a:spcAft>
                <a:spcPct val="0"/>
              </a:spcAft>
              <a:defRPr sz="2400">
                <a:solidFill>
                  <a:schemeClr val="tx1"/>
                </a:solidFill>
                <a:latin typeface="Times New Roman" panose="02020603050405020304" pitchFamily="18" charset="0"/>
              </a:defRPr>
            </a:lvl7pPr>
            <a:lvl8pPr marL="3579520" indent="-238193" eaLnBrk="0" fontAlgn="base" hangingPunct="0">
              <a:spcBef>
                <a:spcPct val="0"/>
              </a:spcBef>
              <a:spcAft>
                <a:spcPct val="0"/>
              </a:spcAft>
              <a:defRPr sz="2400">
                <a:solidFill>
                  <a:schemeClr val="tx1"/>
                </a:solidFill>
                <a:latin typeface="Times New Roman" panose="02020603050405020304" pitchFamily="18" charset="0"/>
              </a:defRPr>
            </a:lvl8pPr>
            <a:lvl9pPr marL="4055907" indent="-238193"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42221" rtl="0" eaLnBrk="1" fontAlgn="base" latinLnBrk="0" hangingPunct="1">
              <a:lnSpc>
                <a:spcPct val="100000"/>
              </a:lnSpc>
              <a:spcBef>
                <a:spcPct val="0"/>
              </a:spcBef>
              <a:spcAft>
                <a:spcPct val="0"/>
              </a:spcAft>
              <a:buClrTx/>
              <a:buSzTx/>
              <a:buFontTx/>
              <a:buNone/>
              <a:tabLst/>
              <a:defRPr/>
            </a:pPr>
            <a:fld id="{EBD66D49-546A-4A44-98AB-07FBDBE4660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42221"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052012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a:t> I do not believe </a:t>
            </a:r>
            <a:r>
              <a:rPr lang="en-US" dirty="0" err="1"/>
              <a:t>tht</a:t>
            </a:r>
            <a:r>
              <a:rPr lang="en-US" dirty="0"/>
              <a:t> The BIOLOGIC PLAUSIBILITY OF T-CELL MEDIATED </a:t>
            </a:r>
            <a:r>
              <a:rPr lang="en-US" dirty="0" err="1"/>
              <a:t>glomerulitis</a:t>
            </a:r>
            <a:r>
              <a:rPr lang="en-US" dirty="0"/>
              <a:t> or </a:t>
            </a:r>
            <a:r>
              <a:rPr lang="en-US" dirty="0" err="1"/>
              <a:t>ptc</a:t>
            </a:r>
            <a:r>
              <a:rPr lang="en-US" dirty="0"/>
              <a:t> will BE CONTESTED BY ANY TRANSPLANT IMMUNOLOGIST.</a:t>
            </a:r>
          </a:p>
          <a:p>
            <a:pPr>
              <a:defRPr/>
            </a:pPr>
            <a:r>
              <a:rPr lang="en-US" dirty="0"/>
              <a:t>-We need to remember that the antigen recognition </a:t>
            </a:r>
          </a:p>
          <a:p>
            <a:pPr marL="173907" indent="-173907">
              <a:buFontTx/>
              <a:buChar char="-"/>
              <a:defRPr/>
            </a:pPr>
            <a:r>
              <a:rPr lang="en-US" dirty="0"/>
              <a:t>It is expected that –</a:t>
            </a:r>
          </a:p>
          <a:p>
            <a:pPr marL="173907" indent="-173907">
              <a:buFontTx/>
              <a:buChar char="-"/>
              <a:defRPr/>
            </a:pPr>
            <a:r>
              <a:rPr lang="en-US" dirty="0"/>
              <a:t>Therefore it stand to reason </a:t>
            </a:r>
            <a:r>
              <a:rPr lang="en-US" dirty="0" err="1"/>
              <a:t>taht</a:t>
            </a:r>
            <a:endParaRPr lang="en-US" dirty="0"/>
          </a:p>
          <a:p>
            <a:pPr marL="173907" indent="-173907">
              <a:buFontTx/>
              <a:buChar char="-"/>
              <a:defRPr/>
            </a:pPr>
            <a:endParaRPr lang="en-US" dirty="0"/>
          </a:p>
          <a:p>
            <a:pPr marL="173907" indent="-173907">
              <a:buFontTx/>
              <a:buChar char="-"/>
              <a:defRPr/>
            </a:pPr>
            <a:r>
              <a:rPr lang="en-US" dirty="0" err="1"/>
              <a:t>XXXXXXXXXXXX</a:t>
            </a:r>
            <a:endParaRPr lang="en-US" dirty="0"/>
          </a:p>
          <a:p>
            <a:pPr marL="173907" indent="-173907">
              <a:buFontTx/>
              <a:buChar char="-"/>
              <a:defRPr/>
            </a:pPr>
            <a:r>
              <a:rPr lang="en-US" dirty="0"/>
              <a:t>As a corollary one can say that The argument that T-cells cannot recognize ANY endothelial allograft-antigen is not logical and hard to defend</a:t>
            </a:r>
          </a:p>
          <a:p>
            <a:pPr>
              <a:defRPr/>
            </a:pPr>
            <a:r>
              <a:rPr lang="en-US" dirty="0" err="1"/>
              <a:t>xxxxxxxxxxxxxxxxxxxxxxxxxxxxxxxx</a:t>
            </a:r>
            <a:endParaRPr lang="en-US" dirty="0"/>
          </a:p>
          <a:p>
            <a:pPr marL="173907" indent="-173907">
              <a:buFontTx/>
              <a:buChar char="-"/>
              <a:defRPr/>
            </a:pPr>
            <a:endParaRPr lang="en-US" dirty="0"/>
          </a:p>
          <a:p>
            <a:pPr marL="173907" indent="-173907">
              <a:buFontTx/>
              <a:buChar char="-"/>
              <a:defRPr/>
            </a:pPr>
            <a:r>
              <a:rPr lang="en-US" dirty="0"/>
              <a:t>Yes agree some can be non-HLA endothelial but current evidence does not suggest it should be a very common phenomenon</a:t>
            </a:r>
          </a:p>
          <a:p>
            <a:pPr>
              <a:defRPr/>
            </a:pPr>
            <a:r>
              <a:rPr lang="en-US" dirty="0" err="1"/>
              <a:t>xxxxxxxxxxxxxxxxxxxx</a:t>
            </a:r>
            <a:endParaRPr lang="en-US" dirty="0"/>
          </a:p>
          <a:p>
            <a:pPr marL="173907" indent="-173907">
              <a:buFontTx/>
              <a:buChar char="-"/>
              <a:defRPr/>
            </a:pPr>
            <a:r>
              <a:rPr lang="en-US" dirty="0"/>
              <a:t>There is experiment evidence/Immunologists have clearly shown that </a:t>
            </a:r>
          </a:p>
          <a:p>
            <a:pPr>
              <a:defRPr/>
            </a:pPr>
            <a:r>
              <a:rPr lang="en-US" dirty="0" err="1"/>
              <a:t>xxxxxxxx</a:t>
            </a:r>
            <a:endParaRPr lang="en-US" dirty="0"/>
          </a:p>
          <a:p>
            <a:pPr>
              <a:defRPr/>
            </a:pPr>
            <a:r>
              <a:rPr lang="en-US" dirty="0"/>
              <a:t>10</a:t>
            </a:r>
            <a:r>
              <a:rPr lang="en-US" baseline="30000" dirty="0"/>
              <a:t>16</a:t>
            </a:r>
            <a:r>
              <a:rPr lang="en-US" dirty="0"/>
              <a:t> with 10</a:t>
            </a:r>
            <a:r>
              <a:rPr lang="en-US" baseline="30000" dirty="0"/>
              <a:t>7</a:t>
            </a:r>
            <a:r>
              <a:rPr lang="en-US" dirty="0"/>
              <a:t> unique T-cell receptors in the peripheral blood (</a:t>
            </a:r>
            <a:r>
              <a:rPr lang="en-US" dirty="0">
                <a:hlinkClick r:id="rId3" action="ppaction://hlinkfile" tooltip="Robins, 2009 #5521"/>
              </a:rPr>
              <a:t>36</a:t>
            </a:r>
            <a:r>
              <a:rPr lang="en-US" dirty="0"/>
              <a:t>). There is also experimental evidence that endothelial cells can endocytose and phagocytose endogenous as well as exogenous  antigens with subsequent presentation to CD4 and  CD8 positive T-cells (</a:t>
            </a:r>
            <a:r>
              <a:rPr lang="en-US" dirty="0">
                <a:hlinkClick r:id="rId4" action="ppaction://hlinkfile" tooltip="Bagai, 2005 #5695"/>
              </a:rPr>
              <a:t>37</a:t>
            </a:r>
            <a:r>
              <a:rPr lang="en-US" dirty="0"/>
              <a:t>).  ------------One would expect that expression of adhesion molecules by microvascular endothelium would lead  to  intra-capillary accumulation of inflammatory cells  which would result in glomerulitis and peritubular capillaritis.  The potential of these cells to cause tissue damage is highlighted by </a:t>
            </a:r>
            <a:r>
              <a:rPr lang="en-US" dirty="0" err="1"/>
              <a:t>immunohistochemical</a:t>
            </a:r>
            <a:r>
              <a:rPr lang="en-US" dirty="0"/>
              <a:t> studies that show  granzyme producing T-cells  in biopsies with microvascular inflammation  (</a:t>
            </a:r>
            <a:r>
              <a:rPr lang="en-US" dirty="0">
                <a:hlinkClick r:id="rId5" action="ppaction://hlinkfile" tooltip="Batal, 2012 #4230"/>
              </a:rPr>
              <a:t>38</a:t>
            </a:r>
            <a:r>
              <a:rPr lang="en-US" dirty="0"/>
              <a:t>). Recurrent episodes of such injury would lead duplication and multi-layering of the endothelial cells. -----------------------------This line of reasoning provides a conceptual basis for how TCMR can result in chronic transplant glomerulopathy and multi-lamellation of peritubular capillary basement membranes. </a:t>
            </a:r>
          </a:p>
          <a:p>
            <a:pPr>
              <a:defRPr/>
            </a:pPr>
            <a:endParaRPr lang="en-US" dirty="0"/>
          </a:p>
          <a:p>
            <a:pPr>
              <a:defRPr/>
            </a:pPr>
            <a:endParaRPr lang="en-US" dirty="0"/>
          </a:p>
          <a:p>
            <a:pPr>
              <a:defRPr/>
            </a:pPr>
            <a:r>
              <a:rPr lang="en-US" dirty="0">
                <a:solidFill>
                  <a:prstClr val="black"/>
                </a:solidFill>
                <a:latin typeface="+mn-lt"/>
              </a:rPr>
              <a:t>The idea that T-cells can injure glomerular or peritubular capillary  endothelium is biologically quite plausible, if we keep in mind that the antigen recognition repertoire of the human T-cell pool is of the order of  10</a:t>
            </a:r>
            <a:r>
              <a:rPr lang="en-US" baseline="30000" dirty="0">
                <a:solidFill>
                  <a:prstClr val="black"/>
                </a:solidFill>
                <a:latin typeface="+mn-lt"/>
              </a:rPr>
              <a:t>16</a:t>
            </a:r>
            <a:r>
              <a:rPr lang="en-US" dirty="0">
                <a:solidFill>
                  <a:prstClr val="black"/>
                </a:solidFill>
                <a:latin typeface="+mn-lt"/>
              </a:rPr>
              <a:t> with 10</a:t>
            </a:r>
            <a:r>
              <a:rPr lang="en-US" baseline="30000" dirty="0">
                <a:solidFill>
                  <a:prstClr val="black"/>
                </a:solidFill>
                <a:latin typeface="+mn-lt"/>
              </a:rPr>
              <a:t>7</a:t>
            </a:r>
            <a:r>
              <a:rPr lang="en-US" dirty="0">
                <a:solidFill>
                  <a:prstClr val="black"/>
                </a:solidFill>
                <a:latin typeface="+mn-lt"/>
              </a:rPr>
              <a:t> unique T-cell receptors in the peripheral blood (</a:t>
            </a:r>
            <a:r>
              <a:rPr lang="en-US" dirty="0">
                <a:solidFill>
                  <a:prstClr val="black"/>
                </a:solidFill>
                <a:latin typeface="+mn-lt"/>
                <a:hlinkClick r:id="rId3" action="ppaction://hlinkfile" tooltip="Robins, 2009 #5521"/>
              </a:rPr>
              <a:t>36</a:t>
            </a:r>
            <a:r>
              <a:rPr lang="en-US" dirty="0">
                <a:solidFill>
                  <a:prstClr val="black"/>
                </a:solidFill>
                <a:latin typeface="+mn-lt"/>
              </a:rPr>
              <a:t>). There is also experimental evidence that endothelial cells can endocytose and </a:t>
            </a:r>
            <a:r>
              <a:rPr lang="en-US" dirty="0" err="1">
                <a:solidFill>
                  <a:prstClr val="black"/>
                </a:solidFill>
                <a:latin typeface="+mn-lt"/>
              </a:rPr>
              <a:t>phagocytosie</a:t>
            </a:r>
            <a:r>
              <a:rPr lang="en-US" dirty="0">
                <a:solidFill>
                  <a:prstClr val="black"/>
                </a:solidFill>
                <a:latin typeface="+mn-lt"/>
              </a:rPr>
              <a:t> endogenous as well as exogenous  antigens with subsequent presentation to CD4 and  CD8 positive T-cells (</a:t>
            </a:r>
            <a:r>
              <a:rPr lang="en-US" dirty="0">
                <a:solidFill>
                  <a:prstClr val="black"/>
                </a:solidFill>
                <a:latin typeface="+mn-lt"/>
                <a:hlinkClick r:id="rId4" action="ppaction://hlinkfile" tooltip="Bagai, 2005 #5695"/>
              </a:rPr>
              <a:t>37</a:t>
            </a:r>
            <a:r>
              <a:rPr lang="en-US" dirty="0">
                <a:solidFill>
                  <a:prstClr val="black"/>
                </a:solidFill>
                <a:latin typeface="+mn-lt"/>
              </a:rPr>
              <a:t>). </a:t>
            </a:r>
            <a:endParaRPr lang="en-US" dirty="0"/>
          </a:p>
        </p:txBody>
      </p:sp>
      <p:sp>
        <p:nvSpPr>
          <p:cNvPr id="278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52877" indent="-288950">
              <a:spcBef>
                <a:spcPct val="30000"/>
              </a:spcBef>
              <a:defRPr sz="1200">
                <a:solidFill>
                  <a:schemeClr val="tx1"/>
                </a:solidFill>
                <a:latin typeface="Times New Roman" charset="0"/>
              </a:defRPr>
            </a:lvl2pPr>
            <a:lvl3pPr marL="1159012" indent="-231160">
              <a:spcBef>
                <a:spcPct val="30000"/>
              </a:spcBef>
              <a:defRPr sz="1200">
                <a:solidFill>
                  <a:schemeClr val="tx1"/>
                </a:solidFill>
                <a:latin typeface="Times New Roman" charset="0"/>
              </a:defRPr>
            </a:lvl3pPr>
            <a:lvl4pPr marL="1622939" indent="-231160">
              <a:spcBef>
                <a:spcPct val="30000"/>
              </a:spcBef>
              <a:defRPr sz="1200">
                <a:solidFill>
                  <a:schemeClr val="tx1"/>
                </a:solidFill>
                <a:latin typeface="Times New Roman" charset="0"/>
              </a:defRPr>
            </a:lvl4pPr>
            <a:lvl5pPr marL="2086864" indent="-231160">
              <a:spcBef>
                <a:spcPct val="30000"/>
              </a:spcBef>
              <a:defRPr sz="1200">
                <a:solidFill>
                  <a:schemeClr val="tx1"/>
                </a:solidFill>
                <a:latin typeface="Times New Roman" charset="0"/>
              </a:defRPr>
            </a:lvl5pPr>
            <a:lvl6pPr marL="2549185" indent="-231160" eaLnBrk="0" fontAlgn="base" hangingPunct="0">
              <a:spcBef>
                <a:spcPct val="30000"/>
              </a:spcBef>
              <a:spcAft>
                <a:spcPct val="0"/>
              </a:spcAft>
              <a:defRPr sz="1200">
                <a:solidFill>
                  <a:schemeClr val="tx1"/>
                </a:solidFill>
                <a:latin typeface="Times New Roman" charset="0"/>
              </a:defRPr>
            </a:lvl6pPr>
            <a:lvl7pPr marL="3011505" indent="-231160" eaLnBrk="0" fontAlgn="base" hangingPunct="0">
              <a:spcBef>
                <a:spcPct val="30000"/>
              </a:spcBef>
              <a:spcAft>
                <a:spcPct val="0"/>
              </a:spcAft>
              <a:defRPr sz="1200">
                <a:solidFill>
                  <a:schemeClr val="tx1"/>
                </a:solidFill>
                <a:latin typeface="Times New Roman" charset="0"/>
              </a:defRPr>
            </a:lvl7pPr>
            <a:lvl8pPr marL="3473826" indent="-231160" eaLnBrk="0" fontAlgn="base" hangingPunct="0">
              <a:spcBef>
                <a:spcPct val="30000"/>
              </a:spcBef>
              <a:spcAft>
                <a:spcPct val="0"/>
              </a:spcAft>
              <a:defRPr sz="1200">
                <a:solidFill>
                  <a:schemeClr val="tx1"/>
                </a:solidFill>
                <a:latin typeface="Times New Roman" charset="0"/>
              </a:defRPr>
            </a:lvl8pPr>
            <a:lvl9pPr marL="3936147" indent="-231160" eaLnBrk="0" fontAlgn="base" hangingPunct="0">
              <a:spcBef>
                <a:spcPct val="30000"/>
              </a:spcBef>
              <a:spcAft>
                <a:spcPct val="0"/>
              </a:spcAft>
              <a:defRPr sz="1200">
                <a:solidFill>
                  <a:schemeClr val="tx1"/>
                </a:solidFill>
                <a:latin typeface="Times New Roman" charset="0"/>
              </a:defRPr>
            </a:lvl9pPr>
          </a:lstStyle>
          <a:p>
            <a:pPr marL="0" marR="0" lvl="0" indent="0" algn="r" defTabSz="924641" rtl="0" eaLnBrk="1" fontAlgn="base" latinLnBrk="0" hangingPunct="1">
              <a:lnSpc>
                <a:spcPct val="100000"/>
              </a:lnSpc>
              <a:spcBef>
                <a:spcPct val="0"/>
              </a:spcBef>
              <a:spcAft>
                <a:spcPct val="0"/>
              </a:spcAft>
              <a:buClrTx/>
              <a:buSzTx/>
              <a:buFontTx/>
              <a:buNone/>
              <a:tabLst/>
              <a:defRPr/>
            </a:pPr>
            <a:fld id="{084AF40B-19B3-2B41-A9C3-75364400434E}" type="slidenum">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pPr marL="0" marR="0" lvl="0" indent="0" algn="r" defTabSz="924641"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endParaRPr>
          </a:p>
        </p:txBody>
      </p:sp>
    </p:spTree>
    <p:extLst>
      <p:ext uri="{BB962C8B-B14F-4D97-AF65-F5344CB8AC3E}">
        <p14:creationId xmlns:p14="http://schemas.microsoft.com/office/powerpoint/2010/main" val="31292699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Next I will take up v-lesions-------------v-stands for vessel----and </a:t>
            </a:r>
            <a:r>
              <a:rPr lang="en-US" baseline="0" dirty="0"/>
              <a:t> </a:t>
            </a:r>
            <a:r>
              <a:rPr lang="en-US" dirty="0"/>
              <a:t>another name for these lesions is intimal arteritis </a:t>
            </a:r>
          </a:p>
        </p:txBody>
      </p:sp>
      <p:sp>
        <p:nvSpPr>
          <p:cNvPr id="4" name="Slide Number Placeholder 3"/>
          <p:cNvSpPr>
            <a:spLocks noGrp="1"/>
          </p:cNvSpPr>
          <p:nvPr>
            <p:ph type="sldNum" sz="quarter" idx="5"/>
          </p:nvPr>
        </p:nvSpPr>
        <p:spPr/>
        <p:txBody>
          <a:bodyPr/>
          <a:lstStyle/>
          <a:p>
            <a:pPr defTabSz="912158">
              <a:defRPr/>
            </a:pPr>
            <a:fld id="{2255531C-2750-7E41-9983-9B32EAEFFE1C}" type="slidenum">
              <a:rPr lang="en-US" altLang="en-US">
                <a:solidFill>
                  <a:srgbClr val="000000"/>
                </a:solidFill>
              </a:rPr>
              <a:pPr defTabSz="912158">
                <a:defRPr/>
              </a:pPr>
              <a:t>43</a:t>
            </a:fld>
            <a:endParaRPr lang="en-US" altLang="en-US">
              <a:solidFill>
                <a:srgbClr val="000000"/>
              </a:solidFill>
            </a:endParaRPr>
          </a:p>
        </p:txBody>
      </p:sp>
    </p:spTree>
    <p:extLst>
      <p:ext uri="{BB962C8B-B14F-4D97-AF65-F5344CB8AC3E}">
        <p14:creationId xmlns:p14="http://schemas.microsoft.com/office/powerpoint/2010/main" val="23014852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xfrm>
            <a:off x="1181100" y="703263"/>
            <a:ext cx="4622800" cy="3467100"/>
          </a:xfrm>
          <a:ln w="12699" cap="flat">
            <a:solidFill>
              <a:schemeClr val="tx1"/>
            </a:solidFill>
          </a:ln>
        </p:spPr>
      </p:sp>
      <p:sp>
        <p:nvSpPr>
          <p:cNvPr id="265219" name="Rectangle 3"/>
          <p:cNvSpPr>
            <a:spLocks noGrp="1" noChangeArrowheads="1"/>
          </p:cNvSpPr>
          <p:nvPr>
            <p:ph type="body" idx="1"/>
          </p:nvPr>
        </p:nvSpPr>
        <p:spPr>
          <a:xfrm>
            <a:off x="931651" y="4408807"/>
            <a:ext cx="5121700" cy="41773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3" tIns="46068" rIns="92133" bIns="46068"/>
          <a:lstStyle/>
          <a:p>
            <a:r>
              <a:rPr lang="en-US" altLang="en-US" strike="noStrike" dirty="0">
                <a:latin typeface="Times New Roman" charset="0"/>
              </a:rPr>
              <a:t>They are also sometimes called vascular rejection</a:t>
            </a:r>
          </a:p>
          <a:p>
            <a:endParaRPr lang="en-US" altLang="en-US" dirty="0">
              <a:latin typeface="Times New Roman" charset="0"/>
            </a:endParaRPr>
          </a:p>
          <a:p>
            <a:pPr defTabSz="902056" fontAlgn="auto">
              <a:spcBef>
                <a:spcPts val="0"/>
              </a:spcBef>
              <a:spcAft>
                <a:spcPts val="0"/>
              </a:spcAft>
              <a:buFontTx/>
              <a:buChar char="•"/>
              <a:defRPr/>
            </a:pPr>
            <a:r>
              <a:rPr lang="en-US" altLang="en-US" sz="3600" kern="0" dirty="0">
                <a:solidFill>
                  <a:srgbClr val="FFFFFF"/>
                </a:solidFill>
                <a:latin typeface="Arial" pitchFamily="34" charset="0"/>
                <a:cs typeface="Arial" charset="0"/>
              </a:rPr>
              <a:t>Diagnosis of Banff Type IIA: rejection requires the presence of --grade v1 intimal arteritis ---with any i or t score</a:t>
            </a:r>
          </a:p>
          <a:p>
            <a:pPr defTabSz="902056" fontAlgn="auto">
              <a:spcBef>
                <a:spcPts val="0"/>
              </a:spcBef>
              <a:spcAft>
                <a:spcPts val="0"/>
              </a:spcAft>
              <a:buFontTx/>
              <a:buChar char="•"/>
              <a:defRPr/>
            </a:pPr>
            <a:endParaRPr lang="en-US" altLang="en-US" sz="3600" kern="0" dirty="0">
              <a:solidFill>
                <a:srgbClr val="FFFFFF"/>
              </a:solidFill>
              <a:latin typeface="Arial" pitchFamily="34" charset="0"/>
              <a:cs typeface="Arial" charset="0"/>
            </a:endParaRPr>
          </a:p>
          <a:p>
            <a:pPr defTabSz="902056" fontAlgn="auto">
              <a:spcBef>
                <a:spcPts val="0"/>
              </a:spcBef>
              <a:spcAft>
                <a:spcPts val="0"/>
              </a:spcAft>
              <a:buFontTx/>
              <a:buChar char="•"/>
              <a:defRPr/>
            </a:pPr>
            <a:r>
              <a:rPr lang="en-US" altLang="en-US" sz="3600" kern="0" dirty="0">
                <a:solidFill>
                  <a:srgbClr val="FFFFFF"/>
                </a:solidFill>
                <a:latin typeface="Arial" pitchFamily="34" charset="0"/>
                <a:cs typeface="Arial" charset="0"/>
              </a:rPr>
              <a:t>    Banff Type II B: rejection  requires presence of a grade v2 lesion with more than 25% luminal occlusion by inflammatory cells    </a:t>
            </a:r>
          </a:p>
          <a:p>
            <a:pPr defTabSz="902056" fontAlgn="auto">
              <a:spcBef>
                <a:spcPts val="0"/>
              </a:spcBef>
              <a:spcAft>
                <a:spcPts val="0"/>
              </a:spcAft>
              <a:buFontTx/>
              <a:buChar char="•"/>
              <a:defRPr/>
            </a:pPr>
            <a:r>
              <a:rPr lang="en-US" altLang="en-US" sz="3600" kern="0" dirty="0">
                <a:solidFill>
                  <a:srgbClr val="FFFFFF"/>
                </a:solidFill>
                <a:latin typeface="Arial" pitchFamily="34" charset="0"/>
                <a:cs typeface="Arial" charset="0"/>
              </a:rPr>
              <a:t>  </a:t>
            </a:r>
          </a:p>
          <a:p>
            <a:pPr defTabSz="902056" fontAlgn="auto">
              <a:spcBef>
                <a:spcPts val="0"/>
              </a:spcBef>
              <a:spcAft>
                <a:spcPts val="0"/>
              </a:spcAft>
              <a:buFontTx/>
              <a:buChar char="•"/>
              <a:defRPr/>
            </a:pPr>
            <a:r>
              <a:rPr lang="en-US" altLang="en-US" sz="3600" kern="0" dirty="0">
                <a:solidFill>
                  <a:srgbClr val="FFFFFF"/>
                </a:solidFill>
                <a:latin typeface="Arial" pitchFamily="34" charset="0"/>
                <a:cs typeface="Arial" charset="0"/>
              </a:rPr>
              <a:t>    Type III: rejection is defined by transmural inflammation/fibrinoid necrosis </a:t>
            </a:r>
          </a:p>
          <a:p>
            <a:endParaRPr lang="en-US" altLang="en-US" dirty="0">
              <a:latin typeface="Times New Roman" charset="0"/>
            </a:endParaRPr>
          </a:p>
          <a:p>
            <a:endParaRPr lang="en-US" altLang="en-US" dirty="0">
              <a:latin typeface="Times New Roman" charset="0"/>
            </a:endParaRPr>
          </a:p>
        </p:txBody>
      </p:sp>
    </p:spTree>
    <p:extLst>
      <p:ext uri="{BB962C8B-B14F-4D97-AF65-F5344CB8AC3E}">
        <p14:creationId xmlns:p14="http://schemas.microsoft.com/office/powerpoint/2010/main" val="2108514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929443">
              <a:defRPr/>
            </a:pPr>
            <a:r>
              <a:rPr lang="en-US" dirty="0"/>
              <a:t>IHC studies of v-lesions show findings similar to those reported for glomerulitis:-------4 studies reviewed by me found that ~ 30% of the inflammatory cells in intimal arteritis are t cells with the rest being mostly macrophages.</a:t>
            </a:r>
          </a:p>
          <a:p>
            <a:pPr defTabSz="929443">
              <a:defRPr/>
            </a:pPr>
            <a:endParaRPr lang="en-US" strike="sngStrike" dirty="0"/>
          </a:p>
          <a:p>
            <a:pPr marL="169135" indent="-169135" defTabSz="929443">
              <a:buFontTx/>
              <a:buChar char="-"/>
              <a:defRPr/>
            </a:pPr>
            <a:r>
              <a:rPr lang="en-US" dirty="0"/>
              <a:t>One study found two patterns of staining -----In pattern 1, the CD3toCD68 ratio  was &gt;1; and this was seen in 47% of the biopsies</a:t>
            </a:r>
          </a:p>
          <a:p>
            <a:pPr marL="169135" indent="-169135" defTabSz="929443">
              <a:buFontTx/>
              <a:buChar char="-"/>
              <a:defRPr/>
            </a:pPr>
            <a:endParaRPr lang="en-US" dirty="0"/>
          </a:p>
          <a:p>
            <a:pPr marL="169135" indent="-169135" defTabSz="929443">
              <a:buFontTx/>
              <a:buChar char="-"/>
              <a:defRPr/>
            </a:pPr>
            <a:r>
              <a:rPr lang="en-US" dirty="0"/>
              <a:t>In pattern 2, the ratio was reversed &amp; this was seen in 53% of biopsies-------------</a:t>
            </a:r>
          </a:p>
          <a:p>
            <a:pPr marL="169135" indent="-169135" defTabSz="929443">
              <a:buFontTx/>
              <a:buChar char="-"/>
              <a:defRPr/>
            </a:pPr>
            <a:endParaRPr lang="en-US" sz="1600" dirty="0"/>
          </a:p>
          <a:p>
            <a:pPr marL="169135" indent="-169135" defTabSz="929443">
              <a:buFontTx/>
              <a:buChar char="-"/>
              <a:defRPr/>
            </a:pPr>
            <a:r>
              <a:rPr lang="en-US" sz="1600" dirty="0"/>
              <a:t>Thus, T-CELLS ARE PRESENT IN VIRTUALLY ALL v-lesions---A CASE COULD thus be made that these lesions are MEDIATED AT LEAST IN PART BY T-CELLS, ----even though DSAs are present in 50-70% of cases</a:t>
            </a:r>
          </a:p>
          <a:p>
            <a:pPr defTabSz="929443">
              <a:defRPr/>
            </a:pPr>
            <a:r>
              <a:rPr lang="en-US" sz="1600" strike="noStrike" dirty="0"/>
              <a:t>. </a:t>
            </a:r>
          </a:p>
          <a:p>
            <a:pPr defTabSz="929443">
              <a:defRPr/>
            </a:pPr>
            <a:r>
              <a:rPr lang="en-US" sz="1600" strike="noStrike" dirty="0"/>
              <a:t>LOOKING AT IT THIS WAY SERVES AS A REMINDER THAT THESE CASES MAY NEED T-CELL THERAPY IF THEY ARE GOING DOWN HILL on treatment for ABMR.</a:t>
            </a:r>
          </a:p>
          <a:p>
            <a:pPr defTabSz="929443">
              <a:defRPr/>
            </a:pPr>
            <a:endParaRPr lang="en-US" sz="1600" strike="noStrike" dirty="0"/>
          </a:p>
          <a:p>
            <a:pPr defTabSz="929443">
              <a:defRPr/>
            </a:pPr>
            <a:r>
              <a:rPr lang="en-US" sz="1600" strike="noStrike" dirty="0"/>
              <a:t>xxxxxxxxxxxxxxxxxxxxxxxxxxxxxxxxxxxxxxxxxxxxxxxxxxxxxxxxxxxxxxxxxxxx</a:t>
            </a:r>
          </a:p>
          <a:p>
            <a:pPr defTabSz="929443">
              <a:defRPr/>
            </a:pPr>
            <a:endParaRPr lang="en-US" sz="1600" strike="noStrike" dirty="0"/>
          </a:p>
          <a:p>
            <a:pPr defTabSz="929443">
              <a:defRPr/>
            </a:pPr>
            <a:endParaRPr lang="en-US" sz="1600" strike="noStrike" dirty="0"/>
          </a:p>
          <a:p>
            <a:pPr defTabSz="929443">
              <a:defRPr/>
            </a:pPr>
            <a:endParaRPr lang="en-US" sz="1600" strike="noStrike" dirty="0"/>
          </a:p>
          <a:p>
            <a:pPr defTabSz="929443">
              <a:defRPr/>
            </a:pPr>
            <a:endParaRPr lang="en-US" sz="1600" strike="noStrike" dirty="0"/>
          </a:p>
          <a:p>
            <a:pPr defTabSz="929443">
              <a:defRPr/>
            </a:pPr>
            <a:r>
              <a:rPr lang="en-US" sz="1600" dirty="0"/>
              <a:t>Looked at another way T-cells are </a:t>
            </a:r>
            <a:r>
              <a:rPr lang="en-US" sz="1600" strike="noStrike" dirty="0"/>
              <a:t>the dominant cell type in 30-50% of biopsies with v-lesions,----although there are also studies wherein macrophages are said to be 2-3 times as common as T-cells)</a:t>
            </a:r>
          </a:p>
          <a:p>
            <a:pPr defTabSz="929443">
              <a:defRPr/>
            </a:pPr>
            <a:endParaRPr lang="en-US" sz="1600" strike="sngStrike" dirty="0"/>
          </a:p>
          <a:p>
            <a:pPr defTabSz="929443">
              <a:defRPr/>
            </a:pPr>
            <a:r>
              <a:rPr lang="en-US" sz="1600" strike="sngStrike" dirty="0" err="1"/>
              <a:t>xxxxxxxxxxxxxxxxxxxxxxxxxxxxx</a:t>
            </a:r>
            <a:endParaRPr lang="en-US" sz="1600" strike="sngStrike" dirty="0"/>
          </a:p>
          <a:p>
            <a:pPr defTabSz="929443">
              <a:defRPr/>
            </a:pPr>
            <a:r>
              <a:rPr lang="en-US" sz="1600" dirty="0"/>
              <a:t>Unpublished data (and photograph) FROM ME and Anthony Chang from University Chicago has shared me indicates that  % CD68 and CD3 positive cells does not differ much between v-lesions associated with ABMR or TCMR </a:t>
            </a:r>
          </a:p>
          <a:p>
            <a:pPr defTabSz="929443">
              <a:defRPr/>
            </a:pPr>
            <a:endParaRPr lang="en-US" sz="1600" dirty="0"/>
          </a:p>
          <a:p>
            <a:pPr defTabSz="929443">
              <a:defRPr/>
            </a:pPr>
            <a:r>
              <a:rPr lang="en-US" sz="1600" dirty="0"/>
              <a:t>Thus, WHILE MOLECULAR STUDIES CLASSIFY ONLY A SMALL % OF V-LESIONS AS TCMR, HISTOLOGY SHOWS THAT T-CELLS ARE PRESENT IN VIRTUALLY ALL BIOPSIES---a case could thus be made from a </a:t>
            </a:r>
            <a:r>
              <a:rPr lang="en-US" sz="1600" b="1" dirty="0"/>
              <a:t>pathogenetic point </a:t>
            </a:r>
            <a:r>
              <a:rPr lang="en-US" sz="1600" dirty="0"/>
              <a:t>of view that all v-lesions are examples of T-cell mediated or Mixed antibody &amp; tell mediated rejection. LOOKING AT IT THIS WAY SERVES AS A REMINDER THAT THESE CASES MAY NEED T-CELL THERAPY IF THEY ARE GOING DOWN HILL</a:t>
            </a:r>
          </a:p>
          <a:p>
            <a:pPr defTabSz="929443">
              <a:defRPr/>
            </a:pPr>
            <a:endParaRPr lang="en-US" sz="1600" dirty="0"/>
          </a:p>
          <a:p>
            <a:pPr defTabSz="929443">
              <a:defRPr/>
            </a:pPr>
            <a:r>
              <a:rPr lang="en-US" sz="1600" dirty="0" err="1"/>
              <a:t>XXXXXXXXXXXXXX</a:t>
            </a:r>
            <a:endParaRPr lang="en-US" sz="1600" dirty="0"/>
          </a:p>
          <a:p>
            <a:pPr defTabSz="929443">
              <a:defRPr/>
            </a:pPr>
            <a:r>
              <a:rPr lang="en-US" sz="1600" dirty="0"/>
              <a:t>Decided not to get into rare T-cells not being detected due to rarity of transcripts or dilution out by </a:t>
            </a:r>
            <a:r>
              <a:rPr lang="en-US" sz="1600" dirty="0" err="1"/>
              <a:t>IQR</a:t>
            </a:r>
            <a:r>
              <a:rPr lang="en-US" sz="1600" dirty="0"/>
              <a:t> filters that remove all genes with minimum variation across the chip;  the fact is that a significant proportion of even 1A and 1B TCMR does not get called TCMR by mmdx</a:t>
            </a:r>
          </a:p>
          <a:p>
            <a:pPr defTabSz="929443">
              <a:defRPr/>
            </a:pPr>
            <a:r>
              <a:rPr lang="en-US" sz="1600" dirty="0" err="1"/>
              <a:t>xxxxxxxxxxxxxxxxxxxxxxxxxxxxxxxxxxxxxxxxxxxxx</a:t>
            </a:r>
            <a:endParaRPr lang="en-US" sz="1600" dirty="0"/>
          </a:p>
          <a:p>
            <a:pPr defTabSz="929443">
              <a:defRPr/>
            </a:pPr>
            <a:endParaRPr lang="en-US" sz="1600" dirty="0"/>
          </a:p>
          <a:p>
            <a:pPr defTabSz="929443">
              <a:defRPr/>
            </a:pPr>
            <a:r>
              <a:rPr lang="en-US" sz="9600" dirty="0">
                <a:solidFill>
                  <a:srgbClr val="FFFF00"/>
                </a:solidFill>
                <a:latin typeface="Arial" panose="020B0604020202020204" pitchFamily="34" charset="0"/>
                <a:cs typeface="Arial" panose="020B0604020202020204" pitchFamily="34" charset="0"/>
              </a:rPr>
              <a:t>Banff bullet point removed: Pre-</a:t>
            </a:r>
            <a:r>
              <a:rPr lang="en-US" sz="9600" dirty="0" err="1">
                <a:solidFill>
                  <a:srgbClr val="FFFF00"/>
                </a:solidFill>
                <a:latin typeface="Arial" panose="020B0604020202020204" pitchFamily="34" charset="0"/>
                <a:cs typeface="Arial" panose="020B0604020202020204" pitchFamily="34" charset="0"/>
              </a:rPr>
              <a:t>DSA</a:t>
            </a:r>
            <a:r>
              <a:rPr lang="en-US" sz="9600" dirty="0">
                <a:solidFill>
                  <a:srgbClr val="FFFF00"/>
                </a:solidFill>
                <a:latin typeface="Arial" panose="020B0604020202020204" pitchFamily="34" charset="0"/>
                <a:cs typeface="Arial" panose="020B0604020202020204" pitchFamily="34" charset="0"/>
              </a:rPr>
              <a:t>/C4d interpreted as Cell Mediated Rejection </a:t>
            </a:r>
            <a:endParaRPr lang="en-US" sz="9600" dirty="0">
              <a:solidFill>
                <a:schemeClr val="bg1"/>
              </a:solidFill>
              <a:latin typeface="Arial" panose="020B0604020202020204" pitchFamily="34" charset="0"/>
              <a:cs typeface="Arial" panose="020B0604020202020204" pitchFamily="34" charset="0"/>
            </a:endParaRPr>
          </a:p>
          <a:p>
            <a:pPr defTabSz="929443">
              <a:defRPr/>
            </a:pPr>
            <a:r>
              <a:rPr lang="en-US" sz="1600" dirty="0"/>
              <a:t>An important point I want to make at this stage is that in the preDSAc4d era all immunohistochemistry studies on intimal arteritis concluded that this lesion reflected cell mediated rejection. Now that we can find antibodies in –let us say 70% of the cases---we should not flip flop completely and start calling these ABMR.</a:t>
            </a:r>
          </a:p>
          <a:p>
            <a:pPr defTabSz="929443">
              <a:defRPr/>
            </a:pPr>
            <a:r>
              <a:rPr lang="en-US" sz="1600" dirty="0"/>
              <a:t>A more rational approach would be to refer to them as mixed TCMR and ABMR.</a:t>
            </a:r>
          </a:p>
          <a:p>
            <a:pPr defTabSz="929443">
              <a:defRPr/>
            </a:pPr>
            <a:r>
              <a:rPr lang="en-US" sz="1600" dirty="0" err="1"/>
              <a:t>xxxxxxxxxxxxxxxxxxxxxxxxxxxxxxxxxxxx</a:t>
            </a:r>
            <a:endParaRPr lang="en-US" dirty="0"/>
          </a:p>
          <a:p>
            <a:pPr defTabSz="929443">
              <a:defRPr/>
            </a:pPr>
            <a:endParaRPr lang="en-US" dirty="0"/>
          </a:p>
          <a:p>
            <a:pPr defTabSz="929443">
              <a:defRPr/>
            </a:pPr>
            <a:r>
              <a:rPr lang="en-US" dirty="0"/>
              <a:t>Mean cd68 positive cells per vessel</a:t>
            </a:r>
          </a:p>
          <a:p>
            <a:pPr defTabSz="929443">
              <a:defRPr/>
            </a:pPr>
            <a:r>
              <a:rPr lang="en-US" dirty="0"/>
              <a:t>CD45 R0 memory cells already exposed to cognate antigen (CD8 positive T-cells and CD4 positive T-cells)</a:t>
            </a:r>
            <a:r>
              <a:rPr lang="en-US" sz="2200" dirty="0">
                <a:solidFill>
                  <a:prstClr val="white"/>
                </a:solidFill>
                <a:latin typeface="Arial" panose="020B0604020202020204" pitchFamily="34" charset="0"/>
                <a:cs typeface="Arial" panose="020B0604020202020204" pitchFamily="34" charset="0"/>
              </a:rPr>
              <a:t> </a:t>
            </a:r>
          </a:p>
          <a:p>
            <a:pPr lvl="1" eaLnBrk="1" fontAlgn="auto" hangingPunct="1">
              <a:spcBef>
                <a:spcPct val="20000"/>
              </a:spcBef>
              <a:spcAft>
                <a:spcPts val="0"/>
              </a:spcAft>
              <a:defRPr/>
            </a:pPr>
            <a:r>
              <a:rPr lang="en-US" sz="2200" dirty="0">
                <a:solidFill>
                  <a:prstClr val="white"/>
                </a:solidFill>
                <a:latin typeface="Arial" panose="020B0604020202020204" pitchFamily="34" charset="0"/>
                <a:cs typeface="Arial" panose="020B0604020202020204" pitchFamily="34" charset="0"/>
              </a:rPr>
              <a:t>Mean CD68 9.5 vs CD45RO  4.4 </a:t>
            </a:r>
          </a:p>
          <a:p>
            <a:pPr lvl="1" eaLnBrk="1" fontAlgn="auto" hangingPunct="1">
              <a:spcBef>
                <a:spcPct val="20000"/>
              </a:spcBef>
              <a:spcAft>
                <a:spcPts val="0"/>
              </a:spcAft>
              <a:defRPr/>
            </a:pPr>
            <a:r>
              <a:rPr lang="en-US" dirty="0">
                <a:solidFill>
                  <a:prstClr val="white"/>
                </a:solidFill>
                <a:latin typeface="Arial" panose="020B0604020202020204" pitchFamily="34" charset="0"/>
                <a:cs typeface="Arial" panose="020B0604020202020204" pitchFamily="34" charset="0"/>
              </a:rPr>
              <a:t>(Matheson et al. Transplantation 2005: 79: 1658) (n=10)</a:t>
            </a:r>
          </a:p>
          <a:p>
            <a:pPr lvl="1" eaLnBrk="1" fontAlgn="auto" hangingPunct="1">
              <a:spcBef>
                <a:spcPct val="20000"/>
              </a:spcBef>
              <a:spcAft>
                <a:spcPts val="0"/>
              </a:spcAft>
              <a:defRPr/>
            </a:pPr>
            <a:endParaRPr lang="en-US" sz="1700" dirty="0">
              <a:solidFill>
                <a:prstClr val="white"/>
              </a:solidFill>
              <a:latin typeface="Arial" panose="020B0604020202020204" pitchFamily="34" charset="0"/>
              <a:cs typeface="Arial" panose="020B0604020202020204" pitchFamily="34" charset="0"/>
            </a:endParaRPr>
          </a:p>
          <a:p>
            <a:pPr lvl="1" eaLnBrk="1" fontAlgn="auto" hangingPunct="1">
              <a:spcBef>
                <a:spcPct val="20000"/>
              </a:spcBef>
              <a:spcAft>
                <a:spcPts val="0"/>
              </a:spcAft>
              <a:defRPr/>
            </a:pPr>
            <a:r>
              <a:rPr lang="en-US" sz="2200" dirty="0">
                <a:solidFill>
                  <a:prstClr val="white"/>
                </a:solidFill>
                <a:latin typeface="Arial" panose="020B0604020202020204" pitchFamily="34" charset="0"/>
                <a:cs typeface="Arial" panose="020B0604020202020204" pitchFamily="34" charset="0"/>
              </a:rPr>
              <a:t>CD68 1.7 vs 0.5 CD8 vs 0 CD4  </a:t>
            </a:r>
            <a:r>
              <a:rPr lang="en-US" sz="1300" dirty="0">
                <a:solidFill>
                  <a:prstClr val="white"/>
                </a:solidFill>
                <a:latin typeface="Arial" panose="020B0604020202020204" pitchFamily="34" charset="0"/>
                <a:cs typeface="Arial" panose="020B0604020202020204" pitchFamily="34" charset="0"/>
              </a:rPr>
              <a:t>(</a:t>
            </a:r>
            <a:r>
              <a:rPr lang="en-US" sz="1300" dirty="0" err="1">
                <a:solidFill>
                  <a:prstClr val="white"/>
                </a:solidFill>
                <a:latin typeface="Arial" panose="020B0604020202020204" pitchFamily="34" charset="0"/>
                <a:cs typeface="Arial" panose="020B0604020202020204" pitchFamily="34" charset="0"/>
              </a:rPr>
              <a:t>Sementilli</a:t>
            </a:r>
            <a:r>
              <a:rPr lang="en-US" sz="1300" dirty="0">
                <a:solidFill>
                  <a:prstClr val="white"/>
                </a:solidFill>
                <a:latin typeface="Arial" panose="020B0604020202020204" pitchFamily="34" charset="0"/>
                <a:cs typeface="Arial" panose="020B0604020202020204" pitchFamily="34" charset="0"/>
              </a:rPr>
              <a:t> et al: </a:t>
            </a:r>
            <a:r>
              <a:rPr lang="en-US" sz="1300" dirty="0" err="1">
                <a:solidFill>
                  <a:prstClr val="white"/>
                </a:solidFill>
                <a:latin typeface="Arial" panose="020B0604020202020204" pitchFamily="34" charset="0"/>
                <a:cs typeface="Arial" panose="020B0604020202020204" pitchFamily="34" charset="0"/>
              </a:rPr>
              <a:t>TxProc</a:t>
            </a:r>
            <a:r>
              <a:rPr lang="en-US" sz="1300" dirty="0">
                <a:solidFill>
                  <a:prstClr val="white"/>
                </a:solidFill>
                <a:latin typeface="Arial" panose="020B0604020202020204" pitchFamily="34" charset="0"/>
                <a:cs typeface="Arial" panose="020B0604020202020204" pitchFamily="34" charset="0"/>
              </a:rPr>
              <a:t> 2010: 42: 1671)(n=10)</a:t>
            </a:r>
          </a:p>
          <a:p>
            <a:pPr lvl="1" eaLnBrk="1" fontAlgn="auto" hangingPunct="1">
              <a:spcBef>
                <a:spcPct val="20000"/>
              </a:spcBef>
              <a:spcAft>
                <a:spcPts val="0"/>
              </a:spcAft>
              <a:defRPr/>
            </a:pPr>
            <a:endParaRPr lang="en-US" sz="1900" dirty="0">
              <a:solidFill>
                <a:prstClr val="white"/>
              </a:solidFill>
              <a:latin typeface="Arial" panose="020B0604020202020204" pitchFamily="34" charset="0"/>
              <a:cs typeface="Arial" panose="020B0604020202020204" pitchFamily="34" charset="0"/>
            </a:endParaRPr>
          </a:p>
          <a:p>
            <a:pPr lvl="1" eaLnBrk="1" fontAlgn="auto" hangingPunct="1">
              <a:spcBef>
                <a:spcPct val="20000"/>
              </a:spcBef>
              <a:spcAft>
                <a:spcPts val="0"/>
              </a:spcAft>
              <a:defRPr/>
            </a:pPr>
            <a:r>
              <a:rPr lang="en-US" sz="1900" dirty="0">
                <a:solidFill>
                  <a:prstClr val="white"/>
                </a:solidFill>
                <a:latin typeface="Arial" panose="020B0604020202020204" pitchFamily="34" charset="0"/>
                <a:cs typeface="Arial" panose="020B0604020202020204" pitchFamily="34" charset="0"/>
              </a:rPr>
              <a:t>CD3/CD68 ratio &gt;1.0 in 47% (2 patterns) (</a:t>
            </a:r>
            <a:r>
              <a:rPr lang="en-US" sz="1900" dirty="0" err="1">
                <a:solidFill>
                  <a:prstClr val="white"/>
                </a:solidFill>
                <a:latin typeface="Arial" panose="020B0604020202020204" pitchFamily="34" charset="0"/>
                <a:cs typeface="Arial" panose="020B0604020202020204" pitchFamily="34" charset="0"/>
              </a:rPr>
              <a:t>Kozakowski</a:t>
            </a:r>
            <a:r>
              <a:rPr lang="en-US" sz="1900" dirty="0">
                <a:solidFill>
                  <a:prstClr val="white"/>
                </a:solidFill>
                <a:latin typeface="Arial" panose="020B0604020202020204" pitchFamily="34" charset="0"/>
                <a:cs typeface="Arial" panose="020B0604020202020204" pitchFamily="34" charset="0"/>
              </a:rPr>
              <a:t>/Regele NDT 2009; 24: 1979)</a:t>
            </a:r>
          </a:p>
          <a:p>
            <a:pPr lvl="1" eaLnBrk="1" fontAlgn="auto" hangingPunct="1">
              <a:spcBef>
                <a:spcPct val="20000"/>
              </a:spcBef>
              <a:spcAft>
                <a:spcPts val="0"/>
              </a:spcAft>
              <a:defRPr/>
            </a:pPr>
            <a:endParaRPr lang="en-US" sz="1900" dirty="0">
              <a:solidFill>
                <a:prstClr val="white"/>
              </a:solidFill>
              <a:latin typeface="Arial" panose="020B0604020202020204" pitchFamily="34" charset="0"/>
              <a:cs typeface="Arial" panose="020B0604020202020204" pitchFamily="34" charset="0"/>
            </a:endParaRPr>
          </a:p>
          <a:p>
            <a:pPr lvl="1" eaLnBrk="1" fontAlgn="auto" hangingPunct="1">
              <a:spcBef>
                <a:spcPct val="20000"/>
              </a:spcBef>
              <a:spcAft>
                <a:spcPts val="0"/>
              </a:spcAft>
              <a:defRPr/>
            </a:pPr>
            <a:r>
              <a:rPr lang="en-US" sz="1900" dirty="0">
                <a:solidFill>
                  <a:prstClr val="white"/>
                </a:solidFill>
                <a:latin typeface="Arial" panose="020B0604020202020204" pitchFamily="34" charset="0"/>
                <a:cs typeface="Arial" panose="020B0604020202020204" pitchFamily="34" charset="0"/>
              </a:rPr>
              <a:t>CD68, CD3 no difference (A. Chang)</a:t>
            </a:r>
          </a:p>
          <a:p>
            <a:pPr defTabSz="929443">
              <a:defRPr/>
            </a:pPr>
            <a:endParaRPr lang="en-US" dirty="0">
              <a:solidFill>
                <a:prstClr val="black"/>
              </a:solidFill>
              <a:latin typeface="+mn-lt"/>
            </a:endParaRPr>
          </a:p>
        </p:txBody>
      </p:sp>
      <p:sp>
        <p:nvSpPr>
          <p:cNvPr id="279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713" indent="-285049">
              <a:spcBef>
                <a:spcPct val="30000"/>
              </a:spcBef>
              <a:defRPr sz="1200">
                <a:solidFill>
                  <a:schemeClr val="tx1"/>
                </a:solidFill>
                <a:latin typeface="Times New Roman" charset="0"/>
              </a:defRPr>
            </a:lvl2pPr>
            <a:lvl3pPr marL="1143365" indent="-228039">
              <a:spcBef>
                <a:spcPct val="30000"/>
              </a:spcBef>
              <a:defRPr sz="1200">
                <a:solidFill>
                  <a:schemeClr val="tx1"/>
                </a:solidFill>
                <a:latin typeface="Times New Roman" charset="0"/>
              </a:defRPr>
            </a:lvl3pPr>
            <a:lvl4pPr marL="1601029" indent="-228039">
              <a:spcBef>
                <a:spcPct val="30000"/>
              </a:spcBef>
              <a:defRPr sz="1200">
                <a:solidFill>
                  <a:schemeClr val="tx1"/>
                </a:solidFill>
                <a:latin typeface="Times New Roman" charset="0"/>
              </a:defRPr>
            </a:lvl4pPr>
            <a:lvl5pPr marL="2058691" indent="-228039">
              <a:spcBef>
                <a:spcPct val="30000"/>
              </a:spcBef>
              <a:defRPr sz="1200">
                <a:solidFill>
                  <a:schemeClr val="tx1"/>
                </a:solidFill>
                <a:latin typeface="Times New Roman" charset="0"/>
              </a:defRPr>
            </a:lvl5pPr>
            <a:lvl6pPr marL="2514771" indent="-228039" eaLnBrk="0" fontAlgn="base" hangingPunct="0">
              <a:spcBef>
                <a:spcPct val="30000"/>
              </a:spcBef>
              <a:spcAft>
                <a:spcPct val="0"/>
              </a:spcAft>
              <a:defRPr sz="1200">
                <a:solidFill>
                  <a:schemeClr val="tx1"/>
                </a:solidFill>
                <a:latin typeface="Times New Roman" charset="0"/>
              </a:defRPr>
            </a:lvl6pPr>
            <a:lvl7pPr marL="2970850" indent="-228039" eaLnBrk="0" fontAlgn="base" hangingPunct="0">
              <a:spcBef>
                <a:spcPct val="30000"/>
              </a:spcBef>
              <a:spcAft>
                <a:spcPct val="0"/>
              </a:spcAft>
              <a:defRPr sz="1200">
                <a:solidFill>
                  <a:schemeClr val="tx1"/>
                </a:solidFill>
                <a:latin typeface="Times New Roman" charset="0"/>
              </a:defRPr>
            </a:lvl7pPr>
            <a:lvl8pPr marL="3426929" indent="-228039" eaLnBrk="0" fontAlgn="base" hangingPunct="0">
              <a:spcBef>
                <a:spcPct val="30000"/>
              </a:spcBef>
              <a:spcAft>
                <a:spcPct val="0"/>
              </a:spcAft>
              <a:defRPr sz="1200">
                <a:solidFill>
                  <a:schemeClr val="tx1"/>
                </a:solidFill>
                <a:latin typeface="Times New Roman" charset="0"/>
              </a:defRPr>
            </a:lvl8pPr>
            <a:lvl9pPr marL="3883009" indent="-228039" eaLnBrk="0" fontAlgn="base" hangingPunct="0">
              <a:spcBef>
                <a:spcPct val="30000"/>
              </a:spcBef>
              <a:spcAft>
                <a:spcPct val="0"/>
              </a:spcAft>
              <a:defRPr sz="1200">
                <a:solidFill>
                  <a:schemeClr val="tx1"/>
                </a:solidFill>
                <a:latin typeface="Times New Roman" charset="0"/>
              </a:defRPr>
            </a:lvl9pPr>
          </a:lstStyle>
          <a:p>
            <a:pPr defTabSz="912158">
              <a:spcBef>
                <a:spcPct val="0"/>
              </a:spcBef>
              <a:defRPr/>
            </a:pPr>
            <a:fld id="{2FE543CA-6C0D-EC42-B7C8-8F85092C7EA9}" type="slidenum">
              <a:rPr lang="en-US" altLang="en-US">
                <a:solidFill>
                  <a:srgbClr val="000000"/>
                </a:solidFill>
              </a:rPr>
              <a:pPr defTabSz="912158">
                <a:spcBef>
                  <a:spcPct val="0"/>
                </a:spcBef>
                <a:defRPr/>
              </a:pPr>
              <a:t>45</a:t>
            </a:fld>
            <a:endParaRPr lang="en-US" altLang="en-US">
              <a:solidFill>
                <a:srgbClr val="000000"/>
              </a:solidFill>
            </a:endParaRPr>
          </a:p>
        </p:txBody>
      </p:sp>
    </p:spTree>
    <p:extLst>
      <p:ext uri="{BB962C8B-B14F-4D97-AF65-F5344CB8AC3E}">
        <p14:creationId xmlns:p14="http://schemas.microsoft.com/office/powerpoint/2010/main" val="5602008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056" eaLnBrk="1" hangingPunct="1">
              <a:spcBef>
                <a:spcPct val="20000"/>
              </a:spcBef>
              <a:defRPr/>
            </a:pPr>
            <a:r>
              <a:rPr lang="en-US" altLang="en-US" sz="2800" kern="0" dirty="0">
                <a:solidFill>
                  <a:srgbClr val="FFFFFF"/>
                </a:solidFill>
                <a:latin typeface="Arial" pitchFamily="34" charset="0"/>
              </a:rPr>
              <a:t>This slide shows the overall clinical outcome of v lesions</a:t>
            </a:r>
          </a:p>
          <a:p>
            <a:pPr marL="338271" indent="-338271" defTabSz="902056" eaLnBrk="1" hangingPunct="1">
              <a:spcBef>
                <a:spcPct val="20000"/>
              </a:spcBef>
              <a:buFontTx/>
              <a:buChar char="•"/>
              <a:defRPr/>
            </a:pPr>
            <a:r>
              <a:rPr lang="en-US" altLang="en-US" sz="2800" kern="0" dirty="0">
                <a:solidFill>
                  <a:srgbClr val="FFFFFF"/>
                </a:solidFill>
                <a:latin typeface="Arial" pitchFamily="34" charset="0"/>
              </a:rPr>
              <a:t>IN TERMS OF Response to Anti-rejection Rx </a:t>
            </a:r>
          </a:p>
          <a:p>
            <a:pPr defTabSz="902056" eaLnBrk="1" hangingPunct="1">
              <a:spcBef>
                <a:spcPct val="20000"/>
              </a:spcBef>
              <a:defRPr/>
            </a:pPr>
            <a:r>
              <a:rPr lang="en-US" altLang="en-US" sz="2800" kern="0" dirty="0">
                <a:solidFill>
                  <a:srgbClr val="FFFFFF"/>
                </a:solidFill>
                <a:latin typeface="Arial" pitchFamily="34" charset="0"/>
              </a:rPr>
              <a:t>	-Grade 2A biopsies show: 52-80%  C.R. </a:t>
            </a:r>
          </a:p>
          <a:p>
            <a:pPr defTabSz="902056" eaLnBrk="1" hangingPunct="1">
              <a:spcBef>
                <a:spcPct val="20000"/>
              </a:spcBef>
              <a:defRPr/>
            </a:pPr>
            <a:r>
              <a:rPr lang="en-US" altLang="en-US" sz="2800" kern="0" dirty="0">
                <a:solidFill>
                  <a:srgbClr val="FFFFFF"/>
                </a:solidFill>
                <a:latin typeface="Arial" pitchFamily="34" charset="0"/>
              </a:rPr>
              <a:t>	- For Grade 2B </a:t>
            </a:r>
            <a:r>
              <a:rPr lang="en-US" altLang="en-US" sz="2800" kern="0" dirty="0" err="1">
                <a:solidFill>
                  <a:srgbClr val="FFFFFF"/>
                </a:solidFill>
                <a:latin typeface="Arial" pitchFamily="34" charset="0"/>
              </a:rPr>
              <a:t>bxs</a:t>
            </a:r>
            <a:r>
              <a:rPr lang="en-US" altLang="en-US" sz="2800" kern="0" dirty="0">
                <a:solidFill>
                  <a:srgbClr val="FFFFFF"/>
                </a:solidFill>
                <a:latin typeface="Arial" pitchFamily="34" charset="0"/>
              </a:rPr>
              <a:t> C.R. rate is 10%</a:t>
            </a:r>
          </a:p>
          <a:p>
            <a:pPr marL="338271" indent="-338271" defTabSz="902056" eaLnBrk="1" hangingPunct="1">
              <a:spcBef>
                <a:spcPct val="20000"/>
              </a:spcBef>
              <a:buFontTx/>
              <a:buChar char="•"/>
              <a:defRPr/>
            </a:pPr>
            <a:endParaRPr lang="en-US" altLang="en-US" sz="2800" kern="0" dirty="0">
              <a:solidFill>
                <a:srgbClr val="FFFFFF"/>
              </a:solidFill>
              <a:latin typeface="Arial" pitchFamily="34" charset="0"/>
            </a:endParaRPr>
          </a:p>
          <a:p>
            <a:pPr marL="338271" indent="-338271" defTabSz="902056" eaLnBrk="1" hangingPunct="1">
              <a:spcBef>
                <a:spcPct val="20000"/>
              </a:spcBef>
              <a:buFontTx/>
              <a:buChar char="•"/>
              <a:defRPr/>
            </a:pPr>
            <a:r>
              <a:rPr lang="en-US" altLang="en-US" sz="2800" kern="0" dirty="0">
                <a:solidFill>
                  <a:srgbClr val="FFFFFF"/>
                </a:solidFill>
                <a:latin typeface="Arial" pitchFamily="34" charset="0"/>
              </a:rPr>
              <a:t>In terms of death censored Graft survival </a:t>
            </a:r>
          </a:p>
          <a:p>
            <a:pPr defTabSz="902056" eaLnBrk="1" hangingPunct="1">
              <a:spcBef>
                <a:spcPct val="20000"/>
              </a:spcBef>
              <a:defRPr/>
            </a:pPr>
            <a:r>
              <a:rPr lang="en-US" altLang="en-US" sz="2800" kern="0" dirty="0">
                <a:solidFill>
                  <a:srgbClr val="FFFFFF"/>
                </a:solidFill>
                <a:latin typeface="Arial" pitchFamily="34" charset="0"/>
              </a:rPr>
              <a:t>	 69% of grade 2A grafts function at 8 </a:t>
            </a:r>
            <a:r>
              <a:rPr lang="en-US" altLang="en-US" sz="2800" kern="0" dirty="0" err="1">
                <a:solidFill>
                  <a:srgbClr val="FFFFFF"/>
                </a:solidFill>
                <a:latin typeface="Arial" pitchFamily="34" charset="0"/>
              </a:rPr>
              <a:t>yrs</a:t>
            </a:r>
            <a:r>
              <a:rPr lang="en-US" altLang="en-US" sz="2800" kern="0" dirty="0">
                <a:solidFill>
                  <a:srgbClr val="FFFFFF"/>
                </a:solidFill>
                <a:latin typeface="Arial" pitchFamily="34" charset="0"/>
              </a:rPr>
              <a:t> while only 46% of grade 2B/3 grafts do so </a:t>
            </a:r>
          </a:p>
          <a:p>
            <a:pPr marL="338271" indent="-338271" defTabSz="902056" eaLnBrk="1" hangingPunct="1">
              <a:spcBef>
                <a:spcPct val="20000"/>
              </a:spcBef>
              <a:buFontTx/>
              <a:buChar char="•"/>
              <a:defRPr/>
            </a:pPr>
            <a:endParaRPr lang="en-US" altLang="en-US" sz="2800" kern="0" dirty="0">
              <a:solidFill>
                <a:srgbClr val="FFFFFF"/>
              </a:solidFill>
              <a:latin typeface="Arial" pitchFamily="34" charset="0"/>
            </a:endParaRPr>
          </a:p>
          <a:p>
            <a:pPr marL="338271" indent="-338271" defTabSz="902056" eaLnBrk="1" hangingPunct="1">
              <a:spcBef>
                <a:spcPct val="20000"/>
              </a:spcBef>
              <a:buFontTx/>
              <a:buChar char="•"/>
              <a:defRPr/>
            </a:pPr>
            <a:r>
              <a:rPr lang="en-US" altLang="en-US" sz="2800" kern="0" dirty="0">
                <a:solidFill>
                  <a:srgbClr val="FFFFFF"/>
                </a:solidFill>
                <a:latin typeface="Arial" pitchFamily="34" charset="0"/>
              </a:rPr>
              <a:t>This data emphasize that</a:t>
            </a:r>
            <a:r>
              <a:rPr lang="en-US" altLang="en-US" sz="2800" kern="0" baseline="0" dirty="0">
                <a:solidFill>
                  <a:srgbClr val="FFFFFF"/>
                </a:solidFill>
                <a:latin typeface="Arial" pitchFamily="34" charset="0"/>
              </a:rPr>
              <a:t> </a:t>
            </a:r>
            <a:r>
              <a:rPr lang="en-US" altLang="en-US" sz="2800" kern="0" dirty="0">
                <a:solidFill>
                  <a:srgbClr val="FFFFFF"/>
                </a:solidFill>
                <a:latin typeface="Arial" pitchFamily="34" charset="0"/>
              </a:rPr>
              <a:t>Banff 2A </a:t>
            </a:r>
            <a:r>
              <a:rPr lang="en-US" altLang="en-US" sz="2800" kern="0" dirty="0" err="1">
                <a:solidFill>
                  <a:srgbClr val="FFFFFF"/>
                </a:solidFill>
                <a:latin typeface="Arial" pitchFamily="34" charset="0"/>
              </a:rPr>
              <a:t>bxs</a:t>
            </a:r>
            <a:r>
              <a:rPr lang="en-US" altLang="en-US" sz="2800" kern="0" dirty="0">
                <a:solidFill>
                  <a:srgbClr val="FFFFFF"/>
                </a:solidFill>
                <a:latin typeface="Arial" pitchFamily="34" charset="0"/>
              </a:rPr>
              <a:t> are heterogeneous, and </a:t>
            </a:r>
            <a:r>
              <a:rPr lang="en-US" altLang="en-US" sz="2800" dirty="0">
                <a:solidFill>
                  <a:schemeClr val="bg1"/>
                </a:solidFill>
                <a:latin typeface="Arial" pitchFamily="34" charset="0"/>
              </a:rPr>
              <a:t>remission rates overlap with Grade 1A &amp; 1B which are in the 44-73% range</a:t>
            </a:r>
          </a:p>
          <a:p>
            <a:pPr marL="338271" indent="-338271" defTabSz="902056" eaLnBrk="1" hangingPunct="1">
              <a:spcBef>
                <a:spcPct val="20000"/>
              </a:spcBef>
              <a:buFontTx/>
              <a:buChar char="•"/>
              <a:defRPr/>
            </a:pPr>
            <a:endParaRPr lang="en-US" altLang="en-US" sz="2800" kern="0" dirty="0">
              <a:solidFill>
                <a:schemeClr val="bg1"/>
              </a:solidFill>
              <a:latin typeface="Arial" pitchFamily="34" charset="0"/>
            </a:endParaRPr>
          </a:p>
          <a:p>
            <a:pPr defTabSz="902056" eaLnBrk="1" hangingPunct="1">
              <a:spcBef>
                <a:spcPct val="20000"/>
              </a:spcBef>
              <a:defRPr/>
            </a:pPr>
            <a:r>
              <a:rPr lang="en-US" altLang="en-US" sz="2800" kern="0" dirty="0" err="1">
                <a:solidFill>
                  <a:schemeClr val="bg1"/>
                </a:solidFill>
                <a:latin typeface="Arial" pitchFamily="34" charset="0"/>
              </a:rPr>
              <a:t>xxxxxxxxxxxxxxxxxxxx</a:t>
            </a:r>
            <a:endParaRPr lang="en-US" altLang="en-US" sz="2800" kern="0" dirty="0">
              <a:solidFill>
                <a:srgbClr val="FFFFFF"/>
              </a:solidFill>
              <a:latin typeface="Arial" pitchFamily="34" charset="0"/>
            </a:endParaRPr>
          </a:p>
          <a:p>
            <a:pPr marL="338271" indent="-338271" defTabSz="902056" eaLnBrk="1" hangingPunct="1">
              <a:spcBef>
                <a:spcPct val="20000"/>
              </a:spcBef>
              <a:buFontTx/>
              <a:buChar char="•"/>
              <a:defRPr/>
            </a:pPr>
            <a:r>
              <a:rPr lang="en-US" altLang="en-US" sz="2800" kern="0" dirty="0">
                <a:solidFill>
                  <a:srgbClr val="FFFFFF"/>
                </a:solidFill>
                <a:latin typeface="Arial" pitchFamily="34" charset="0"/>
              </a:rPr>
              <a:t>Wu at al are the source of 46%</a:t>
            </a:r>
          </a:p>
          <a:p>
            <a:pPr defTabSz="902056">
              <a:defRPr/>
            </a:pPr>
            <a:r>
              <a:rPr lang="en-US" dirty="0"/>
              <a:t>Lamarche et al. is really a meta review with overall Banff grades and</a:t>
            </a:r>
            <a:r>
              <a:rPr lang="en-US" baseline="0" dirty="0"/>
              <a:t> v-grade data summarized; </a:t>
            </a:r>
            <a:r>
              <a:rPr lang="en-US" altLang="en-US" dirty="0">
                <a:solidFill>
                  <a:schemeClr val="bg1"/>
                </a:solidFill>
                <a:latin typeface="Arial" pitchFamily="34" charset="0"/>
              </a:rPr>
              <a:t>(studies that only included steroid resistant cases excluded)</a:t>
            </a:r>
            <a:endParaRPr lang="en-US" baseline="0" dirty="0"/>
          </a:p>
          <a:p>
            <a:endParaRPr lang="en-US" baseline="0" dirty="0"/>
          </a:p>
          <a:p>
            <a:r>
              <a:rPr lang="en-US" baseline="0" dirty="0"/>
              <a:t>Wu et al. transplantation 2014: 97 1146 is quoted for death censored graft survival at 8 </a:t>
            </a:r>
            <a:r>
              <a:rPr lang="en-US" baseline="0" dirty="0" err="1"/>
              <a:t>yrs</a:t>
            </a:r>
            <a:r>
              <a:rPr lang="en-US" baseline="0" dirty="0"/>
              <a:t>: BL 87% 1A 73, 1B 65, 2A 69, 2B/3 46%</a:t>
            </a:r>
          </a:p>
          <a:p>
            <a:endParaRPr lang="en-US" baseline="0" dirty="0"/>
          </a:p>
          <a:p>
            <a:r>
              <a:rPr lang="en-US" baseline="0" dirty="0" err="1"/>
              <a:t>xxxxxxxxxxxxxxxx</a:t>
            </a:r>
            <a:endParaRPr lang="en-US" baseline="0" dirty="0"/>
          </a:p>
          <a:p>
            <a:pPr defTabSz="902056" eaLnBrk="1" hangingPunct="1">
              <a:defRPr/>
            </a:pPr>
            <a:r>
              <a:rPr lang="en-US" altLang="en-US" dirty="0">
                <a:solidFill>
                  <a:srgbClr val="FFFFFF"/>
                </a:solidFill>
              </a:rPr>
              <a:t>May try to fit in Salazar et al; </a:t>
            </a:r>
            <a:r>
              <a:rPr lang="en-US" altLang="en-US" dirty="0" err="1">
                <a:solidFill>
                  <a:srgbClr val="FFFFFF"/>
                </a:solidFill>
              </a:rPr>
              <a:t>JASN</a:t>
            </a:r>
            <a:r>
              <a:rPr lang="en-US" altLang="en-US" dirty="0">
                <a:solidFill>
                  <a:srgbClr val="FFFFFF"/>
                </a:solidFill>
              </a:rPr>
              <a:t> 2015: 26: 3190</a:t>
            </a:r>
          </a:p>
          <a:p>
            <a:pPr defTabSz="902056" eaLnBrk="1" hangingPunct="1">
              <a:defRPr/>
            </a:pPr>
            <a:r>
              <a:rPr lang="en-US" altLang="en-US" dirty="0">
                <a:solidFill>
                  <a:srgbClr val="FFFFFF"/>
                </a:solidFill>
              </a:rPr>
              <a:t>Intimal arteritis with i-t lesions (i≥2 and t≥2)</a:t>
            </a:r>
          </a:p>
          <a:p>
            <a:pPr defTabSz="902056" eaLnBrk="1" hangingPunct="1">
              <a:defRPr/>
            </a:pPr>
            <a:r>
              <a:rPr lang="en-US" altLang="en-US" dirty="0">
                <a:solidFill>
                  <a:srgbClr val="FFFFFF"/>
                </a:solidFill>
              </a:rPr>
              <a:t>Intimal arteritis with i-t lesions (i&gt;1 and t&gt;1)</a:t>
            </a:r>
          </a:p>
          <a:p>
            <a:pPr defTabSz="902056" eaLnBrk="1" hangingPunct="1">
              <a:defRPr/>
            </a:pPr>
            <a:r>
              <a:rPr lang="en-US" altLang="en-US" dirty="0">
                <a:solidFill>
                  <a:srgbClr val="FFFFFF"/>
                </a:solidFill>
              </a:rPr>
              <a:t> (Intimal arteritis i-t lesions 16% of all Bxs &lt;1yr, 5% 1-5yr</a:t>
            </a:r>
          </a:p>
          <a:p>
            <a:pPr defTabSz="902056" eaLnBrk="1" hangingPunct="1">
              <a:defRPr/>
            </a:pPr>
            <a:r>
              <a:rPr lang="en-US" altLang="en-US" dirty="0">
                <a:solidFill>
                  <a:srgbClr val="FFFFFF"/>
                </a:solidFill>
              </a:rPr>
              <a:t>Isolated intimal arteritis 12% of Bxs &lt;1y, 5% at 1-5y</a:t>
            </a:r>
          </a:p>
          <a:p>
            <a:endParaRPr lang="en-US" baseline="0" dirty="0"/>
          </a:p>
          <a:p>
            <a:r>
              <a:rPr lang="en-US" baseline="0" dirty="0"/>
              <a:t>Sis isolated v: death censored graft survival 1 </a:t>
            </a:r>
            <a:r>
              <a:rPr lang="en-US" baseline="0" dirty="0" err="1"/>
              <a:t>yr</a:t>
            </a:r>
            <a:r>
              <a:rPr lang="en-US" baseline="0" dirty="0"/>
              <a:t> 90%, 3 </a:t>
            </a:r>
            <a:r>
              <a:rPr lang="en-US" baseline="0" dirty="0" err="1"/>
              <a:t>yr</a:t>
            </a:r>
            <a:r>
              <a:rPr lang="en-US" baseline="0" dirty="0"/>
              <a:t> 85, 8 </a:t>
            </a:r>
            <a:r>
              <a:rPr lang="en-US" baseline="0" dirty="0" err="1"/>
              <a:t>yr</a:t>
            </a:r>
            <a:r>
              <a:rPr lang="en-US" baseline="0" dirty="0"/>
              <a:t> 81 (mixed types 1, 2, 3 were 91, 87, 79%)</a:t>
            </a:r>
          </a:p>
          <a:p>
            <a:endParaRPr lang="en-US" baseline="0" dirty="0"/>
          </a:p>
          <a:p>
            <a:r>
              <a:rPr lang="en-US" baseline="0" dirty="0"/>
              <a:t>Haas Kid Int 2002 61 1516 median 8 </a:t>
            </a:r>
            <a:r>
              <a:rPr lang="en-US" baseline="0" dirty="0" err="1"/>
              <a:t>yr</a:t>
            </a:r>
            <a:r>
              <a:rPr lang="en-US" baseline="0" dirty="0"/>
              <a:t> graft survival  35-40%; 2B reached 30-35% at median follow up 4.6 </a:t>
            </a:r>
            <a:r>
              <a:rPr lang="en-US" baseline="0" dirty="0" err="1"/>
              <a:t>yrs</a:t>
            </a:r>
            <a:endParaRPr lang="en-US" baseline="0" dirty="0"/>
          </a:p>
          <a:p>
            <a:endParaRPr lang="en-US" baseline="0" dirty="0"/>
          </a:p>
          <a:p>
            <a:r>
              <a:rPr lang="en-US" baseline="0" dirty="0"/>
              <a:t>Minervini CR 73% for 1B, 67% for 2A</a:t>
            </a:r>
            <a:endParaRPr lang="en-US" dirty="0"/>
          </a:p>
        </p:txBody>
      </p:sp>
      <p:sp>
        <p:nvSpPr>
          <p:cNvPr id="4" name="Slide Number Placeholder 3"/>
          <p:cNvSpPr>
            <a:spLocks noGrp="1"/>
          </p:cNvSpPr>
          <p:nvPr>
            <p:ph type="sldNum" sz="quarter" idx="5"/>
          </p:nvPr>
        </p:nvSpPr>
        <p:spPr/>
        <p:txBody>
          <a:bodyPr/>
          <a:lstStyle/>
          <a:p>
            <a:fld id="{2255531C-2750-7E41-9983-9B32EAEFFE1C}" type="slidenum">
              <a:rPr lang="en-US" altLang="en-US" smtClean="0"/>
              <a:pPr/>
              <a:t>46</a:t>
            </a:fld>
            <a:endParaRPr lang="en-US" altLang="en-US"/>
          </a:p>
        </p:txBody>
      </p:sp>
    </p:spTree>
    <p:extLst>
      <p:ext uri="{BB962C8B-B14F-4D97-AF65-F5344CB8AC3E}">
        <p14:creationId xmlns:p14="http://schemas.microsoft.com/office/powerpoint/2010/main" val="32551547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Here is the clinical outcome by immunophenotype</a:t>
            </a:r>
          </a:p>
          <a:p>
            <a:pPr marL="0" marR="0" lvl="0" indent="0" algn="l" defTabSz="914400" rtl="0" eaLnBrk="1" fontAlgn="base" latinLnBrk="0" hangingPunct="1">
              <a:lnSpc>
                <a:spcPct val="90000"/>
              </a:lnSpc>
              <a:spcBef>
                <a:spcPct val="20000"/>
              </a:spcBef>
              <a:spcAft>
                <a:spcPct val="0"/>
              </a:spcAft>
              <a:buClrTx/>
              <a:buSzTx/>
              <a:buFontTx/>
              <a:buNone/>
              <a:tabLst/>
              <a:defRPr/>
            </a:pPr>
            <a:endParaRPr kumimoji="0" lang="en-US" altLang="en-US" sz="2400" b="0" i="0" u="none" strike="noStrike" kern="0" cap="none" spc="0" normalizeH="0" baseline="0" noProof="0" dirty="0">
              <a:ln>
                <a:noFill/>
              </a:ln>
              <a:solidFill>
                <a:srgbClr val="F8F8F8"/>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400" b="0" i="0" u="sng" strike="noStrike" kern="0" cap="none" spc="0" normalizeH="0" baseline="0" noProof="0" dirty="0">
                <a:ln>
                  <a:noFill/>
                </a:ln>
                <a:solidFill>
                  <a:srgbClr val="F8F8F8"/>
                </a:solidFill>
                <a:effectLst/>
                <a:uLnTx/>
                <a:uFillTx/>
                <a:latin typeface="Arial" panose="020B0604020202020204" pitchFamily="34" charset="0"/>
                <a:ea typeface="+mn-ea"/>
                <a:cs typeface="+mn-cs"/>
              </a:rPr>
              <a:t>TCMR arteritis</a:t>
            </a:r>
            <a:r>
              <a:rPr kumimoji="0" lang="en-US" altLang="en-US" sz="24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 in Paris series had 15% graft loss at 6 yrs (2% controls);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4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An unspecified additional % likely had eGFR &lt;30 ml/min &amp; were just hanging in there (some investigators classify these as impending graft loss and study them separately)</a:t>
            </a:r>
            <a:endParaRPr kumimoji="0" lang="en-US" altLang="en-US" sz="2400" b="0" i="0" u="none" strike="sngStrike" kern="0" cap="none" spc="0" normalizeH="0" baseline="0" noProof="0" dirty="0">
              <a:ln>
                <a:noFill/>
              </a:ln>
              <a:solidFill>
                <a:srgbClr val="F8F8F8"/>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altLang="en-US" sz="2400" b="0" i="0" u="sng" strike="noStrike" kern="0" cap="none" spc="0" normalizeH="0" baseline="0" noProof="0" dirty="0">
              <a:ln>
                <a:noFill/>
              </a:ln>
              <a:solidFill>
                <a:srgbClr val="F8F8F8"/>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400" b="0" i="0" u="sng" strike="noStrike" kern="0" cap="none" spc="0" normalizeH="0" baseline="0" noProof="0" dirty="0" err="1">
                <a:ln>
                  <a:noFill/>
                </a:ln>
                <a:solidFill>
                  <a:srgbClr val="F8F8F8"/>
                </a:solidFill>
                <a:effectLst/>
                <a:uLnTx/>
                <a:uFillTx/>
                <a:latin typeface="Arial" panose="020B0604020202020204" pitchFamily="34" charset="0"/>
                <a:ea typeface="+mn-ea"/>
                <a:cs typeface="+mn-cs"/>
              </a:rPr>
              <a:t>ABMR</a:t>
            </a:r>
            <a:r>
              <a:rPr kumimoji="0" lang="en-US" altLang="en-US" sz="2400" b="0" i="0" u="sng" strike="noStrike" kern="0" cap="none" spc="0" normalizeH="0" baseline="0" noProof="0" dirty="0">
                <a:ln>
                  <a:noFill/>
                </a:ln>
                <a:solidFill>
                  <a:srgbClr val="F8F8F8"/>
                </a:solidFill>
                <a:effectLst/>
                <a:uLnTx/>
                <a:uFillTx/>
                <a:latin typeface="Arial" panose="020B0604020202020204" pitchFamily="34" charset="0"/>
                <a:ea typeface="+mn-ea"/>
                <a:cs typeface="+mn-cs"/>
              </a:rPr>
              <a:t> arteritis</a:t>
            </a:r>
            <a:r>
              <a:rPr kumimoji="0" lang="en-US" altLang="en-US" sz="24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 rate of graft loss is 60% </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           -  As I noted earlier, T-cells present in the intima in virtually all cases</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           -  2/3 of biopsies in Paris experience had an </a:t>
            </a:r>
            <a:r>
              <a:rPr kumimoji="0" lang="en-US" altLang="en-US" sz="2400" b="0" i="0" u="none" strike="noStrike" kern="0" cap="none" spc="0" normalizeH="0" baseline="0" noProof="0" dirty="0" err="1">
                <a:ln>
                  <a:noFill/>
                </a:ln>
                <a:solidFill>
                  <a:srgbClr val="F8F8F8"/>
                </a:solidFill>
                <a:effectLst/>
                <a:uLnTx/>
                <a:uFillTx/>
                <a:latin typeface="Arial" panose="020B0604020202020204" pitchFamily="34" charset="0"/>
                <a:ea typeface="+mn-ea"/>
                <a:cs typeface="+mn-cs"/>
              </a:rPr>
              <a:t>i+t</a:t>
            </a:r>
            <a:r>
              <a:rPr kumimoji="0" lang="en-US" altLang="en-US" sz="2400" b="0" i="0" u="none" strike="noStrike" kern="0" cap="none" spc="0" normalizeH="0" baseline="0" noProof="0" dirty="0">
                <a:ln>
                  <a:noFill/>
                </a:ln>
                <a:solidFill>
                  <a:srgbClr val="F8F8F8"/>
                </a:solidFill>
                <a:effectLst/>
                <a:uLnTx/>
                <a:uFillTx/>
                <a:latin typeface="Arial" panose="020B0604020202020204" pitchFamily="34" charset="0"/>
                <a:ea typeface="+mn-ea"/>
                <a:cs typeface="+mn-cs"/>
              </a:rPr>
              <a:t> sum score &gt;3 (mixed Ab-TCMR)</a:t>
            </a:r>
          </a:p>
          <a:p>
            <a:pPr marL="0" marR="0" lvl="0" indent="0" algn="l" defTabSz="914400" rtl="0" eaLnBrk="1" fontAlgn="base" latinLnBrk="0" hangingPunct="1">
              <a:lnSpc>
                <a:spcPct val="90000"/>
              </a:lnSpc>
              <a:spcBef>
                <a:spcPct val="20000"/>
              </a:spcBef>
              <a:spcAft>
                <a:spcPct val="0"/>
              </a:spcAft>
              <a:buClrTx/>
              <a:buSzTx/>
              <a:buFontTx/>
              <a:buNone/>
              <a:tabLst/>
              <a:defRPr/>
            </a:pPr>
            <a:endParaRPr kumimoji="0" lang="en-US" altLang="en-US" sz="2400" b="0" i="0" u="none" strike="noStrike" kern="0" cap="none" spc="0" normalizeH="0" baseline="0" noProof="0" dirty="0">
              <a:ln>
                <a:noFill/>
              </a:ln>
              <a:solidFill>
                <a:srgbClr val="F8F8F8"/>
              </a:solidFill>
              <a:effectLst/>
              <a:uLnTx/>
              <a:uFillTx/>
              <a:latin typeface="Arial" panose="020B0604020202020204" pitchFamily="34" charset="0"/>
              <a:ea typeface="+mn-ea"/>
              <a:cs typeface="+mn-cs"/>
            </a:endParaRPr>
          </a:p>
          <a:p>
            <a:pPr marL="0" marR="0" lvl="0" indent="0" algn="l" defTabSz="942162" rtl="0" eaLnBrk="0" fontAlgn="base" latinLnBrk="0" hangingPunct="0">
              <a:lnSpc>
                <a:spcPct val="100000"/>
              </a:lnSpc>
              <a:spcBef>
                <a:spcPct val="30000"/>
              </a:spcBef>
              <a:spcAft>
                <a:spcPct val="0"/>
              </a:spcAft>
              <a:buClrTx/>
              <a:buSzTx/>
              <a:buFontTx/>
              <a:buNone/>
              <a:tabLst/>
              <a:defRPr/>
            </a:pPr>
            <a:endParaRPr lang="en-US" sz="2400" baseline="0" dirty="0"/>
          </a:p>
          <a:p>
            <a:pPr marL="0" marR="0" lvl="0" indent="0" algn="l" defTabSz="942162" rtl="0" eaLnBrk="0" fontAlgn="base" latinLnBrk="0" hangingPunct="0">
              <a:lnSpc>
                <a:spcPct val="100000"/>
              </a:lnSpc>
              <a:spcBef>
                <a:spcPct val="30000"/>
              </a:spcBef>
              <a:spcAft>
                <a:spcPct val="0"/>
              </a:spcAft>
              <a:buClrTx/>
              <a:buSzTx/>
              <a:buFontTx/>
              <a:buNone/>
              <a:tabLst/>
              <a:defRPr/>
            </a:pPr>
            <a:r>
              <a:rPr lang="en-US" sz="2400" b="1" baseline="0" dirty="0"/>
              <a:t>Here is a an actual example of a biopsy with intimal arteritis showing abundance of CD3 positive T-cells in the intima</a:t>
            </a:r>
          </a:p>
          <a:p>
            <a:pPr marL="0" marR="0" lvl="0" indent="0" algn="l" defTabSz="942162" rtl="0" eaLnBrk="0" fontAlgn="base" latinLnBrk="0" hangingPunct="0">
              <a:lnSpc>
                <a:spcPct val="100000"/>
              </a:lnSpc>
              <a:spcBef>
                <a:spcPct val="30000"/>
              </a:spcBef>
              <a:spcAft>
                <a:spcPct val="0"/>
              </a:spcAft>
              <a:buClrTx/>
              <a:buSzTx/>
              <a:buFontTx/>
              <a:buNone/>
              <a:tabLst/>
              <a:defRPr/>
            </a:pPr>
            <a:endParaRPr lang="en-US" sz="2400" baseline="0" dirty="0"/>
          </a:p>
          <a:p>
            <a:pPr marL="0" marR="0" lvl="0" indent="0" algn="l" defTabSz="942162" rtl="0" eaLnBrk="0" fontAlgn="base" latinLnBrk="0" hangingPunct="0">
              <a:lnSpc>
                <a:spcPct val="100000"/>
              </a:lnSpc>
              <a:spcBef>
                <a:spcPct val="30000"/>
              </a:spcBef>
              <a:spcAft>
                <a:spcPct val="0"/>
              </a:spcAft>
              <a:buClrTx/>
              <a:buSzTx/>
              <a:buFontTx/>
              <a:buNone/>
              <a:tabLst/>
              <a:defRPr/>
            </a:pPr>
            <a:endParaRPr lang="en-US" sz="2400" baseline="0" dirty="0"/>
          </a:p>
          <a:p>
            <a:pPr marL="0" marR="0" lvl="0" indent="0" algn="l" defTabSz="942162" rtl="0" eaLnBrk="0" fontAlgn="base" latinLnBrk="0" hangingPunct="0">
              <a:lnSpc>
                <a:spcPct val="100000"/>
              </a:lnSpc>
              <a:spcBef>
                <a:spcPct val="30000"/>
              </a:spcBef>
              <a:spcAft>
                <a:spcPct val="0"/>
              </a:spcAft>
              <a:buClrTx/>
              <a:buSzTx/>
              <a:buFontTx/>
              <a:buNone/>
              <a:tabLst/>
              <a:defRPr/>
            </a:pPr>
            <a:endParaRPr lang="en-US" sz="2400" baseline="0" dirty="0"/>
          </a:p>
          <a:p>
            <a:pPr marL="0" marR="0" lvl="0" indent="0" algn="l" defTabSz="942162" rtl="0" eaLnBrk="0" fontAlgn="base" latinLnBrk="0" hangingPunct="0">
              <a:lnSpc>
                <a:spcPct val="100000"/>
              </a:lnSpc>
              <a:spcBef>
                <a:spcPct val="30000"/>
              </a:spcBef>
              <a:spcAft>
                <a:spcPct val="0"/>
              </a:spcAft>
              <a:buClrTx/>
              <a:buSzTx/>
              <a:buFontTx/>
              <a:buNone/>
              <a:tabLst/>
              <a:defRPr/>
            </a:pPr>
            <a:r>
              <a:rPr lang="en-US" sz="2400" baseline="0" dirty="0" err="1"/>
              <a:t>xxxxxxxxxxxxxxxxxxxxxxxxxxxxxxxxxx</a:t>
            </a:r>
            <a:endParaRPr lang="en-US" sz="2400" baseline="0" dirty="0"/>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sngStrike" kern="1200" cap="none" spc="0" normalizeH="0" baseline="0" noProof="0" dirty="0">
                <a:ln>
                  <a:noFill/>
                </a:ln>
                <a:solidFill>
                  <a:srgbClr val="FFFFFF"/>
                </a:solidFill>
                <a:effectLst/>
                <a:uLnTx/>
                <a:uFillTx/>
                <a:latin typeface="Times New Roman" pitchFamily="18" charset="0"/>
                <a:ea typeface="+mn-ea"/>
                <a:cs typeface="+mn-cs"/>
              </a:rPr>
              <a:t>Hanging in there: </a:t>
            </a:r>
            <a:r>
              <a:rPr kumimoji="0" lang="en-US" sz="2400" b="0" i="0" u="none" strike="sngStrike" kern="1200" cap="none" spc="0" normalizeH="0" baseline="0" noProof="0" dirty="0" err="1">
                <a:ln>
                  <a:noFill/>
                </a:ln>
                <a:solidFill>
                  <a:srgbClr val="FFFFFF"/>
                </a:solidFill>
                <a:effectLst/>
                <a:uLnTx/>
                <a:uFillTx/>
                <a:latin typeface="Times New Roman" pitchFamily="18" charset="0"/>
                <a:ea typeface="+mn-ea"/>
                <a:cs typeface="+mn-cs"/>
              </a:rPr>
              <a:t>Chemouny</a:t>
            </a:r>
            <a:r>
              <a:rPr kumimoji="0" lang="en-US" sz="2400" b="0" i="0" u="none" strike="sngStrike" kern="1200" cap="none" spc="0" normalizeH="0" baseline="0" noProof="0" dirty="0">
                <a:ln>
                  <a:noFill/>
                </a:ln>
                <a:solidFill>
                  <a:srgbClr val="FFFFFF"/>
                </a:solidFill>
                <a:effectLst/>
                <a:uLnTx/>
                <a:uFillTx/>
                <a:latin typeface="Times New Roman" pitchFamily="18" charset="0"/>
                <a:ea typeface="+mn-ea"/>
                <a:cs typeface="+mn-cs"/>
              </a:rPr>
              <a:t> et al. Transplantation 2015: 99: 965</a:t>
            </a:r>
            <a:endParaRPr kumimoji="0" lang="en-US" altLang="en-US" sz="2400" b="0" i="0" u="none" strike="sngStrike" kern="0" cap="none" spc="0" normalizeH="0" baseline="0" noProof="0" dirty="0">
              <a:ln>
                <a:noFill/>
              </a:ln>
              <a:solidFill>
                <a:srgbClr val="F8F8F8"/>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90000"/>
              </a:lnSpc>
              <a:spcBef>
                <a:spcPct val="20000"/>
              </a:spcBef>
              <a:spcAft>
                <a:spcPct val="0"/>
              </a:spcAft>
              <a:buClrTx/>
              <a:buSzTx/>
              <a:buFontTx/>
              <a:buNone/>
              <a:tabLst/>
              <a:defRPr/>
            </a:pPr>
            <a:endParaRPr kumimoji="0" lang="en-US" altLang="en-US" sz="2400" b="0" i="0" u="none" strike="noStrike" kern="0" cap="none" spc="0" normalizeH="0" baseline="0" noProof="0" dirty="0">
              <a:ln>
                <a:noFill/>
              </a:ln>
              <a:solidFill>
                <a:srgbClr val="F8F8F8"/>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0" i="0" u="none" strike="noStrike" kern="0" cap="none" spc="0" normalizeH="0" baseline="0" noProof="0" dirty="0">
              <a:ln>
                <a:noFill/>
              </a:ln>
              <a:solidFill>
                <a:srgbClr val="FFFFFF"/>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Lamarche et al. is really a meta review with overall Banff grades and</a:t>
            </a:r>
            <a:r>
              <a:rPr lang="en-US" baseline="0" dirty="0"/>
              <a:t> v-grade data summarized; </a:t>
            </a:r>
            <a:r>
              <a:rPr lang="en-US" altLang="en-US" sz="1200" dirty="0">
                <a:solidFill>
                  <a:schemeClr val="bg1"/>
                </a:solidFill>
                <a:latin typeface="Arial" pitchFamily="34" charset="0"/>
              </a:rPr>
              <a:t>(studies that only included steroid resistant cases excluded)</a:t>
            </a:r>
            <a:endParaRPr lang="en-US" baseline="0" dirty="0"/>
          </a:p>
          <a:p>
            <a:endParaRPr lang="en-US" baseline="0" dirty="0"/>
          </a:p>
          <a:p>
            <a:r>
              <a:rPr lang="en-US" baseline="0" dirty="0"/>
              <a:t>Wu et al. transplantation 2014: 97 1146 is quoted for death censored graft survival at 8 </a:t>
            </a:r>
            <a:r>
              <a:rPr lang="en-US" baseline="0" dirty="0" err="1"/>
              <a:t>yrs</a:t>
            </a:r>
            <a:r>
              <a:rPr lang="en-US" baseline="0" dirty="0"/>
              <a:t>: BL 87% 1A 73, 1B 65, 2A 69, 2B/3 46%</a:t>
            </a:r>
          </a:p>
          <a:p>
            <a:endParaRPr lang="en-US" baseline="0" dirty="0"/>
          </a:p>
          <a:p>
            <a:r>
              <a:rPr lang="en-US" baseline="0" dirty="0" err="1"/>
              <a:t>xxxxxxxxxxxxxxxx</a:t>
            </a: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May try to fit in Salazar et al; </a:t>
            </a:r>
            <a:r>
              <a:rPr kumimoji="0" lang="en-US" altLang="en-US" sz="1200" b="0" i="0" u="none" strike="noStrike" kern="1200" cap="none" spc="0" normalizeH="0" baseline="0" noProof="0" dirty="0" err="1">
                <a:ln>
                  <a:noFill/>
                </a:ln>
                <a:solidFill>
                  <a:srgbClr val="FFFFFF"/>
                </a:solidFill>
                <a:effectLst/>
                <a:uLnTx/>
                <a:uFillTx/>
                <a:latin typeface="Times New Roman" pitchFamily="18" charset="0"/>
                <a:ea typeface="+mn-ea"/>
                <a:cs typeface="+mn-cs"/>
              </a:rPr>
              <a:t>JASN</a:t>
            </a:r>
            <a:r>
              <a:rPr kumimoji="0" lang="en-US" alt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 2015: 26: 3190</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Intimal arteritis with i-t lesions (i≥2 and t≥2)</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Intimal arteritis with i-t lesions (i&gt;1 and t&gt;1)</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 (Intimal arteritis i-t lesions 16% of all Bxs &lt;1yr, 5% 1-5yr</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Isolated intimal arteritis 12% of Bxs &lt;1y, 5% at 1-5y</a:t>
            </a:r>
          </a:p>
          <a:p>
            <a:endParaRPr lang="en-US" baseline="0" dirty="0"/>
          </a:p>
          <a:p>
            <a:r>
              <a:rPr lang="en-US" baseline="0" dirty="0"/>
              <a:t>Sis isolated v: death censored graft survival 1 </a:t>
            </a:r>
            <a:r>
              <a:rPr lang="en-US" baseline="0" dirty="0" err="1"/>
              <a:t>yr</a:t>
            </a:r>
            <a:r>
              <a:rPr lang="en-US" baseline="0" dirty="0"/>
              <a:t> 90%, 3 </a:t>
            </a:r>
            <a:r>
              <a:rPr lang="en-US" baseline="0" dirty="0" err="1"/>
              <a:t>yr</a:t>
            </a:r>
            <a:r>
              <a:rPr lang="en-US" baseline="0" dirty="0"/>
              <a:t> 85, 8 </a:t>
            </a:r>
            <a:r>
              <a:rPr lang="en-US" baseline="0" dirty="0" err="1"/>
              <a:t>yr</a:t>
            </a:r>
            <a:r>
              <a:rPr lang="en-US" baseline="0" dirty="0"/>
              <a:t> 81 (mixed types 1, 2, 3 were 91, 87, 79%)</a:t>
            </a:r>
          </a:p>
          <a:p>
            <a:endParaRPr lang="en-US" baseline="0" dirty="0"/>
          </a:p>
          <a:p>
            <a:r>
              <a:rPr lang="en-US" baseline="0" dirty="0"/>
              <a:t>Haas Kid Int 2002 61 1516 median 8 </a:t>
            </a:r>
            <a:r>
              <a:rPr lang="en-US" baseline="0" dirty="0" err="1"/>
              <a:t>yr</a:t>
            </a:r>
            <a:r>
              <a:rPr lang="en-US" baseline="0" dirty="0"/>
              <a:t> graft survival  35-40%; 2B reached 30-35% at median follow up 4.6 </a:t>
            </a:r>
            <a:r>
              <a:rPr lang="en-US" baseline="0" dirty="0" err="1"/>
              <a:t>yrs</a:t>
            </a:r>
            <a:endParaRPr lang="en-US" baseline="0" dirty="0"/>
          </a:p>
          <a:p>
            <a:endParaRPr lang="en-US" baseline="0" dirty="0"/>
          </a:p>
          <a:p>
            <a:r>
              <a:rPr lang="en-US" baseline="0" dirty="0"/>
              <a:t>Minervini CR 73% for 1B, 67% for 2A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55531C-2750-7E41-9983-9B32EAEFFE1C}" type="slidenum">
              <a:rPr kumimoji="0" lang="en-US" altLang="en-US" sz="1200" b="0" i="0" u="none" strike="noStrike" kern="1200" cap="none" spc="0" normalizeH="0" baseline="0" noProof="0" smtClean="0">
                <a:ln>
                  <a:noFill/>
                </a:ln>
                <a:solidFill>
                  <a:srgbClr val="000000"/>
                </a:solidFill>
                <a:effectLst/>
                <a:uLnTx/>
                <a:uFillTx/>
                <a:latin typeface="Times New Roman"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charset="0"/>
              <a:cs typeface="Arial" charset="0"/>
            </a:endParaRPr>
          </a:p>
        </p:txBody>
      </p:sp>
    </p:spTree>
    <p:extLst>
      <p:ext uri="{BB962C8B-B14F-4D97-AF65-F5344CB8AC3E}">
        <p14:creationId xmlns:p14="http://schemas.microsoft.com/office/powerpoint/2010/main" val="33985615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Rot="1" noChangeAspect="1" noChangeArrowheads="1" noTextEdit="1"/>
          </p:cNvSpPr>
          <p:nvPr>
            <p:ph type="sldImg"/>
          </p:nvPr>
        </p:nvSpPr>
        <p:spPr>
          <a:xfrm>
            <a:off x="1236663" y="715963"/>
            <a:ext cx="4724400" cy="3543300"/>
          </a:xfrm>
          <a:ln w="12700" cap="flat">
            <a:solidFill>
              <a:schemeClr val="tx1"/>
            </a:solidFill>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92814" tIns="45592" rIns="92814" bIns="45592"/>
          <a:lstStyle/>
          <a:p>
            <a:r>
              <a:rPr lang="en-US" dirty="0"/>
              <a:t>I FORGOT THIS WAS FOR ISOLATED</a:t>
            </a:r>
            <a:r>
              <a:rPr lang="en-US" baseline="0" dirty="0"/>
              <a:t> V; SLIDE 2 PLACES EARLIER WAS ALL KINDS OF V</a:t>
            </a:r>
            <a:endParaRPr lang="en-US" dirty="0"/>
          </a:p>
          <a:p>
            <a:endParaRPr lang="en-US" dirty="0"/>
          </a:p>
          <a:p>
            <a:r>
              <a:rPr lang="en-US" dirty="0"/>
              <a:t>A few comments on the Clinical Outcome of ISOLATED v-lesions. These are defined as biopsies with I or t scores of 0 or 1 (v-score can</a:t>
            </a:r>
            <a:r>
              <a:rPr lang="en-US" baseline="0" dirty="0"/>
              <a:t> be 1, 2, or 3</a:t>
            </a:r>
            <a:r>
              <a:rPr lang="en-US" dirty="0"/>
              <a:t>) -------</a:t>
            </a:r>
          </a:p>
          <a:p>
            <a:pPr lvl="0" eaLnBrk="1" hangingPunct="1">
              <a:defRPr/>
            </a:pPr>
            <a:r>
              <a:rPr lang="en-US" altLang="en-US" sz="1200" dirty="0">
                <a:solidFill>
                  <a:schemeClr val="bg1"/>
                </a:solidFill>
                <a:latin typeface="Arial" pitchFamily="34" charset="0"/>
              </a:rPr>
              <a:t>Short series with benign outcome are available; -----The Caveat is that most of these cases get treated pre-emptively as rejection </a:t>
            </a:r>
          </a:p>
          <a:p>
            <a:pPr eaLnBrk="1" hangingPunct="1">
              <a:defRPr/>
            </a:pPr>
            <a:r>
              <a:rPr lang="en-US" altLang="en-US" sz="1200" dirty="0">
                <a:solidFill>
                  <a:schemeClr val="bg1"/>
                </a:solidFill>
                <a:latin typeface="Arial" pitchFamily="34" charset="0"/>
              </a:rPr>
              <a:t>Banff Group studied 101 biopsies, that were mostly early post-</a:t>
            </a:r>
            <a:r>
              <a:rPr lang="en-US" altLang="en-US" sz="1200" dirty="0" err="1">
                <a:solidFill>
                  <a:schemeClr val="bg1"/>
                </a:solidFill>
                <a:latin typeface="Arial" pitchFamily="34" charset="0"/>
              </a:rPr>
              <a:t>tx</a:t>
            </a:r>
            <a:r>
              <a:rPr lang="en-US" altLang="en-US" sz="1200" dirty="0">
                <a:solidFill>
                  <a:schemeClr val="bg1"/>
                </a:solidFill>
                <a:latin typeface="Arial" pitchFamily="34" charset="0"/>
              </a:rPr>
              <a:t>, and C4d -ve</a:t>
            </a:r>
          </a:p>
          <a:p>
            <a:pPr marL="0" indent="0" eaLnBrk="1" hangingPunct="1">
              <a:buFontTx/>
              <a:buNone/>
              <a:defRPr/>
            </a:pPr>
            <a:r>
              <a:rPr lang="en-US" altLang="en-US" sz="1200" dirty="0">
                <a:solidFill>
                  <a:schemeClr val="bg1"/>
                </a:solidFill>
                <a:latin typeface="Arial" pitchFamily="34" charset="0"/>
              </a:rPr>
              <a:t>   - these had a w</a:t>
            </a:r>
            <a:r>
              <a:rPr lang="en-US" altLang="en-US" sz="1200" dirty="0">
                <a:solidFill>
                  <a:srgbClr val="FFFFFF"/>
                </a:solidFill>
                <a:latin typeface="Arial" pitchFamily="34" charset="0"/>
              </a:rPr>
              <a:t>orse 3 </a:t>
            </a:r>
            <a:r>
              <a:rPr lang="en-US" altLang="en-US" sz="1200" dirty="0" err="1">
                <a:solidFill>
                  <a:srgbClr val="FFFFFF"/>
                </a:solidFill>
                <a:latin typeface="Arial" pitchFamily="34" charset="0"/>
              </a:rPr>
              <a:t>yr</a:t>
            </a:r>
            <a:r>
              <a:rPr lang="en-US" altLang="en-US" sz="1200" dirty="0">
                <a:solidFill>
                  <a:srgbClr val="FFFFFF"/>
                </a:solidFill>
                <a:latin typeface="Arial" pitchFamily="34" charset="0"/>
              </a:rPr>
              <a:t> GS of 79% vs 91% controls</a:t>
            </a:r>
          </a:p>
          <a:p>
            <a:pPr marL="0" indent="0" eaLnBrk="1" hangingPunct="1">
              <a:buFontTx/>
              <a:buNone/>
              <a:defRPr/>
            </a:pPr>
            <a:r>
              <a:rPr lang="en-US" altLang="en-US" sz="1200" dirty="0">
                <a:solidFill>
                  <a:srgbClr val="FFFFFF"/>
                </a:solidFill>
                <a:latin typeface="Arial" pitchFamily="34" charset="0"/>
              </a:rPr>
              <a:t>   - this GS similar in ISO-V was similar to that seen in biopsies where I &amp; t were lesions present </a:t>
            </a:r>
            <a:r>
              <a:rPr lang="en-US" altLang="en-US" sz="1200" strike="noStrike" dirty="0">
                <a:solidFill>
                  <a:srgbClr val="FFFFFF"/>
                </a:solidFill>
                <a:latin typeface="Arial" pitchFamily="34" charset="0"/>
              </a:rPr>
              <a:t>(79% in both groups!!)</a:t>
            </a:r>
          </a:p>
          <a:p>
            <a:pPr marL="0" indent="0" eaLnBrk="1" hangingPunct="1">
              <a:buFontTx/>
              <a:buNone/>
              <a:defRPr/>
            </a:pPr>
            <a:r>
              <a:rPr lang="en-US" altLang="en-US" sz="1200" dirty="0">
                <a:solidFill>
                  <a:srgbClr val="FFFFFF"/>
                </a:solidFill>
                <a:latin typeface="Arial" pitchFamily="34" charset="0"/>
              </a:rPr>
              <a:t>   - adverse effect persisted after removing biopsies with </a:t>
            </a:r>
            <a:r>
              <a:rPr lang="en-US" altLang="en-US" sz="1200" dirty="0" err="1">
                <a:solidFill>
                  <a:srgbClr val="FFFFFF"/>
                </a:solidFill>
                <a:latin typeface="Arial" pitchFamily="34" charset="0"/>
              </a:rPr>
              <a:t>g+ptc</a:t>
            </a:r>
            <a:r>
              <a:rPr lang="en-US" altLang="en-US" sz="1200" dirty="0">
                <a:solidFill>
                  <a:srgbClr val="FFFFFF"/>
                </a:solidFill>
                <a:latin typeface="Arial" pitchFamily="34" charset="0"/>
              </a:rPr>
              <a:t>&gt;1 and positive </a:t>
            </a:r>
            <a:r>
              <a:rPr lang="en-US" altLang="en-US" sz="1200" dirty="0" err="1">
                <a:solidFill>
                  <a:srgbClr val="FFFFFF"/>
                </a:solidFill>
                <a:latin typeface="Arial" pitchFamily="34" charset="0"/>
              </a:rPr>
              <a:t>DSA</a:t>
            </a:r>
            <a:r>
              <a:rPr lang="en-US" altLang="en-US" sz="1200" dirty="0">
                <a:solidFill>
                  <a:srgbClr val="FFFFFF"/>
                </a:solidFill>
                <a:latin typeface="Arial" pitchFamily="34" charset="0"/>
              </a:rPr>
              <a:t> </a:t>
            </a:r>
          </a:p>
          <a:p>
            <a:pPr eaLnBrk="1" hangingPunct="1">
              <a:defRPr/>
            </a:pPr>
            <a:endParaRPr lang="en-US" altLang="en-US" sz="1200" dirty="0">
              <a:solidFill>
                <a:schemeClr val="bg1"/>
              </a:solidFill>
              <a:latin typeface="Arial" pitchFamily="34" charset="0"/>
            </a:endParaRPr>
          </a:p>
          <a:p>
            <a:pPr eaLnBrk="1" hangingPunct="1">
              <a:defRPr/>
            </a:pPr>
            <a:r>
              <a:rPr lang="en-US" altLang="en-US" sz="1200" dirty="0">
                <a:solidFill>
                  <a:schemeClr val="bg1"/>
                </a:solidFill>
                <a:latin typeface="Arial" pitchFamily="34" charset="0"/>
              </a:rPr>
              <a:t>Graft loss was only 21%; Hence it is safe to conclude that most cases with intimal arteritis do not have a rapidly downhill course</a:t>
            </a:r>
          </a:p>
          <a:p>
            <a:endParaRPr lang="en-US" dirty="0"/>
          </a:p>
          <a:p>
            <a:r>
              <a:rPr lang="en-US" dirty="0" err="1"/>
              <a:t>Xxxxxxxxxxxxxxxxxxxxxxxxxxxxxxxxxxxxx</a:t>
            </a:r>
            <a:endParaRPr lang="en-US" dirty="0"/>
          </a:p>
          <a:p>
            <a:endParaRPr lang="en-US" dirty="0"/>
          </a:p>
          <a:p>
            <a:endParaRPr lang="en-US" dirty="0"/>
          </a:p>
          <a:p>
            <a:r>
              <a:rPr lang="en-US" dirty="0"/>
              <a:t>Note </a:t>
            </a:r>
            <a:r>
              <a:rPr lang="en-US" dirty="0" err="1"/>
              <a:t>Wehmeier</a:t>
            </a:r>
            <a:r>
              <a:rPr lang="en-US" dirty="0"/>
              <a:t>/</a:t>
            </a:r>
            <a:r>
              <a:rPr lang="en-US" dirty="0" err="1"/>
              <a:t>schaub</a:t>
            </a:r>
            <a:r>
              <a:rPr lang="en-US" dirty="0"/>
              <a:t> transplant direct 2017 3 e136: one third of all Banff </a:t>
            </a:r>
            <a:r>
              <a:rPr lang="en-US" dirty="0" err="1"/>
              <a:t>IIA</a:t>
            </a:r>
            <a:r>
              <a:rPr lang="en-US" dirty="0"/>
              <a:t>/IIB TCMR were isolated v; possibly current immunosuppression effective against interstitial lesions but not vascular lesions caused in some cases by T-cells, some by antibody, and many by both</a:t>
            </a:r>
          </a:p>
          <a:p>
            <a:endParaRPr lang="en-US" dirty="0"/>
          </a:p>
          <a:p>
            <a:r>
              <a:rPr lang="en-US" dirty="0"/>
              <a:t>SIS ET AL: We retrospectively enrolled recipients of kidney transplant who underwent biopsies between 1999 and 2011 at seven American and Canadian centers. Exclusion criteria were recipients were blood group-incompatible or crossmatch-positive or had C4d-positive biopsy samples. After biopsy confirmation, patients were divided into three groups:</a:t>
            </a:r>
          </a:p>
          <a:p>
            <a:r>
              <a:rPr lang="en-US" dirty="0"/>
              <a:t> isolated endarteritis (n=103), positive controls (type I acute T cell-mediated rejection with endarteritis; n=101), and negative controls (no diagnostic rejection; n=103). Primary end points were improved kidney function after rejection treatment and transplant failure. </a:t>
            </a:r>
          </a:p>
          <a:p>
            <a:endParaRPr lang="en-US" dirty="0"/>
          </a:p>
          <a:p>
            <a:r>
              <a:rPr lang="en-US" dirty="0"/>
              <a:t>Mean decrease in serum creatinine from biopsy to 1 month after rejection treatment was 132.6 µmol/L (95% confidence interval [95% CI], 78.7 to 186.5) in patients with isolated endarteritis, 96.4 µmol/L (95% CI, 48.6 to 143.2) in positive controls (P=0.32), and 18.6 µmol/L (95% CI, 1.8 to 35.4) in untreated negative controls (P&lt;0.001). </a:t>
            </a:r>
          </a:p>
          <a:p>
            <a:endParaRPr lang="en-US" dirty="0"/>
          </a:p>
          <a:p>
            <a:r>
              <a:rPr lang="en-US" dirty="0"/>
              <a:t>Functional improvement after rejection treatment occurred in 80% of patients with isolated endarteritis and 81% of positive controls (P=0.72). Over the median 3.2-year follow-up period, kidney transplant survival rates were 79% in patients with isolated endarteritis, 79% in positive controls, and 91% in negative controls (P=0.01). </a:t>
            </a:r>
          </a:p>
          <a:p>
            <a:endParaRPr lang="en-US" dirty="0"/>
          </a:p>
          <a:p>
            <a:r>
              <a:rPr lang="en-US" dirty="0"/>
              <a:t>In multivariate analysis, isolated endarteritis was associated with an adjusted 3.51-fold (95% CI, 1.16 to 10.67; P=0.03) risk for transplant failure. These data indicate that isolated endarteritis is an independent risk factor for kidney transplant </a:t>
            </a:r>
            <a:r>
              <a:rPr lang="en-US" dirty="0" err="1"/>
              <a:t>failure.</a:t>
            </a:r>
            <a:r>
              <a:rPr lang="en-US" altLang="en-US" dirty="0" err="1">
                <a:latin typeface="Times New Roman" charset="0"/>
              </a:rPr>
              <a:t>With</a:t>
            </a:r>
            <a:r>
              <a:rPr lang="en-US" altLang="en-US" dirty="0">
                <a:latin typeface="Times New Roman" charset="0"/>
              </a:rPr>
              <a:t> respect to the clinical significant</a:t>
            </a:r>
          </a:p>
          <a:p>
            <a:endParaRPr lang="en-US" altLang="en-US" dirty="0">
              <a:latin typeface="Times New Roman" charset="0"/>
            </a:endParaRPr>
          </a:p>
        </p:txBody>
      </p:sp>
    </p:spTree>
    <p:extLst>
      <p:ext uri="{BB962C8B-B14F-4D97-AF65-F5344CB8AC3E}">
        <p14:creationId xmlns:p14="http://schemas.microsoft.com/office/powerpoint/2010/main" val="5947001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hangingPunct="1">
              <a:lnSpc>
                <a:spcPct val="90000"/>
              </a:lnSpc>
              <a:defRPr/>
            </a:pPr>
            <a:r>
              <a:rPr lang="en-US" altLang="en-US" sz="1200" baseline="0" dirty="0">
                <a:solidFill>
                  <a:srgbClr val="FFFF00"/>
                </a:solidFill>
              </a:rPr>
              <a:t>I am showing you these KM curves from the Paris group ONCE MORE to illustrate the GS associated with v-lesions.</a:t>
            </a:r>
          </a:p>
          <a:p>
            <a:pPr eaLnBrk="1" hangingPunct="1">
              <a:lnSpc>
                <a:spcPct val="90000"/>
              </a:lnSpc>
              <a:defRPr/>
            </a:pPr>
            <a:endParaRPr lang="en-US" altLang="en-US" sz="1200" u="none" baseline="0" dirty="0">
              <a:solidFill>
                <a:srgbClr val="FFFF00"/>
              </a:solidFill>
              <a:latin typeface="Arial" panose="020B0604020202020204" pitchFamily="34" charset="0"/>
            </a:endParaRPr>
          </a:p>
          <a:p>
            <a:pPr eaLnBrk="1" hangingPunct="1">
              <a:lnSpc>
                <a:spcPct val="90000"/>
              </a:lnSpc>
              <a:defRPr/>
            </a:pPr>
            <a:r>
              <a:rPr lang="en-US" altLang="en-US" sz="1200" u="none" baseline="0" dirty="0">
                <a:solidFill>
                  <a:srgbClr val="FFFF00"/>
                </a:solidFill>
                <a:latin typeface="Arial" panose="020B0604020202020204" pitchFamily="34" charset="0"/>
              </a:rPr>
              <a:t>****Black DOTTED LINE*** : patients with no rejection had excellent graft survival of 98% at 6 yrs</a:t>
            </a:r>
          </a:p>
          <a:p>
            <a:pPr eaLnBrk="1" hangingPunct="1">
              <a:lnSpc>
                <a:spcPct val="90000"/>
              </a:lnSpc>
              <a:defRPr/>
            </a:pPr>
            <a:r>
              <a:rPr lang="en-US" altLang="en-US" sz="1200" u="none" baseline="0" dirty="0">
                <a:solidFill>
                  <a:srgbClr val="FFFF00"/>
                </a:solidFill>
                <a:latin typeface="Arial" panose="020B0604020202020204" pitchFamily="34" charset="0"/>
              </a:rPr>
              <a:t>***TCMR presenting </a:t>
            </a:r>
            <a:r>
              <a:rPr lang="en-US" altLang="en-US" sz="1200" b="1" u="none" baseline="0" dirty="0">
                <a:solidFill>
                  <a:srgbClr val="FFFF00"/>
                </a:solidFill>
                <a:latin typeface="Arial" panose="020B0604020202020204" pitchFamily="34" charset="0"/>
              </a:rPr>
              <a:t>WITHOUT</a:t>
            </a:r>
            <a:r>
              <a:rPr lang="en-US" altLang="en-US" sz="1200" u="none" baseline="0" dirty="0">
                <a:solidFill>
                  <a:srgbClr val="FFFF00"/>
                </a:solidFill>
                <a:latin typeface="Arial" panose="020B0604020202020204" pitchFamily="34" charset="0"/>
              </a:rPr>
              <a:t> ARTERITIS (red line) or </a:t>
            </a:r>
            <a:r>
              <a:rPr lang="en-US" altLang="en-US" sz="1200" b="1" u="none" baseline="0" dirty="0">
                <a:solidFill>
                  <a:srgbClr val="FFFF00"/>
                </a:solidFill>
                <a:latin typeface="Arial" panose="020B0604020202020204" pitchFamily="34" charset="0"/>
              </a:rPr>
              <a:t>WITH</a:t>
            </a:r>
            <a:r>
              <a:rPr lang="en-US" altLang="en-US" sz="1200" u="none" baseline="0" dirty="0">
                <a:solidFill>
                  <a:srgbClr val="FFFF00"/>
                </a:solidFill>
                <a:latin typeface="Arial" panose="020B0604020202020204" pitchFamily="34" charset="0"/>
              </a:rPr>
              <a:t> ARTERITIS (green line)-----</a:t>
            </a:r>
            <a:r>
              <a:rPr lang="en-US" altLang="en-US" sz="1200" u="none" dirty="0">
                <a:solidFill>
                  <a:srgbClr val="F8F8F8"/>
                </a:solidFill>
                <a:latin typeface="Arial" panose="020B0604020202020204" pitchFamily="34" charset="0"/>
              </a:rPr>
              <a:t>WITH NEGATIVE C4d and no DSA ----had a graft</a:t>
            </a:r>
            <a:r>
              <a:rPr lang="en-US" altLang="en-US" sz="1200" u="none" baseline="0" dirty="0">
                <a:solidFill>
                  <a:srgbClr val="F8F8F8"/>
                </a:solidFill>
                <a:latin typeface="Arial" panose="020B0604020202020204" pitchFamily="34" charset="0"/>
              </a:rPr>
              <a:t> survival  of ~8</a:t>
            </a:r>
            <a:r>
              <a:rPr lang="en-US" altLang="en-US" sz="1200" u="none" dirty="0">
                <a:solidFill>
                  <a:srgbClr val="F8F8F8"/>
                </a:solidFill>
                <a:latin typeface="Arial" panose="020B0604020202020204" pitchFamily="34" charset="0"/>
              </a:rPr>
              <a:t>5% at 6 yrs, with PERHAPS A comparable number showing IMPENDING GRAFT LOSS</a:t>
            </a:r>
          </a:p>
          <a:p>
            <a:pPr eaLnBrk="1" hangingPunct="1">
              <a:lnSpc>
                <a:spcPct val="90000"/>
              </a:lnSpc>
              <a:defRPr/>
            </a:pPr>
            <a:endParaRPr lang="en-US" altLang="en-US" sz="1200" u="none" dirty="0">
              <a:solidFill>
                <a:srgbClr val="F8F8F8"/>
              </a:solidFill>
              <a:latin typeface="Arial" panose="020B0604020202020204" pitchFamily="34" charset="0"/>
            </a:endParaRPr>
          </a:p>
          <a:p>
            <a:pPr eaLnBrk="1" hangingPunct="1">
              <a:lnSpc>
                <a:spcPct val="90000"/>
              </a:lnSpc>
              <a:defRPr/>
            </a:pPr>
            <a:r>
              <a:rPr lang="en-US" altLang="en-US" sz="1200" u="none" dirty="0">
                <a:solidFill>
                  <a:srgbClr val="F8F8F8"/>
                </a:solidFill>
                <a:latin typeface="Arial" panose="020B0604020202020204" pitchFamily="34" charset="0"/>
              </a:rPr>
              <a:t>For ABMR </a:t>
            </a:r>
            <a:r>
              <a:rPr lang="en-US" altLang="en-US" sz="1200" b="1" u="none" dirty="0">
                <a:solidFill>
                  <a:srgbClr val="F8F8F8"/>
                </a:solidFill>
                <a:latin typeface="Arial" panose="020B0604020202020204" pitchFamily="34" charset="0"/>
              </a:rPr>
              <a:t>without</a:t>
            </a:r>
            <a:r>
              <a:rPr lang="en-US" altLang="en-US" sz="1200" u="none" dirty="0">
                <a:solidFill>
                  <a:srgbClr val="F8F8F8"/>
                </a:solidFill>
                <a:latin typeface="Arial" panose="020B0604020202020204" pitchFamily="34" charset="0"/>
              </a:rPr>
              <a:t> arteritis (black</a:t>
            </a:r>
            <a:r>
              <a:rPr lang="en-US" altLang="en-US" sz="1200" u="none" baseline="0" dirty="0">
                <a:solidFill>
                  <a:srgbClr val="F8F8F8"/>
                </a:solidFill>
                <a:latin typeface="Arial" panose="020B0604020202020204" pitchFamily="34" charset="0"/>
              </a:rPr>
              <a:t> line)</a:t>
            </a:r>
            <a:r>
              <a:rPr lang="en-US" altLang="en-US" sz="1200" u="none" dirty="0">
                <a:solidFill>
                  <a:srgbClr val="F8F8F8"/>
                </a:solidFill>
                <a:latin typeface="Arial" panose="020B0604020202020204" pitchFamily="34" charset="0"/>
              </a:rPr>
              <a:t>: </a:t>
            </a:r>
            <a:r>
              <a:rPr lang="en-US" altLang="en-US" sz="1200" dirty="0">
                <a:solidFill>
                  <a:srgbClr val="F8F8F8"/>
                </a:solidFill>
                <a:latin typeface="Arial" panose="020B0604020202020204" pitchFamily="34" charset="0"/>
              </a:rPr>
              <a:t>rate of graft survival was a</a:t>
            </a:r>
            <a:r>
              <a:rPr lang="en-US" altLang="en-US" sz="1200" baseline="0" dirty="0">
                <a:solidFill>
                  <a:srgbClr val="F8F8F8"/>
                </a:solidFill>
                <a:latin typeface="Arial" panose="020B0604020202020204" pitchFamily="34" charset="0"/>
              </a:rPr>
              <a:t>bout 80% at 72 months ----BUT </a:t>
            </a:r>
            <a:r>
              <a:rPr lang="en-US" altLang="en-US" sz="1200" b="1" baseline="0" dirty="0">
                <a:solidFill>
                  <a:srgbClr val="F8F8F8"/>
                </a:solidFill>
                <a:latin typeface="Arial" panose="020B0604020202020204" pitchFamily="34" charset="0"/>
              </a:rPr>
              <a:t>with</a:t>
            </a:r>
            <a:r>
              <a:rPr lang="en-US" altLang="en-US" sz="1200" baseline="0" dirty="0">
                <a:solidFill>
                  <a:srgbClr val="F8F8F8"/>
                </a:solidFill>
                <a:latin typeface="Arial" panose="020B0604020202020204" pitchFamily="34" charset="0"/>
              </a:rPr>
              <a:t> intimal arteritis it rose to about 50%.</a:t>
            </a:r>
          </a:p>
          <a:p>
            <a:pPr eaLnBrk="1" hangingPunct="1">
              <a:lnSpc>
                <a:spcPct val="90000"/>
              </a:lnSpc>
              <a:defRPr/>
            </a:pPr>
            <a:endParaRPr lang="en-US" altLang="en-US" sz="1200" dirty="0">
              <a:solidFill>
                <a:srgbClr val="F8F8F8"/>
              </a:solidFill>
              <a:latin typeface="Arial" panose="020B0604020202020204" pitchFamily="34" charset="0"/>
            </a:endParaRPr>
          </a:p>
          <a:p>
            <a:pPr eaLnBrk="1" hangingPunct="1">
              <a:lnSpc>
                <a:spcPct val="90000"/>
              </a:lnSpc>
              <a:defRPr/>
            </a:pPr>
            <a:endParaRPr lang="en-US" altLang="en-US" sz="1200" dirty="0">
              <a:solidFill>
                <a:srgbClr val="F8F8F8"/>
              </a:solidFill>
              <a:latin typeface="Arial" panose="020B0604020202020204" pitchFamily="34" charset="0"/>
            </a:endParaRPr>
          </a:p>
          <a:p>
            <a:pPr eaLnBrk="1" hangingPunct="1">
              <a:lnSpc>
                <a:spcPct val="90000"/>
              </a:lnSpc>
              <a:defRPr/>
            </a:pPr>
            <a:endParaRPr lang="en-US" altLang="en-US" sz="1200" dirty="0">
              <a:solidFill>
                <a:srgbClr val="F8F8F8"/>
              </a:solidFill>
              <a:latin typeface="Arial" panose="020B0604020202020204" pitchFamily="34" charset="0"/>
            </a:endParaRPr>
          </a:p>
          <a:p>
            <a:pPr eaLnBrk="1" hangingPunct="1">
              <a:lnSpc>
                <a:spcPct val="90000"/>
              </a:lnSpc>
              <a:defRPr/>
            </a:pPr>
            <a:r>
              <a:rPr lang="en-US" altLang="en-US" sz="1200" dirty="0" err="1">
                <a:solidFill>
                  <a:srgbClr val="F8F8F8"/>
                </a:solidFill>
                <a:latin typeface="Arial" panose="020B0604020202020204" pitchFamily="34" charset="0"/>
              </a:rPr>
              <a:t>Xxxxxxxxxxxxxxxxxxxxxxxxxxxxxxxxxxxxxxx</a:t>
            </a:r>
            <a:endParaRPr lang="en-US" altLang="en-US" sz="1200" dirty="0">
              <a:solidFill>
                <a:srgbClr val="F8F8F8"/>
              </a:solidFill>
              <a:latin typeface="Arial" panose="020B0604020202020204" pitchFamily="34" charset="0"/>
            </a:endParaRPr>
          </a:p>
          <a:p>
            <a:pPr marL="0" indent="0" eaLnBrk="1" hangingPunct="1">
              <a:lnSpc>
                <a:spcPct val="90000"/>
              </a:lnSpc>
              <a:buFontTx/>
              <a:buNone/>
              <a:defRPr/>
            </a:pPr>
            <a:r>
              <a:rPr lang="en-US" altLang="en-US" sz="1200" dirty="0">
                <a:solidFill>
                  <a:srgbClr val="F8F8F8"/>
                </a:solidFill>
                <a:latin typeface="Arial" panose="020B0604020202020204" pitchFamily="34" charset="0"/>
              </a:rPr>
              <a:t>	- T-cells present in intima in all cases</a:t>
            </a:r>
          </a:p>
          <a:p>
            <a:pPr marL="0" indent="0" eaLnBrk="1" hangingPunct="1">
              <a:lnSpc>
                <a:spcPct val="90000"/>
              </a:lnSpc>
              <a:buFontTx/>
              <a:buNone/>
              <a:defRPr/>
            </a:pPr>
            <a:r>
              <a:rPr lang="en-US" altLang="en-US" sz="1200" dirty="0">
                <a:solidFill>
                  <a:srgbClr val="F8F8F8"/>
                </a:solidFill>
                <a:latin typeface="Arial" panose="020B0604020202020204" pitchFamily="34" charset="0"/>
              </a:rPr>
              <a:t>           -  2/3 </a:t>
            </a:r>
            <a:r>
              <a:rPr lang="en-US" altLang="en-US" sz="1200" dirty="0" err="1">
                <a:solidFill>
                  <a:srgbClr val="F8F8F8"/>
                </a:solidFill>
                <a:latin typeface="Arial" panose="020B0604020202020204" pitchFamily="34" charset="0"/>
              </a:rPr>
              <a:t>i+t</a:t>
            </a:r>
            <a:r>
              <a:rPr lang="en-US" altLang="en-US" sz="1200" dirty="0">
                <a:solidFill>
                  <a:srgbClr val="F8F8F8"/>
                </a:solidFill>
                <a:latin typeface="Arial" panose="020B0604020202020204" pitchFamily="34" charset="0"/>
              </a:rPr>
              <a:t> sum score &gt;3 (mixed Ab-TCMR)</a:t>
            </a:r>
            <a:r>
              <a:rPr lang="en-US" dirty="0"/>
              <a:t>The graft survival for Arteritis with TCMR in the </a:t>
            </a:r>
            <a:r>
              <a:rPr lang="en-US" b="1" dirty="0"/>
              <a:t>validation cohort (n=661)</a:t>
            </a:r>
            <a:r>
              <a:rPr lang="en-US" dirty="0"/>
              <a:t>s Lancet study was ~85% at 48 m (and at 72 m); </a:t>
            </a:r>
          </a:p>
          <a:p>
            <a:pPr defTabSz="942162">
              <a:defRPr/>
            </a:pPr>
            <a:endParaRPr lang="en-US" dirty="0"/>
          </a:p>
          <a:p>
            <a:pPr defTabSz="942162">
              <a:defRPr/>
            </a:pPr>
            <a:r>
              <a:rPr lang="en-US" dirty="0"/>
              <a:t>Thus about 15% of grafts had been lost; </a:t>
            </a:r>
            <a:r>
              <a:rPr lang="en-US" b="1" dirty="0"/>
              <a:t>and perhaps an equal number were chugging along </a:t>
            </a:r>
            <a:r>
              <a:rPr lang="en-US" dirty="0"/>
              <a:t>although serum creatinine or </a:t>
            </a:r>
            <a:r>
              <a:rPr lang="en-US" dirty="0" err="1"/>
              <a:t>gfr</a:t>
            </a:r>
            <a:r>
              <a:rPr lang="en-US" dirty="0"/>
              <a:t> is not presented in this study</a:t>
            </a:r>
            <a:r>
              <a:rPr lang="en-US" strike="sngStrike" dirty="0"/>
              <a:t>.---so clearly TCMR  remains a perceptible element in the long term survival of </a:t>
            </a:r>
            <a:r>
              <a:rPr lang="en-US" strike="sngStrike" dirty="0" err="1"/>
              <a:t>grafts.Note</a:t>
            </a:r>
            <a:r>
              <a:rPr lang="en-US" strike="sngStrike" dirty="0"/>
              <a:t> it is worse than control (but no stats presented); TCMR arteritis apparently somewhat better but probably not a real difference   </a:t>
            </a:r>
            <a:r>
              <a:rPr lang="en-US" b="1" strike="sngStrike" dirty="0"/>
              <a:t>--[HOWEVER, in the main study cohort  findings were slightly different: TCMR as a whole did 10-15% worse than no </a:t>
            </a:r>
            <a:r>
              <a:rPr lang="en-US" b="1" strike="sngStrike" dirty="0" err="1"/>
              <a:t>rej</a:t>
            </a:r>
            <a:r>
              <a:rPr lang="en-US" b="1" strike="sngStrike" dirty="0"/>
              <a:t>; TCMR v- did no worse; TCMR v+ odds ration 1.5 for graft loss but said not to be significant</a:t>
            </a:r>
          </a:p>
          <a:p>
            <a:pPr defTabSz="942162">
              <a:defRPr/>
            </a:pPr>
            <a:endParaRPr lang="en-US" b="1" strike="sngStrike" dirty="0"/>
          </a:p>
          <a:p>
            <a:pPr defTabSz="942162">
              <a:defRPr/>
            </a:pPr>
            <a:r>
              <a:rPr lang="en-US" b="0" u="none" strike="noStrike" dirty="0"/>
              <a:t>Intimal arteritis with </a:t>
            </a:r>
            <a:r>
              <a:rPr lang="en-US" b="0" u="none" strike="noStrike" dirty="0" err="1"/>
              <a:t>ABMR</a:t>
            </a:r>
            <a:r>
              <a:rPr lang="en-US" b="0" u="none" strike="noStrike" dirty="0"/>
              <a:t> had a significantly;  worse graft survival of about 50% at 4 </a:t>
            </a:r>
            <a:r>
              <a:rPr lang="en-US" b="0" u="none" strike="noStrike" dirty="0" err="1"/>
              <a:t>yrs</a:t>
            </a:r>
            <a:r>
              <a:rPr lang="en-US" b="0" u="none" strike="noStrike" dirty="0"/>
              <a:t>; PERHAPS IN PART BECAUSE AS A GROUP THEY DID NOT GET AGGRESSIVE STEROID OR T-cell THERAPY</a:t>
            </a:r>
          </a:p>
        </p:txBody>
      </p:sp>
      <p:sp>
        <p:nvSpPr>
          <p:cNvPr id="322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52877" indent="-288950">
              <a:spcBef>
                <a:spcPct val="30000"/>
              </a:spcBef>
              <a:defRPr sz="1200">
                <a:solidFill>
                  <a:schemeClr val="tx1"/>
                </a:solidFill>
                <a:latin typeface="Times New Roman" charset="0"/>
              </a:defRPr>
            </a:lvl2pPr>
            <a:lvl3pPr marL="1159012" indent="-231160">
              <a:spcBef>
                <a:spcPct val="30000"/>
              </a:spcBef>
              <a:defRPr sz="1200">
                <a:solidFill>
                  <a:schemeClr val="tx1"/>
                </a:solidFill>
                <a:latin typeface="Times New Roman" charset="0"/>
              </a:defRPr>
            </a:lvl3pPr>
            <a:lvl4pPr marL="1622939" indent="-231160">
              <a:spcBef>
                <a:spcPct val="30000"/>
              </a:spcBef>
              <a:defRPr sz="1200">
                <a:solidFill>
                  <a:schemeClr val="tx1"/>
                </a:solidFill>
                <a:latin typeface="Times New Roman" charset="0"/>
              </a:defRPr>
            </a:lvl4pPr>
            <a:lvl5pPr marL="2086864" indent="-231160">
              <a:spcBef>
                <a:spcPct val="30000"/>
              </a:spcBef>
              <a:defRPr sz="1200">
                <a:solidFill>
                  <a:schemeClr val="tx1"/>
                </a:solidFill>
                <a:latin typeface="Times New Roman" charset="0"/>
              </a:defRPr>
            </a:lvl5pPr>
            <a:lvl6pPr marL="2549185" indent="-231160" eaLnBrk="0" fontAlgn="base" hangingPunct="0">
              <a:spcBef>
                <a:spcPct val="30000"/>
              </a:spcBef>
              <a:spcAft>
                <a:spcPct val="0"/>
              </a:spcAft>
              <a:defRPr sz="1200">
                <a:solidFill>
                  <a:schemeClr val="tx1"/>
                </a:solidFill>
                <a:latin typeface="Times New Roman" charset="0"/>
              </a:defRPr>
            </a:lvl6pPr>
            <a:lvl7pPr marL="3011505" indent="-231160" eaLnBrk="0" fontAlgn="base" hangingPunct="0">
              <a:spcBef>
                <a:spcPct val="30000"/>
              </a:spcBef>
              <a:spcAft>
                <a:spcPct val="0"/>
              </a:spcAft>
              <a:defRPr sz="1200">
                <a:solidFill>
                  <a:schemeClr val="tx1"/>
                </a:solidFill>
                <a:latin typeface="Times New Roman" charset="0"/>
              </a:defRPr>
            </a:lvl7pPr>
            <a:lvl8pPr marL="3473826" indent="-231160" eaLnBrk="0" fontAlgn="base" hangingPunct="0">
              <a:spcBef>
                <a:spcPct val="30000"/>
              </a:spcBef>
              <a:spcAft>
                <a:spcPct val="0"/>
              </a:spcAft>
              <a:defRPr sz="1200">
                <a:solidFill>
                  <a:schemeClr val="tx1"/>
                </a:solidFill>
                <a:latin typeface="Times New Roman" charset="0"/>
              </a:defRPr>
            </a:lvl8pPr>
            <a:lvl9pPr marL="3936147" indent="-231160" eaLnBrk="0" fontAlgn="base" hangingPunct="0">
              <a:spcBef>
                <a:spcPct val="30000"/>
              </a:spcBef>
              <a:spcAft>
                <a:spcPct val="0"/>
              </a:spcAft>
              <a:defRPr sz="1200">
                <a:solidFill>
                  <a:schemeClr val="tx1"/>
                </a:solidFill>
                <a:latin typeface="Times New Roman" charset="0"/>
              </a:defRPr>
            </a:lvl9pPr>
          </a:lstStyle>
          <a:p>
            <a:pPr marL="0" marR="0" lvl="0" indent="0" algn="r" defTabSz="924641" rtl="0" eaLnBrk="1" fontAlgn="base" latinLnBrk="0" hangingPunct="1">
              <a:lnSpc>
                <a:spcPct val="100000"/>
              </a:lnSpc>
              <a:spcBef>
                <a:spcPct val="0"/>
              </a:spcBef>
              <a:spcAft>
                <a:spcPct val="0"/>
              </a:spcAft>
              <a:buClrTx/>
              <a:buSzTx/>
              <a:buFontTx/>
              <a:buNone/>
              <a:tabLst/>
              <a:defRPr/>
            </a:pPr>
            <a:fld id="{4EA9518E-1B9B-0547-862C-506E4997C018}" type="slidenum">
              <a:rPr kumimoji="0" lang="en-US" altLang="en-US" sz="1200" b="0" i="0" u="none" strike="noStrike" kern="1200" cap="none" spc="0" normalizeH="0" baseline="0" noProof="0">
                <a:ln>
                  <a:noFill/>
                </a:ln>
                <a:solidFill>
                  <a:srgbClr val="000000"/>
                </a:solidFill>
                <a:effectLst/>
                <a:uLnTx/>
                <a:uFillTx/>
                <a:latin typeface="Times New Roman" charset="0"/>
                <a:cs typeface="Arial" charset="0"/>
              </a:rPr>
              <a:pPr marL="0" marR="0" lvl="0" indent="0" algn="r" defTabSz="924641"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Times New Roman" charset="0"/>
              <a:cs typeface="Arial" charset="0"/>
            </a:endParaRPr>
          </a:p>
        </p:txBody>
      </p:sp>
    </p:spTree>
    <p:extLst>
      <p:ext uri="{BB962C8B-B14F-4D97-AF65-F5344CB8AC3E}">
        <p14:creationId xmlns:p14="http://schemas.microsoft.com/office/powerpoint/2010/main" val="1388475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spect="1" noChangeArrowheads="1" noTextEdit="1"/>
          </p:cNvSpPr>
          <p:nvPr>
            <p:ph type="sldImg"/>
          </p:nvPr>
        </p:nvSpPr>
        <p:spPr>
          <a:xfrm>
            <a:off x="1174750" y="696913"/>
            <a:ext cx="4635500" cy="3478212"/>
          </a:xfrm>
          <a:ln w="12700"/>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87" tIns="45993" rIns="91987" bIns="45993"/>
          <a:lstStyle/>
          <a:p>
            <a:r>
              <a:rPr lang="en-US" altLang="en-US" dirty="0">
                <a:latin typeface="Times New Roman" charset="0"/>
              </a:rPr>
              <a:t>Pittsburgh is not an outlier</a:t>
            </a:r>
            <a:r>
              <a:rPr lang="en-US" altLang="en-US" baseline="0" dirty="0">
                <a:latin typeface="Times New Roman" charset="0"/>
              </a:rPr>
              <a:t> in terms of our incidence of TCMR: ……</a:t>
            </a:r>
            <a:r>
              <a:rPr lang="en-US" altLang="en-US" dirty="0">
                <a:latin typeface="Times New Roman" charset="0"/>
              </a:rPr>
              <a:t>Here</a:t>
            </a:r>
            <a:r>
              <a:rPr lang="en-US" altLang="en-US" baseline="0" dirty="0">
                <a:latin typeface="Times New Roman" charset="0"/>
              </a:rPr>
              <a:t> is some data from across the Atlantic in Basel, Switzerland ……where they studied 500 biopsies; </a:t>
            </a:r>
          </a:p>
          <a:p>
            <a:endParaRPr lang="en-US" altLang="en-US" baseline="0" dirty="0">
              <a:latin typeface="Times New Roman" charset="0"/>
            </a:endParaRPr>
          </a:p>
          <a:p>
            <a:r>
              <a:rPr lang="en-US" altLang="en-US" baseline="0" dirty="0">
                <a:latin typeface="Times New Roman" charset="0"/>
              </a:rPr>
              <a:t>These were all DSA negative prior to transplant.</a:t>
            </a:r>
          </a:p>
          <a:p>
            <a:endParaRPr lang="en-US" altLang="en-US" baseline="0" dirty="0">
              <a:latin typeface="Times New Roman" charset="0"/>
            </a:endParaRPr>
          </a:p>
          <a:p>
            <a:r>
              <a:rPr lang="en-US" altLang="en-US" baseline="0" dirty="0">
                <a:latin typeface="Times New Roman" charset="0"/>
              </a:rPr>
              <a:t>.***The right column*** shows that …amongst 93 </a:t>
            </a:r>
            <a:r>
              <a:rPr lang="en-US" altLang="en-US" b="1" baseline="0" dirty="0">
                <a:latin typeface="Times New Roman" charset="0"/>
              </a:rPr>
              <a:t>indication biopsie</a:t>
            </a:r>
            <a:r>
              <a:rPr lang="en-US" altLang="en-US" b="1" strike="noStrike" baseline="0" dirty="0">
                <a:latin typeface="Times New Roman" charset="0"/>
              </a:rPr>
              <a:t>s </a:t>
            </a:r>
            <a:r>
              <a:rPr lang="en-US" altLang="en-US" strike="noStrike" baseline="0" dirty="0">
                <a:latin typeface="Times New Roman" charset="0"/>
              </a:rPr>
              <a:t>collected  over a 6 year period from 2009-2014, …t</a:t>
            </a:r>
            <a:r>
              <a:rPr lang="en-US" altLang="en-US" baseline="0" dirty="0">
                <a:latin typeface="Times New Roman" charset="0"/>
              </a:rPr>
              <a:t>he incidence of BL change, ..TCMR, …suspicious for ABMR ….and acute/chronic active ABMR… was 21%, 44%, 7.5% and &amp; 1.1% respectively.  </a:t>
            </a:r>
          </a:p>
          <a:p>
            <a:endParaRPr lang="en-US" altLang="en-US" baseline="0" dirty="0">
              <a:latin typeface="Times New Roman" charset="0"/>
            </a:endParaRPr>
          </a:p>
          <a:p>
            <a:r>
              <a:rPr lang="en-US" altLang="en-US" baseline="0" dirty="0">
                <a:latin typeface="Times New Roman" charset="0"/>
              </a:rPr>
              <a:t>***PROTOCOL biopsies in the left column showed essentially the same distribution AS INDICATION BIOPSIES--except that there were </a:t>
            </a:r>
            <a:r>
              <a:rPr lang="en-US" altLang="en-US" sz="1400" b="1" dirty="0">
                <a:latin typeface="Times New Roman" charset="0"/>
              </a:rPr>
              <a:t>more BL </a:t>
            </a:r>
            <a:r>
              <a:rPr lang="en-US" altLang="en-US" baseline="0" dirty="0">
                <a:latin typeface="Times New Roman" charset="0"/>
              </a:rPr>
              <a:t>biopsies34 % vs 21%,--- and SUBSTANTIALLY </a:t>
            </a:r>
            <a:r>
              <a:rPr lang="en-US" altLang="en-US" b="1" baseline="0" dirty="0">
                <a:latin typeface="Times New Roman" charset="0"/>
              </a:rPr>
              <a:t>fewer definitive </a:t>
            </a:r>
            <a:r>
              <a:rPr lang="en-US" altLang="en-US" b="1" baseline="0" dirty="0" err="1">
                <a:latin typeface="Times New Roman" charset="0"/>
              </a:rPr>
              <a:t>TCMRs</a:t>
            </a:r>
            <a:r>
              <a:rPr lang="en-US" altLang="en-US" b="1" baseline="0" dirty="0">
                <a:latin typeface="Times New Roman" charset="0"/>
              </a:rPr>
              <a:t>  6.9% VS 44%)</a:t>
            </a:r>
          </a:p>
          <a:p>
            <a:r>
              <a:rPr lang="en-US" altLang="en-US" b="1" baseline="0" dirty="0" err="1">
                <a:latin typeface="Times New Roman" charset="0"/>
              </a:rPr>
              <a:t>Xxxxxxxxxxxxxxx</a:t>
            </a:r>
            <a:endParaRPr lang="en-US" altLang="en-US" b="1" baseline="0" dirty="0">
              <a:latin typeface="Times New Roman" charset="0"/>
            </a:endParaRPr>
          </a:p>
          <a:p>
            <a:r>
              <a:rPr lang="en-US" altLang="en-US" b="0" baseline="0" dirty="0">
                <a:latin typeface="Times New Roman" charset="0"/>
              </a:rPr>
              <a:t>It is important that the concept of BL when it was first conceived in the 90s was intended to prevent over treatment of rejection.</a:t>
            </a:r>
          </a:p>
          <a:p>
            <a:r>
              <a:rPr lang="en-US" altLang="en-US" b="0" baseline="0" dirty="0">
                <a:latin typeface="Times New Roman" charset="0"/>
              </a:rPr>
              <a:t>Pittsburgh and many other centers that perform PROTOCOL biopsies use BL change as in indicator that </a:t>
            </a:r>
            <a:r>
              <a:rPr lang="en-US" altLang="en-US" b="0" baseline="0" dirty="0" err="1">
                <a:latin typeface="Times New Roman" charset="0"/>
              </a:rPr>
              <a:t>inflamm</a:t>
            </a:r>
            <a:r>
              <a:rPr lang="en-US" altLang="en-US" b="0" baseline="0" dirty="0">
                <a:latin typeface="Times New Roman" charset="0"/>
              </a:rPr>
              <a:t> has not been sufficiently suppressed;  Puneet says </a:t>
            </a:r>
            <a:r>
              <a:rPr lang="en-US" altLang="en-US" b="0" u="sng" baseline="0" dirty="0">
                <a:latin typeface="Times New Roman" charset="0"/>
              </a:rPr>
              <a:t>most</a:t>
            </a:r>
            <a:r>
              <a:rPr lang="en-US" altLang="en-US" b="0" baseline="0" dirty="0">
                <a:latin typeface="Times New Roman" charset="0"/>
              </a:rPr>
              <a:t> cases will get optimization of immunosuppression (though only about 20-30% will get steroid doses depending on sensitized status, FK506 level, pathology review under the microscope)</a:t>
            </a:r>
          </a:p>
          <a:p>
            <a:r>
              <a:rPr lang="en-US" altLang="en-US" b="0" baseline="0" dirty="0">
                <a:latin typeface="Times New Roman" charset="0"/>
              </a:rPr>
              <a:t>AND certainly none of these patients will be subject to further reduction of calcineurin inhibitor dosage, as is the practice in many programs if patients continue to do well</a:t>
            </a:r>
          </a:p>
          <a:p>
            <a:endParaRPr lang="en-US" altLang="en-US" baseline="0" dirty="0">
              <a:latin typeface="Times New Roman" charset="0"/>
            </a:endParaRPr>
          </a:p>
          <a:p>
            <a:r>
              <a:rPr lang="en-US" altLang="en-US" baseline="0" dirty="0" err="1">
                <a:latin typeface="Times New Roman" charset="0"/>
              </a:rPr>
              <a:t>xxxxxxxxxxxxxxxxxxxxxxxxxxxxx</a:t>
            </a:r>
            <a:endParaRPr lang="en-US" altLang="en-US" dirty="0">
              <a:latin typeface="Times New Roman" charset="0"/>
            </a:endParaRPr>
          </a:p>
          <a:p>
            <a:r>
              <a:rPr lang="en-US" altLang="en-US" dirty="0">
                <a:latin typeface="Times New Roman" charset="0"/>
              </a:rPr>
              <a:t>It was frozen C4d and </a:t>
            </a:r>
            <a:r>
              <a:rPr lang="en-US" altLang="en-US" dirty="0" err="1">
                <a:latin typeface="Times New Roman" charset="0"/>
              </a:rPr>
              <a:t>DSA</a:t>
            </a:r>
            <a:r>
              <a:rPr lang="en-US" altLang="en-US" dirty="0">
                <a:latin typeface="Times New Roman" charset="0"/>
              </a:rPr>
              <a:t> was on day of biopsy </a:t>
            </a:r>
          </a:p>
          <a:p>
            <a:endParaRPr lang="en-US" altLang="en-US" dirty="0">
              <a:latin typeface="Times New Roman" charset="0"/>
            </a:endParaRPr>
          </a:p>
          <a:p>
            <a:endParaRPr lang="en-US" altLang="en-US" dirty="0">
              <a:latin typeface="Times New Roman" charset="0"/>
            </a:endParaRPr>
          </a:p>
          <a:p>
            <a:r>
              <a:rPr lang="en-US" altLang="en-US" dirty="0" err="1">
                <a:latin typeface="Times New Roman" charset="0"/>
              </a:rPr>
              <a:t>sABMR</a:t>
            </a:r>
            <a:r>
              <a:rPr lang="en-US" altLang="en-US" dirty="0">
                <a:latin typeface="Times New Roman" charset="0"/>
              </a:rPr>
              <a:t> is suspicious for </a:t>
            </a:r>
            <a:r>
              <a:rPr lang="en-US" altLang="en-US" dirty="0" err="1">
                <a:latin typeface="Times New Roman" charset="0"/>
              </a:rPr>
              <a:t>ABMR</a:t>
            </a:r>
            <a:r>
              <a:rPr lang="en-US" altLang="en-US" dirty="0">
                <a:latin typeface="Times New Roman" charset="0"/>
              </a:rPr>
              <a:t>, a term no longer recognized by Banff but cases in this category are seen in real life, particularly if </a:t>
            </a:r>
            <a:r>
              <a:rPr lang="en-US" altLang="en-US" dirty="0" err="1">
                <a:latin typeface="Times New Roman" charset="0"/>
              </a:rPr>
              <a:t>DSA</a:t>
            </a:r>
            <a:r>
              <a:rPr lang="en-US" altLang="en-US" dirty="0">
                <a:latin typeface="Times New Roman" charset="0"/>
              </a:rPr>
              <a:t> is not available, and C4d on a small tissue fragment taken for C4d is negative. (yes small frozen fragment could explain why 71% of biopsies in suspicious category were C4d negative)</a:t>
            </a:r>
          </a:p>
          <a:p>
            <a:endParaRPr lang="en-US" altLang="en-US" dirty="0">
              <a:latin typeface="Times New Roman" charset="0"/>
            </a:endParaRPr>
          </a:p>
          <a:p>
            <a:endParaRPr lang="en-US" altLang="en-US" dirty="0">
              <a:latin typeface="Times New Roman" charset="0"/>
            </a:endParaRPr>
          </a:p>
          <a:p>
            <a:r>
              <a:rPr lang="en-US" altLang="en-US" dirty="0">
                <a:latin typeface="Times New Roman" charset="0"/>
              </a:rPr>
              <a:t>The reason for low calls for </a:t>
            </a:r>
            <a:r>
              <a:rPr lang="en-US" altLang="en-US" dirty="0" err="1">
                <a:latin typeface="Times New Roman" charset="0"/>
              </a:rPr>
              <a:t>definitve</a:t>
            </a:r>
            <a:r>
              <a:rPr lang="en-US" altLang="en-US" dirty="0">
                <a:latin typeface="Times New Roman" charset="0"/>
              </a:rPr>
              <a:t> </a:t>
            </a:r>
            <a:r>
              <a:rPr lang="en-US" altLang="en-US" dirty="0" err="1">
                <a:latin typeface="Times New Roman" charset="0"/>
              </a:rPr>
              <a:t>ABMR</a:t>
            </a:r>
            <a:r>
              <a:rPr lang="en-US" altLang="en-US" dirty="0">
                <a:latin typeface="Times New Roman" charset="0"/>
              </a:rPr>
              <a:t> was missing </a:t>
            </a:r>
            <a:r>
              <a:rPr lang="en-US" altLang="en-US" dirty="0" err="1">
                <a:latin typeface="Times New Roman" charset="0"/>
              </a:rPr>
              <a:t>DSA</a:t>
            </a:r>
            <a:r>
              <a:rPr lang="en-US" altLang="en-US" dirty="0">
                <a:latin typeface="Times New Roman" charset="0"/>
              </a:rPr>
              <a:t> and 71% were C4d negative: but these are captured in the suspicious for </a:t>
            </a:r>
            <a:r>
              <a:rPr lang="en-US" altLang="en-US" dirty="0" err="1">
                <a:latin typeface="Times New Roman" charset="0"/>
              </a:rPr>
              <a:t>ABMR</a:t>
            </a:r>
            <a:r>
              <a:rPr lang="en-US" altLang="en-US" dirty="0">
                <a:latin typeface="Times New Roman" charset="0"/>
              </a:rPr>
              <a:t> category</a:t>
            </a:r>
          </a:p>
          <a:p>
            <a:r>
              <a:rPr lang="en-US" altLang="en-US" dirty="0">
                <a:latin typeface="Times New Roman" charset="0"/>
              </a:rPr>
              <a:t>Mixed </a:t>
            </a:r>
            <a:r>
              <a:rPr lang="en-US" altLang="en-US" dirty="0" err="1">
                <a:latin typeface="Times New Roman" charset="0"/>
              </a:rPr>
              <a:t>categnory</a:t>
            </a:r>
            <a:r>
              <a:rPr lang="en-US" altLang="en-US" dirty="0">
                <a:latin typeface="Times New Roman" charset="0"/>
              </a:rPr>
              <a:t> included BL</a:t>
            </a:r>
          </a:p>
          <a:p>
            <a:endParaRPr lang="en-US" altLang="en-US" dirty="0">
              <a:latin typeface="Times New Roman" charset="0"/>
            </a:endParaRPr>
          </a:p>
          <a:p>
            <a:r>
              <a:rPr lang="en-US" altLang="en-US" dirty="0">
                <a:latin typeface="Times New Roman" charset="0"/>
              </a:rPr>
              <a:t>Note how  BL and </a:t>
            </a:r>
            <a:r>
              <a:rPr lang="en-US" altLang="en-US" dirty="0" err="1">
                <a:latin typeface="Times New Roman" charset="0"/>
              </a:rPr>
              <a:t>susp</a:t>
            </a:r>
            <a:r>
              <a:rPr lang="en-US" altLang="en-US" dirty="0">
                <a:latin typeface="Times New Roman" charset="0"/>
              </a:rPr>
              <a:t> categories exceed definitive diagnosis, and HENCE THE NEED FOR properly validated and MORE USEFUL RISK STRATIFICATION TOOLS</a:t>
            </a:r>
          </a:p>
        </p:txBody>
      </p:sp>
    </p:spTree>
    <p:extLst>
      <p:ext uri="{BB962C8B-B14F-4D97-AF65-F5344CB8AC3E}">
        <p14:creationId xmlns:p14="http://schemas.microsoft.com/office/powerpoint/2010/main" val="41486412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summary of mmdx findings for v-lesions reported as </a:t>
            </a:r>
            <a:r>
              <a:rPr lang="en-US" b="1" dirty="0"/>
              <a:t>histologic TCMR</a:t>
            </a:r>
            <a:r>
              <a:rPr lang="en-US" dirty="0"/>
              <a:t>; ----this is data on 30 biopsies reported by Dr. Halloran’s group </a:t>
            </a:r>
            <a:r>
              <a:rPr lang="en-US" strike="noStrike" baseline="0" dirty="0"/>
              <a:t> </a:t>
            </a:r>
            <a:r>
              <a:rPr lang="en-US" strike="sngStrike" baseline="0" dirty="0"/>
              <a:t>All 30 are pure TCMR =30 but I did sneak in data on 28 isolated V1 lesions)</a:t>
            </a:r>
          </a:p>
          <a:p>
            <a:endParaRPr lang="en-US" baseline="0" dirty="0"/>
          </a:p>
          <a:p>
            <a:r>
              <a:rPr lang="en-US" baseline="0" dirty="0"/>
              <a:t>IST ROW: -</a:t>
            </a:r>
            <a:r>
              <a:rPr lang="en-US" baseline="0" dirty="0" err="1"/>
              <a:t>Molec</a:t>
            </a:r>
            <a:r>
              <a:rPr lang="en-US" baseline="0" dirty="0"/>
              <a:t> TCMR score high in 15/30 or 50% of the biopsies. Although not histologic correlations are presented, I think these were all biopsies with high </a:t>
            </a:r>
            <a:r>
              <a:rPr lang="en-US" baseline="0" dirty="0" err="1"/>
              <a:t>banff</a:t>
            </a:r>
            <a:r>
              <a:rPr lang="en-US" baseline="0" dirty="0"/>
              <a:t> Total-i score scores (so called i-t-v lesions of Halloran, and Haas talk).</a:t>
            </a:r>
          </a:p>
          <a:p>
            <a:endParaRPr lang="en-US" baseline="0" dirty="0"/>
          </a:p>
          <a:p>
            <a:r>
              <a:rPr lang="en-US" baseline="0" dirty="0"/>
              <a:t>SECOND ROW: -ABMR score high in 5/30 = 17% ;  Overall about half were said to be DSA NEGATIVE, &amp; C4d status was not given for any patient; The treatment and clinical course of these patients is also not presented. </a:t>
            </a:r>
          </a:p>
          <a:p>
            <a:endParaRPr lang="en-US" strike="sngStrike" baseline="0" dirty="0"/>
          </a:p>
          <a:p>
            <a:r>
              <a:rPr lang="en-US" strike="noStrike" baseline="0" dirty="0"/>
              <a:t>THIRD ROW:</a:t>
            </a:r>
          </a:p>
          <a:p>
            <a:pPr marL="171436" indent="-171436">
              <a:buFontTx/>
              <a:buChar char="-"/>
            </a:pPr>
            <a:r>
              <a:rPr lang="en-US" baseline="0" dirty="0"/>
              <a:t>For </a:t>
            </a:r>
            <a:r>
              <a:rPr lang="en-US" baseline="0" dirty="0" err="1"/>
              <a:t>IsoV</a:t>
            </a:r>
            <a:r>
              <a:rPr lang="en-US" baseline="0" dirty="0"/>
              <a:t> the % called  molecular ABMR was even higher, </a:t>
            </a:r>
            <a:r>
              <a:rPr lang="en-US" baseline="0" dirty="0" err="1"/>
              <a:t>ie</a:t>
            </a:r>
            <a:r>
              <a:rPr lang="en-US" baseline="0" dirty="0"/>
              <a:t> 46%</a:t>
            </a:r>
          </a:p>
          <a:p>
            <a:pPr marL="171436" indent="-171436">
              <a:buFontTx/>
              <a:buChar char="-"/>
            </a:pPr>
            <a:r>
              <a:rPr lang="en-US" baseline="0" dirty="0"/>
              <a:t>These patients certainly did not behave as ABMR: course of the whole cohort was relatively benign</a:t>
            </a:r>
          </a:p>
          <a:p>
            <a:pPr defTabSz="914324">
              <a:defRPr/>
            </a:pPr>
            <a:r>
              <a:rPr lang="en-US" baseline="0" dirty="0"/>
              <a:t>- I think the meaning of the mdx high ABMR score in this setting needs further validation; whether giving these patients  inconvenient, expensive, and potentially toxic therapies such as plasmapheresis &amp; </a:t>
            </a:r>
            <a:r>
              <a:rPr lang="en-US" baseline="0" dirty="0" err="1"/>
              <a:t>ritux</a:t>
            </a:r>
            <a:r>
              <a:rPr lang="en-US" baseline="0" dirty="0"/>
              <a:t> does more good than harm remains to be determined.  </a:t>
            </a:r>
            <a:endParaRPr lang="en-US" strike="sngStrike" baseline="0" dirty="0"/>
          </a:p>
          <a:p>
            <a:endParaRPr lang="en-US" baseline="0" dirty="0"/>
          </a:p>
          <a:p>
            <a:r>
              <a:rPr lang="en-US" baseline="0" dirty="0"/>
              <a:t>FOURTHE ROW: NO Molecular REJECTION was found IN 10/30 = 33% biopsies with v-lesions</a:t>
            </a:r>
          </a:p>
          <a:p>
            <a:r>
              <a:rPr lang="en-US" baseline="0" dirty="0"/>
              <a:t>-for </a:t>
            </a:r>
            <a:r>
              <a:rPr lang="en-US" baseline="0" dirty="0" err="1"/>
              <a:t>isol</a:t>
            </a:r>
            <a:r>
              <a:rPr lang="en-US" baseline="0" dirty="0"/>
              <a:t>-v the proportion was even higher viz 12/28 OR 43% of cases</a:t>
            </a:r>
          </a:p>
          <a:p>
            <a:endParaRPr lang="en-US" baseline="0" dirty="0"/>
          </a:p>
          <a:p>
            <a:r>
              <a:rPr lang="en-US" baseline="0" dirty="0"/>
              <a:t>xxxxxxxxxxxxxxxxxxxxxxxxxxxxxxxxxxxxxxxxxxxxxxxxxxxxxxxxxxxxxxxxxxxxxxxxxxxxxxxxxxxxxxxxxxxxxxxxxxxxxxxxxxxxxxxxxxx</a:t>
            </a:r>
          </a:p>
          <a:p>
            <a:pPr marL="171436" indent="-171436">
              <a:buFontTx/>
              <a:buChar char="-"/>
            </a:pPr>
            <a:r>
              <a:rPr lang="en-US" baseline="0" dirty="0"/>
              <a:t>I would argue that the </a:t>
            </a:r>
            <a:r>
              <a:rPr lang="en-US" baseline="0" dirty="0" err="1"/>
              <a:t>molec</a:t>
            </a:r>
            <a:r>
              <a:rPr lang="en-US" baseline="0" dirty="0"/>
              <a:t> classifer used in this study was not trained on such Biopsies</a:t>
            </a:r>
          </a:p>
          <a:p>
            <a:pPr marL="171436" indent="-171436">
              <a:buFontTx/>
              <a:buChar char="-"/>
            </a:pPr>
            <a:endParaRPr lang="en-US" baseline="0" dirty="0"/>
          </a:p>
          <a:p>
            <a:pPr marL="0" indent="0">
              <a:buFontTx/>
              <a:buNone/>
            </a:pPr>
            <a:r>
              <a:rPr lang="en-US" baseline="0" dirty="0"/>
              <a:t>XXXXXXXXXXXXXXXXXXXXXXXXXXXXXXXXXXXXXXXXXXXXXXXXXXXXXXXXXXXXXXXXXXXXXXXXXXXXXXXXXXXXXXXXXXXXXXXXXXXXXXXXXXX</a:t>
            </a:r>
          </a:p>
          <a:p>
            <a:pPr marL="0" indent="0">
              <a:buFontTx/>
              <a:buNone/>
            </a:pPr>
            <a:endParaRPr lang="en-US" baseline="0" dirty="0"/>
          </a:p>
          <a:p>
            <a:pPr marL="0" indent="0">
              <a:buFontTx/>
              <a:buNone/>
            </a:pPr>
            <a:r>
              <a:rPr lang="en-US" baseline="0" dirty="0"/>
              <a:t>FIFTH ROW WITH HISTO FIGURES:</a:t>
            </a:r>
          </a:p>
          <a:p>
            <a:pPr marL="0" indent="0">
              <a:buFontTx/>
              <a:buNone/>
            </a:pPr>
            <a:r>
              <a:rPr lang="en-US" baseline="0" dirty="0"/>
              <a:t>Rather it was trained on biopsy with clear cut inflammation &amp; tubulitis </a:t>
            </a:r>
            <a:r>
              <a:rPr lang="en-US" b="1" u="sng" baseline="0" dirty="0"/>
              <a:t>as is shown here</a:t>
            </a:r>
            <a:r>
              <a:rPr lang="en-US" baseline="0" dirty="0"/>
              <a:t>;  IT WAS NOT TRAINED ON ISOL-V BIOPSIES THAT HAVE A VERY DIFFERENT, an example of which is shown here</a:t>
            </a:r>
          </a:p>
          <a:p>
            <a:pPr marL="0" indent="0">
              <a:buFontTx/>
              <a:buNone/>
            </a:pPr>
            <a:endParaRPr lang="en-US" baseline="0" dirty="0"/>
          </a:p>
          <a:p>
            <a:pPr marL="0" indent="0">
              <a:buFontTx/>
              <a:buNone/>
            </a:pPr>
            <a:r>
              <a:rPr lang="en-US" baseline="0" dirty="0"/>
              <a:t>BOTTOM-MOST TEXT BOX IN BLUE</a:t>
            </a:r>
          </a:p>
          <a:p>
            <a:pPr marL="0" indent="0">
              <a:buFontTx/>
              <a:buNone/>
            </a:pPr>
            <a:endParaRPr lang="en-US" baseline="0" dirty="0"/>
          </a:p>
          <a:p>
            <a:pPr marL="171436" indent="-171436">
              <a:buFontTx/>
              <a:buChar char="-"/>
            </a:pPr>
            <a:r>
              <a:rPr lang="en-US" baseline="0" dirty="0"/>
              <a:t>Hence in my opinion, stating that these cases are not TCMR, because the machine does not say so IS A FORM OF CIRCULAR REASONING</a:t>
            </a:r>
          </a:p>
          <a:p>
            <a:pPr marL="171436" indent="-171436">
              <a:buFontTx/>
              <a:buChar char="-"/>
            </a:pPr>
            <a:r>
              <a:rPr lang="en-US" baseline="0" dirty="0"/>
              <a:t>Indeed I think the piece taken for </a:t>
            </a:r>
            <a:r>
              <a:rPr lang="en-US" baseline="0" dirty="0" err="1"/>
              <a:t>MMDx</a:t>
            </a:r>
            <a:r>
              <a:rPr lang="en-US" baseline="0" dirty="0"/>
              <a:t> studies in these biopsies was likely normal SINCE </a:t>
            </a:r>
            <a:r>
              <a:rPr lang="en-US" baseline="0" dirty="0" err="1"/>
              <a:t>ISOL</a:t>
            </a:r>
            <a:r>
              <a:rPr lang="en-US" baseline="0" dirty="0"/>
              <a:t>  V-LESIONS ARE EXTREMELY FOCAL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Revisit relative % ABMR-TCMR with spatial profiling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endParaRPr>
          </a:p>
          <a:p>
            <a:endParaRPr lang="en-US" baseline="0" dirty="0"/>
          </a:p>
          <a:p>
            <a:r>
              <a:rPr lang="en-US" baseline="0" dirty="0" err="1"/>
              <a:t>XXXXXXXXXXXXXXXX</a:t>
            </a:r>
            <a:endParaRPr lang="en-US" baseline="0" dirty="0"/>
          </a:p>
          <a:p>
            <a:r>
              <a:rPr lang="en-US" baseline="0" dirty="0"/>
              <a:t>THE AFFECTED VESSEL WAS VERY LIKELY NOT EVEN PRESENT IN THE PIECE TAKEN FOR MMDX; &amp; inflammation was none or minimal; SO IT IS NO SURPRISE THAT THESE WERE CALLED NO REJECTION.</a:t>
            </a:r>
          </a:p>
          <a:p>
            <a:r>
              <a:rPr lang="en-US" baseline="0" dirty="0"/>
              <a:t> </a:t>
            </a:r>
            <a:r>
              <a:rPr lang="en-US" baseline="0" dirty="0" err="1"/>
              <a:t>Xxxxxxxxx</a:t>
            </a:r>
            <a:endParaRPr lang="en-US" baseline="0" dirty="0"/>
          </a:p>
          <a:p>
            <a:r>
              <a:rPr lang="en-US" baseline="0" dirty="0"/>
              <a:t>---no patient was mentioned to have received plasmapheresis or IVIG, ----and even the graft outcome was not demonstrable worse for patients with v-lesions (ABMR diagnosis remains an opinion; no evidence that ABMR diagnosed thus needs treatment )</a:t>
            </a:r>
          </a:p>
          <a:p>
            <a:r>
              <a:rPr lang="en-US" baseline="0" dirty="0" err="1"/>
              <a:t>I</a:t>
            </a:r>
            <a:r>
              <a:rPr lang="en-US" dirty="0" err="1"/>
              <a:t>Xxxxxxxxxxxxxxxxx</a:t>
            </a:r>
            <a:endParaRPr lang="en-US" dirty="0"/>
          </a:p>
          <a:p>
            <a:r>
              <a:rPr lang="en-US" dirty="0"/>
              <a:t>V-lesions more common in </a:t>
            </a:r>
            <a:r>
              <a:rPr lang="en-US" dirty="0" err="1"/>
              <a:t>ist</a:t>
            </a:r>
            <a:r>
              <a:rPr lang="en-US" dirty="0"/>
              <a:t> </a:t>
            </a:r>
            <a:r>
              <a:rPr lang="en-US" dirty="0" err="1"/>
              <a:t>yr</a:t>
            </a:r>
            <a:r>
              <a:rPr lang="en-US" dirty="0"/>
              <a:t> (9%</a:t>
            </a:r>
            <a:r>
              <a:rPr lang="en-US" baseline="0" dirty="0"/>
              <a:t> of biopsies versus 5% &gt;1 </a:t>
            </a:r>
            <a:r>
              <a:rPr lang="en-US" baseline="0" dirty="0" err="1"/>
              <a:t>yr</a:t>
            </a:r>
            <a:r>
              <a:rPr lang="en-US" baseline="0" dirty="0"/>
              <a:t>)</a:t>
            </a:r>
            <a:endParaRPr lang="en-US" dirty="0"/>
          </a:p>
          <a:p>
            <a:r>
              <a:rPr lang="en-US" dirty="0"/>
              <a:t>Timing: &lt;1 </a:t>
            </a:r>
            <a:r>
              <a:rPr lang="en-US" dirty="0" err="1"/>
              <a:t>yr</a:t>
            </a:r>
            <a:r>
              <a:rPr lang="en-US" dirty="0"/>
              <a:t> often </a:t>
            </a:r>
            <a:r>
              <a:rPr lang="en-US" dirty="0" err="1"/>
              <a:t>DSA</a:t>
            </a:r>
            <a:r>
              <a:rPr lang="en-US" dirty="0"/>
              <a:t> –</a:t>
            </a:r>
            <a:r>
              <a:rPr lang="en-US" dirty="0" err="1"/>
              <a:t>ve</a:t>
            </a:r>
            <a:r>
              <a:rPr lang="en-US" dirty="0"/>
              <a:t> and not rejection (he may have a point in saying do not diagnose most as TCMR unless </a:t>
            </a:r>
            <a:r>
              <a:rPr lang="en-US" dirty="0" err="1"/>
              <a:t>i&amp;t</a:t>
            </a:r>
            <a:r>
              <a:rPr lang="en-US" dirty="0"/>
              <a:t> criteria</a:t>
            </a:r>
            <a:r>
              <a:rPr lang="en-US" baseline="0" dirty="0"/>
              <a:t> satisfied)</a:t>
            </a:r>
            <a:r>
              <a:rPr lang="en-US" dirty="0"/>
              <a:t>;  1-5 </a:t>
            </a:r>
            <a:r>
              <a:rPr lang="en-US" dirty="0" err="1"/>
              <a:t>yr</a:t>
            </a:r>
            <a:r>
              <a:rPr lang="en-US" dirty="0"/>
              <a:t> often </a:t>
            </a:r>
            <a:r>
              <a:rPr lang="en-US" dirty="0" err="1"/>
              <a:t>ABMR</a:t>
            </a:r>
            <a:r>
              <a:rPr lang="en-US" dirty="0"/>
              <a:t> scores + &amp; </a:t>
            </a:r>
            <a:r>
              <a:rPr lang="en-US" dirty="0" err="1"/>
              <a:t>DSA</a:t>
            </a:r>
            <a:r>
              <a:rPr lang="en-US" dirty="0"/>
              <a:t>; </a:t>
            </a:r>
          </a:p>
          <a:p>
            <a:r>
              <a:rPr lang="en-US" dirty="0"/>
              <a:t>Primary discrepancy: MDX</a:t>
            </a:r>
            <a:r>
              <a:rPr lang="en-US" baseline="0" dirty="0"/>
              <a:t> does not call rejection on many that were really isolated V</a:t>
            </a:r>
          </a:p>
          <a:p>
            <a:r>
              <a:rPr lang="en-US" baseline="0" dirty="0"/>
              <a:t>Figures argue it is a purely training problem.</a:t>
            </a:r>
          </a:p>
          <a:p>
            <a:r>
              <a:rPr lang="en-US" baseline="0" dirty="0"/>
              <a:t>Clinical implications of discrepancy remain unclear; mmdx would argue half not be treated; many clinicians would feel very uncomfortable not treating biopsies with intimal arteritis; trial to resolve this unlikely to be ever done</a:t>
            </a:r>
          </a:p>
          <a:p>
            <a:r>
              <a:rPr lang="en-US" baseline="0" dirty="0" err="1"/>
              <a:t>xxxxxxxxxxxxxx</a:t>
            </a:r>
            <a:endParaRPr lang="en-US" baseline="0" dirty="0"/>
          </a:p>
          <a:p>
            <a:r>
              <a:rPr lang="en-US" baseline="0" dirty="0"/>
              <a:t>Most of the numbers are from Table 2 and 3 (total is 30+47 + 1 no rejection = 48 biopsies so TCMR by histology was 30/48=63%; </a:t>
            </a:r>
            <a:r>
              <a:rPr lang="en-US" baseline="0" dirty="0" err="1"/>
              <a:t>molec</a:t>
            </a:r>
            <a:r>
              <a:rPr lang="en-US" baseline="0" dirty="0"/>
              <a:t> 15/48=31% = about the 30% figure I had in mind</a:t>
            </a:r>
          </a:p>
          <a:p>
            <a:r>
              <a:rPr lang="en-US" baseline="0" dirty="0"/>
              <a:t>The feeling is that most late cases of isolated v have antibody while sis studied early cases mostly without antibody </a:t>
            </a:r>
          </a:p>
          <a:p>
            <a:endParaRPr lang="en-US" baseline="0" dirty="0"/>
          </a:p>
          <a:p>
            <a:r>
              <a:rPr lang="en-US" baseline="0" dirty="0"/>
              <a:t>-------------</a:t>
            </a:r>
          </a:p>
          <a:p>
            <a:r>
              <a:rPr lang="en-US" baseline="0" dirty="0"/>
              <a:t>Half the table is removed: it had 17 Mixed Rejection by Histology: 2/17 </a:t>
            </a:r>
            <a:r>
              <a:rPr lang="en-US" baseline="0" dirty="0" err="1"/>
              <a:t>molec</a:t>
            </a:r>
            <a:r>
              <a:rPr lang="en-US" baseline="0" dirty="0"/>
              <a:t> TCMR, 9/17 </a:t>
            </a:r>
            <a:r>
              <a:rPr lang="en-US" baseline="0" dirty="0" err="1"/>
              <a:t>molec</a:t>
            </a:r>
            <a:r>
              <a:rPr lang="en-US" baseline="0" dirty="0"/>
              <a:t> ABMR, </a:t>
            </a:r>
          </a:p>
          <a:p>
            <a:r>
              <a:rPr lang="en-US" baseline="0" dirty="0" err="1"/>
              <a:t>xxxxxxxxxxxxxxxxxxxxxxxxxxxxxxxxxxxxxxxxx</a:t>
            </a:r>
            <a:endParaRPr lang="en-US" baseline="0" dirty="0"/>
          </a:p>
          <a:p>
            <a:r>
              <a:rPr lang="en-US" dirty="0"/>
              <a:t>Here are some deleted lines that could be reviewed.</a:t>
            </a:r>
          </a:p>
          <a:p>
            <a:r>
              <a:rPr lang="en-US" dirty="0"/>
              <a:t>Here is summary of mmdx </a:t>
            </a:r>
            <a:r>
              <a:rPr lang="en-US" dirty="0" err="1"/>
              <a:t>findingscies</a:t>
            </a:r>
            <a:r>
              <a:rPr lang="en-US" dirty="0"/>
              <a:t> for v-lesions reported as </a:t>
            </a:r>
            <a:r>
              <a:rPr lang="en-US" b="1" dirty="0"/>
              <a:t>histologic TCMR</a:t>
            </a:r>
            <a:r>
              <a:rPr lang="en-US" dirty="0"/>
              <a:t>; this is data on 30 biopsies reported by Dr. Halloran’s group </a:t>
            </a:r>
            <a:r>
              <a:rPr lang="en-US" strike="sngStrike" dirty="0"/>
              <a:t>(</a:t>
            </a:r>
            <a:r>
              <a:rPr lang="en-US" b="1" strike="sngStrike" dirty="0"/>
              <a:t>49, in all, is</a:t>
            </a:r>
            <a:r>
              <a:rPr lang="en-US" b="1" strike="sngStrike" baseline="0" dirty="0"/>
              <a:t>olated v= 28</a:t>
            </a:r>
            <a:r>
              <a:rPr lang="en-US" strike="sngStrike" baseline="0" dirty="0"/>
              <a:t>,  </a:t>
            </a:r>
            <a:r>
              <a:rPr lang="en-US" strike="noStrike" baseline="0" dirty="0"/>
              <a:t> All 30 are pure TCMR =30 but I did sneak in data on 28 isolated V1 lesions</a:t>
            </a:r>
            <a:r>
              <a:rPr lang="en-US" strike="sngStrike" baseline="0" dirty="0"/>
              <a:t>)</a:t>
            </a:r>
          </a:p>
          <a:p>
            <a:endParaRPr lang="en-US" baseline="0" dirty="0"/>
          </a:p>
          <a:p>
            <a:r>
              <a:rPr lang="en-US" baseline="0" dirty="0"/>
              <a:t>-ABMR score high in 5/30 = 17% </a:t>
            </a:r>
            <a:r>
              <a:rPr lang="en-US" strike="sngStrike" baseline="0" dirty="0"/>
              <a:t>(1+4  =5; 4 of 5 were mixed since TCMR score also high)</a:t>
            </a:r>
            <a:r>
              <a:rPr lang="en-US" baseline="0" dirty="0"/>
              <a:t>;  Overall about half were said to be DSA NEGATIVE, &amp; C4d status was not given for any patient; The treatment and clinical course of these patients is also not presented. </a:t>
            </a:r>
            <a:r>
              <a:rPr lang="en-US" u="none" strike="sngStrike" baseline="0" dirty="0"/>
              <a:t>SO IT IS NOT CLEAR HOW MANY PATIENTS were clinically behaving as ABMR. </a:t>
            </a:r>
            <a:r>
              <a:rPr lang="en-US" strike="sngStrike" baseline="0" dirty="0"/>
              <a:t>REALLY are well UNDISPUTED ABMR—in 2021 he has started arguing very early change, but needs careful study and refrain from using the diagnosis in clinical management---?unnecessary treatment </a:t>
            </a:r>
          </a:p>
          <a:p>
            <a:pPr marL="171436" indent="-171436">
              <a:buFontTx/>
              <a:buChar char="-"/>
            </a:pPr>
            <a:r>
              <a:rPr lang="en-US" strike="sngStrike" baseline="0" dirty="0"/>
              <a:t>to these stable patients is really and </a:t>
            </a:r>
            <a:r>
              <a:rPr lang="en-US" strike="sngStrike" baseline="0" dirty="0" err="1"/>
              <a:t>inconventient</a:t>
            </a:r>
            <a:r>
              <a:rPr lang="en-US" strike="sngStrike" baseline="0" dirty="0"/>
              <a:t> paper published 2015, and it will be of interest to see how these patients are doing now—in 2021 he has started arguing very early change, but needs careful study and refrain from using the diagnosis in clinical management---?unnecessary treatment </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324" rtl="0" eaLnBrk="1" fontAlgn="base" latinLnBrk="0" hangingPunct="1">
              <a:lnSpc>
                <a:spcPct val="100000"/>
              </a:lnSpc>
              <a:spcBef>
                <a:spcPct val="0"/>
              </a:spcBef>
              <a:spcAft>
                <a:spcPct val="0"/>
              </a:spcAft>
              <a:buClrTx/>
              <a:buSzTx/>
              <a:buFontTx/>
              <a:buNone/>
              <a:tabLst/>
              <a:defRPr/>
            </a:pPr>
            <a:fld id="{2255531C-2750-7E41-9983-9B32EAEFFE1C}" type="slidenum">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pPr marL="0" marR="0" lvl="0" indent="0" algn="r" defTabSz="914324"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endParaRPr>
          </a:p>
        </p:txBody>
      </p:sp>
    </p:spTree>
    <p:extLst>
      <p:ext uri="{BB962C8B-B14F-4D97-AF65-F5344CB8AC3E}">
        <p14:creationId xmlns:p14="http://schemas.microsoft.com/office/powerpoint/2010/main" val="559832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solidFill>
                  <a:srgbClr val="FFFF00"/>
                </a:solidFill>
              </a:rPr>
              <a:t>I WANT TO POINT OUT SOME NOT OFTEN APPRECIATED Caveats of Analyzing </a:t>
            </a:r>
            <a:r>
              <a:rPr lang="en-US" altLang="en-US" sz="1200" dirty="0">
                <a:solidFill>
                  <a:srgbClr val="FF0000"/>
                </a:solidFill>
              </a:rPr>
              <a:t>Isolated</a:t>
            </a:r>
            <a:r>
              <a:rPr lang="en-US" altLang="en-US" sz="1200" dirty="0">
                <a:solidFill>
                  <a:srgbClr val="FFFF00"/>
                </a:solidFill>
              </a:rPr>
              <a:t> V-lesions by M-Classifiers </a:t>
            </a:r>
          </a:p>
          <a:p>
            <a:endParaRPr lang="en-US" sz="1200" dirty="0">
              <a:solidFill>
                <a:srgbClr val="FFFF00"/>
              </a:solidFill>
            </a:endParaRPr>
          </a:p>
          <a:p>
            <a:r>
              <a:rPr lang="en-US" sz="1200" dirty="0">
                <a:solidFill>
                  <a:srgbClr val="FFFF00"/>
                </a:solidFill>
              </a:rPr>
              <a:t>--</a:t>
            </a:r>
            <a:r>
              <a:rPr lang="en-US" dirty="0"/>
              <a:t>.</a:t>
            </a:r>
            <a:r>
              <a:rPr lang="en-US" dirty="0" err="1"/>
              <a:t>Isol</a:t>
            </a:r>
            <a:r>
              <a:rPr lang="en-US" dirty="0"/>
              <a:t> v lesion biopsies were not included in training sets for either the ABMR or the TCMR classifiers</a:t>
            </a:r>
            <a:endParaRPr lang="en-US" strike="sngStrike" baseline="0" dirty="0"/>
          </a:p>
          <a:p>
            <a:endParaRPr lang="en-US" baseline="0" dirty="0"/>
          </a:p>
          <a:p>
            <a:r>
              <a:rPr lang="en-US" baseline="0" dirty="0"/>
              <a:t>--Rather it was trained on biopsy with clear cut inflammation &amp; tubulitis </a:t>
            </a:r>
            <a:r>
              <a:rPr lang="en-US" b="1" u="sng" baseline="0" dirty="0"/>
              <a:t>as is shown here</a:t>
            </a:r>
            <a:r>
              <a:rPr lang="en-US" baseline="0" dirty="0"/>
              <a:t>;  </a:t>
            </a:r>
          </a:p>
          <a:p>
            <a:pPr marL="0" indent="0">
              <a:buFontTx/>
              <a:buNone/>
            </a:pPr>
            <a:r>
              <a:rPr lang="en-US" baseline="0" dirty="0"/>
              <a:t>--IT WAS NOT TRAINED ON BIOPSIES THAT ---look very different---because they were essentially free of inflammation &amp; tubulitis, as is shown here</a:t>
            </a:r>
          </a:p>
          <a:p>
            <a:pPr marL="0" indent="0">
              <a:buFontTx/>
              <a:buNone/>
            </a:pPr>
            <a:endParaRPr lang="en-US" baseline="0" dirty="0"/>
          </a:p>
          <a:p>
            <a:pPr marL="0" indent="0">
              <a:buFontTx/>
              <a:buNone/>
            </a:pPr>
            <a:r>
              <a:rPr lang="en-US" baseline="0" dirty="0"/>
              <a:t>---Therefore, the  absence of </a:t>
            </a:r>
            <a:r>
              <a:rPr lang="en-US" baseline="0" dirty="0" err="1"/>
              <a:t>molec</a:t>
            </a:r>
            <a:r>
              <a:rPr lang="en-US" baseline="0" dirty="0"/>
              <a:t> rejection in 43% of these biopsies is A FORM OF CIRCULAR .</a:t>
            </a:r>
          </a:p>
          <a:p>
            <a:endParaRPr lang="en-US" baseline="0" dirty="0"/>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00"/>
                </a:solidFill>
                <a:effectLst/>
                <a:uLnTx/>
                <a:uFillTx/>
                <a:latin typeface="Times New Roman" charset="0"/>
                <a:ea typeface="+mn-ea"/>
                <a:cs typeface="Arial" charset="0"/>
              </a:rPr>
              <a:t>-- Failure to detect TCMR in most biopsies </a:t>
            </a: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mirrors its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	suboptimal performance for TCMR Dx in ALL BIOPSIES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---Negative MMDx® test for TCMR </a:t>
            </a:r>
            <a:r>
              <a:rPr kumimoji="0" lang="en-US" sz="2400" b="0" i="0" u="none" strike="noStrike" kern="1200" cap="none" spc="0" normalizeH="0" baseline="0" noProof="0" dirty="0">
                <a:ln>
                  <a:noFill/>
                </a:ln>
                <a:solidFill>
                  <a:srgbClr val="FFFF00"/>
                </a:solidFill>
                <a:effectLst/>
                <a:uLnTx/>
                <a:uFillTx/>
                <a:latin typeface="Times New Roman" charset="0"/>
                <a:ea typeface="+mn-ea"/>
                <a:cs typeface="Arial" charset="0"/>
              </a:rPr>
              <a:t>should not preclude rx as Banff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charset="0"/>
                <a:ea typeface="+mn-ea"/>
                <a:cs typeface="Arial" charset="0"/>
              </a:rPr>
              <a:t>	TCMR grade 2A/2B with </a:t>
            </a: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steroids/ATG, if clinically indicated</a:t>
            </a:r>
          </a:p>
          <a:p>
            <a:endParaRPr lang="en-US" baseline="0" dirty="0"/>
          </a:p>
          <a:p>
            <a:endParaRPr lang="en-US" baseline="0" dirty="0"/>
          </a:p>
          <a:p>
            <a:r>
              <a:rPr lang="en-US" baseline="0" dirty="0"/>
              <a:t> </a:t>
            </a:r>
            <a:r>
              <a:rPr lang="en-US" baseline="0" dirty="0" err="1"/>
              <a:t>Xxxxxxxxx</a:t>
            </a:r>
            <a:endParaRPr lang="en-US" baseline="0" dirty="0"/>
          </a:p>
          <a:p>
            <a:r>
              <a:rPr lang="en-US" baseline="0" dirty="0"/>
              <a:t>.</a:t>
            </a:r>
          </a:p>
          <a:p>
            <a:r>
              <a:rPr lang="en-US" baseline="0" dirty="0" err="1"/>
              <a:t>I</a:t>
            </a:r>
            <a:r>
              <a:rPr lang="en-US" dirty="0" err="1"/>
              <a:t>Xxxxxxxxxxxxxxxxx</a:t>
            </a:r>
            <a:endParaRPr lang="en-US" dirty="0"/>
          </a:p>
          <a:p>
            <a:r>
              <a:rPr lang="en-US" dirty="0"/>
              <a:t>V-lesions more common in </a:t>
            </a:r>
            <a:r>
              <a:rPr lang="en-US" dirty="0" err="1"/>
              <a:t>ist</a:t>
            </a:r>
            <a:r>
              <a:rPr lang="en-US" dirty="0"/>
              <a:t> </a:t>
            </a:r>
            <a:r>
              <a:rPr lang="en-US" dirty="0" err="1"/>
              <a:t>yr</a:t>
            </a:r>
            <a:r>
              <a:rPr lang="en-US" dirty="0"/>
              <a:t> (9%</a:t>
            </a:r>
            <a:r>
              <a:rPr lang="en-US" baseline="0" dirty="0"/>
              <a:t> of biopsies versus 5% &gt;1 </a:t>
            </a:r>
            <a:r>
              <a:rPr lang="en-US" baseline="0" dirty="0" err="1"/>
              <a:t>yr</a:t>
            </a:r>
            <a:r>
              <a:rPr lang="en-US" baseline="0" dirty="0"/>
              <a:t>)</a:t>
            </a:r>
            <a:endParaRPr lang="en-US" dirty="0"/>
          </a:p>
          <a:p>
            <a:r>
              <a:rPr lang="en-US" dirty="0"/>
              <a:t>Timing: &lt;1 </a:t>
            </a:r>
            <a:r>
              <a:rPr lang="en-US" dirty="0" err="1"/>
              <a:t>yr</a:t>
            </a:r>
            <a:r>
              <a:rPr lang="en-US" dirty="0"/>
              <a:t> often </a:t>
            </a:r>
            <a:r>
              <a:rPr lang="en-US" dirty="0" err="1"/>
              <a:t>DSA</a:t>
            </a:r>
            <a:r>
              <a:rPr lang="en-US" dirty="0"/>
              <a:t> –</a:t>
            </a:r>
            <a:r>
              <a:rPr lang="en-US" dirty="0" err="1"/>
              <a:t>ve</a:t>
            </a:r>
            <a:r>
              <a:rPr lang="en-US" dirty="0"/>
              <a:t> and not rejection (he may have a point in saying do not diagnose most as TCMR unless </a:t>
            </a:r>
            <a:r>
              <a:rPr lang="en-US" dirty="0" err="1"/>
              <a:t>i&amp;t</a:t>
            </a:r>
            <a:r>
              <a:rPr lang="en-US" dirty="0"/>
              <a:t> criteria</a:t>
            </a:r>
            <a:r>
              <a:rPr lang="en-US" baseline="0" dirty="0"/>
              <a:t> satisfied)</a:t>
            </a:r>
            <a:r>
              <a:rPr lang="en-US" dirty="0"/>
              <a:t>;  1-5 </a:t>
            </a:r>
            <a:r>
              <a:rPr lang="en-US" dirty="0" err="1"/>
              <a:t>yr</a:t>
            </a:r>
            <a:r>
              <a:rPr lang="en-US" dirty="0"/>
              <a:t> often </a:t>
            </a:r>
            <a:r>
              <a:rPr lang="en-US" dirty="0" err="1"/>
              <a:t>ABMR</a:t>
            </a:r>
            <a:r>
              <a:rPr lang="en-US" dirty="0"/>
              <a:t> scores + &amp; </a:t>
            </a:r>
            <a:r>
              <a:rPr lang="en-US" dirty="0" err="1"/>
              <a:t>DSA</a:t>
            </a:r>
            <a:r>
              <a:rPr lang="en-US" dirty="0"/>
              <a:t>; </a:t>
            </a:r>
          </a:p>
          <a:p>
            <a:r>
              <a:rPr lang="en-US" dirty="0"/>
              <a:t>Primary discrepancy: MDX</a:t>
            </a:r>
            <a:r>
              <a:rPr lang="en-US" baseline="0" dirty="0"/>
              <a:t> does not call rejection on many that were really isolated V</a:t>
            </a:r>
          </a:p>
          <a:p>
            <a:r>
              <a:rPr lang="en-US" baseline="0" dirty="0"/>
              <a:t>Figures argue it is a purely training problem.</a:t>
            </a:r>
          </a:p>
          <a:p>
            <a:r>
              <a:rPr lang="en-US" baseline="0" dirty="0"/>
              <a:t>Clinical implications of discrepancy remain unclear; mmdx would argue half not be treated; many clinicians would feel very uncomfortable not treating biopsies with intimal arteritis; trial to resolve this unlikely to be ever done</a:t>
            </a:r>
          </a:p>
          <a:p>
            <a:r>
              <a:rPr lang="en-US" baseline="0" dirty="0" err="1"/>
              <a:t>xxxxxxxxxxxxxx</a:t>
            </a:r>
            <a:endParaRPr lang="en-US" baseline="0" dirty="0"/>
          </a:p>
          <a:p>
            <a:r>
              <a:rPr lang="en-US" baseline="0" dirty="0"/>
              <a:t>Most of the numbers are from Table 2 and 3 (total is 30+47 + 1 no rejection = 48 biopsies so TCMR by histology was 30/48=63%; </a:t>
            </a:r>
            <a:r>
              <a:rPr lang="en-US" baseline="0" dirty="0" err="1"/>
              <a:t>molec</a:t>
            </a:r>
            <a:r>
              <a:rPr lang="en-US" baseline="0" dirty="0"/>
              <a:t> 15/48=31% = about the 30% figure I had in mind</a:t>
            </a:r>
          </a:p>
          <a:p>
            <a:r>
              <a:rPr lang="en-US" baseline="0" dirty="0"/>
              <a:t>The feeling is that most late cases of isolated v have antibody while sis studied early cases mostly without antibody </a:t>
            </a:r>
          </a:p>
          <a:p>
            <a:endParaRPr lang="en-US" baseline="0" dirty="0"/>
          </a:p>
          <a:p>
            <a:r>
              <a:rPr lang="en-US" baseline="0" dirty="0"/>
              <a:t>-------------</a:t>
            </a:r>
          </a:p>
          <a:p>
            <a:r>
              <a:rPr lang="en-US" baseline="0" dirty="0"/>
              <a:t>Half the table is removed: it had 17 Mixed Rejection by Histology: 2/17 </a:t>
            </a:r>
            <a:r>
              <a:rPr lang="en-US" baseline="0" dirty="0" err="1"/>
              <a:t>molec</a:t>
            </a:r>
            <a:r>
              <a:rPr lang="en-US" baseline="0" dirty="0"/>
              <a:t> TCMR, 9/17 </a:t>
            </a:r>
            <a:r>
              <a:rPr lang="en-US" baseline="0" dirty="0" err="1"/>
              <a:t>molec</a:t>
            </a:r>
            <a:r>
              <a:rPr lang="en-US" baseline="0" dirty="0"/>
              <a:t> ABMR, </a:t>
            </a:r>
          </a:p>
          <a:p>
            <a:r>
              <a:rPr lang="en-US" baseline="0" dirty="0" err="1"/>
              <a:t>xxxxxxxxxxxxxxxxxxxxxxxxxxxxxxxxxxxxxxxxx</a:t>
            </a:r>
            <a:endParaRPr lang="en-US" baseline="0" dirty="0"/>
          </a:p>
          <a:p>
            <a:r>
              <a:rPr lang="en-US" dirty="0"/>
              <a:t>Here are some deleted lines that could be reviewed.</a:t>
            </a:r>
          </a:p>
          <a:p>
            <a:r>
              <a:rPr lang="en-US" dirty="0"/>
              <a:t>Here is summary of mmdx </a:t>
            </a:r>
            <a:r>
              <a:rPr lang="en-US" dirty="0" err="1"/>
              <a:t>findingscies</a:t>
            </a:r>
            <a:r>
              <a:rPr lang="en-US" dirty="0"/>
              <a:t> for v-lesions reported as </a:t>
            </a:r>
            <a:r>
              <a:rPr lang="en-US" b="1" dirty="0"/>
              <a:t>histologic TCMR</a:t>
            </a:r>
            <a:r>
              <a:rPr lang="en-US" dirty="0"/>
              <a:t>; this is data on 30 biopsies reported by Dr. Halloran’s group </a:t>
            </a:r>
            <a:r>
              <a:rPr lang="en-US" strike="sngStrike" dirty="0"/>
              <a:t>(</a:t>
            </a:r>
            <a:r>
              <a:rPr lang="en-US" b="1" strike="sngStrike" dirty="0"/>
              <a:t>49, in all, is</a:t>
            </a:r>
            <a:r>
              <a:rPr lang="en-US" b="1" strike="sngStrike" baseline="0" dirty="0"/>
              <a:t>olated v= 28</a:t>
            </a:r>
            <a:r>
              <a:rPr lang="en-US" strike="sngStrike" baseline="0" dirty="0"/>
              <a:t>,  </a:t>
            </a:r>
            <a:r>
              <a:rPr lang="en-US" strike="noStrike" baseline="0" dirty="0"/>
              <a:t> All 30 are pure TCMR =30 but I did sneak in data on 28 isolated V1 lesions</a:t>
            </a:r>
            <a:r>
              <a:rPr lang="en-US" strike="sngStrike" baseline="0" dirty="0"/>
              <a:t>)</a:t>
            </a:r>
          </a:p>
          <a:p>
            <a:endParaRPr lang="en-US" baseline="0" dirty="0"/>
          </a:p>
          <a:p>
            <a:r>
              <a:rPr lang="en-US" baseline="0" dirty="0"/>
              <a:t>-ABMR score high in 5/30 = 17% </a:t>
            </a:r>
            <a:r>
              <a:rPr lang="en-US" strike="sngStrike" baseline="0" dirty="0"/>
              <a:t>(1+4  =5; 4 of 5 were mixed since TCMR score also high)</a:t>
            </a:r>
            <a:r>
              <a:rPr lang="en-US" baseline="0" dirty="0"/>
              <a:t>;  Overall about half were said to be DSA NEGATIVE, &amp; C4d status was not given for any patient; The treatment and clinical course of these patients is also not presented. </a:t>
            </a:r>
            <a:r>
              <a:rPr lang="en-US" u="none" strike="sngStrike" baseline="0" dirty="0"/>
              <a:t>SO IT IS NOT CLEAR HOW MANY PATIENTS were clinically behaving as ABMR. </a:t>
            </a:r>
            <a:r>
              <a:rPr lang="en-US" strike="sngStrike" baseline="0" dirty="0"/>
              <a:t>REALLY are well UNDISPUTED ABMR—in 2021 he has started arguing very early change, but needs careful study and refrain from using the diagnosis in clinical management---?unnecessary treatment </a:t>
            </a:r>
          </a:p>
          <a:p>
            <a:pPr marL="171436" indent="-171436">
              <a:buFontTx/>
              <a:buChar char="-"/>
            </a:pPr>
            <a:r>
              <a:rPr lang="en-US" strike="sngStrike" baseline="0" dirty="0"/>
              <a:t>to these stable patients is really and </a:t>
            </a:r>
            <a:r>
              <a:rPr lang="en-US" strike="sngStrike" baseline="0" dirty="0" err="1"/>
              <a:t>inconventient</a:t>
            </a:r>
            <a:r>
              <a:rPr lang="en-US" strike="sngStrike" baseline="0" dirty="0"/>
              <a:t> paper published 2015, and it will be of interest to see how these patients are doing now—in 2021 he has started arguing very early change, but needs careful study and refrain from using the diagnosis in clinical management---?unnecessary treatment </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324" rtl="0" eaLnBrk="1" fontAlgn="base" latinLnBrk="0" hangingPunct="1">
              <a:lnSpc>
                <a:spcPct val="100000"/>
              </a:lnSpc>
              <a:spcBef>
                <a:spcPct val="0"/>
              </a:spcBef>
              <a:spcAft>
                <a:spcPct val="0"/>
              </a:spcAft>
              <a:buClrTx/>
              <a:buSzTx/>
              <a:buFontTx/>
              <a:buNone/>
              <a:tabLst/>
              <a:defRPr/>
            </a:pPr>
            <a:fld id="{2255531C-2750-7E41-9983-9B32EAEFFE1C}" type="slidenum">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pPr marL="0" marR="0" lvl="0" indent="0" algn="r" defTabSz="914324"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endParaRPr>
          </a:p>
        </p:txBody>
      </p:sp>
    </p:spTree>
    <p:extLst>
      <p:ext uri="{BB962C8B-B14F-4D97-AF65-F5344CB8AC3E}">
        <p14:creationId xmlns:p14="http://schemas.microsoft.com/office/powerpoint/2010/main" val="4046961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solidFill>
                  <a:srgbClr val="FFFF00"/>
                </a:solidFill>
              </a:rPr>
              <a:t>LET ME ALSO MENTION: want some Caveats of Analyzing  </a:t>
            </a:r>
            <a:r>
              <a:rPr lang="en-US" altLang="en-US" sz="1200" b="1" dirty="0">
                <a:solidFill>
                  <a:srgbClr val="FFFF00"/>
                </a:solidFill>
              </a:rPr>
              <a:t>I-T- V-lesions </a:t>
            </a:r>
            <a:r>
              <a:rPr lang="en-US" altLang="en-US" sz="1200" dirty="0">
                <a:solidFill>
                  <a:srgbClr val="FFFF00"/>
                </a:solidFill>
              </a:rPr>
              <a:t>by MDX </a:t>
            </a:r>
          </a:p>
          <a:p>
            <a:endParaRPr lang="en-US" strike="sngStrike" baseline="0" dirty="0"/>
          </a:p>
          <a:p>
            <a:pPr eaLnBrk="1" hangingPunct="1">
              <a:buFont typeface="Wingdings" panose="05000000000000000000" pitchFamily="2" charset="2"/>
              <a:buChar char="§"/>
              <a:defRPr/>
            </a:pPr>
            <a:r>
              <a:rPr lang="en-US" altLang="en-US" sz="1200" dirty="0">
                <a:solidFill>
                  <a:srgbClr val="F8F8F8"/>
                </a:solidFill>
              </a:rPr>
              <a:t>Lesions likely not present in fragment taken for </a:t>
            </a:r>
            <a:r>
              <a:rPr lang="en-US" altLang="en-US" sz="1200" dirty="0" err="1">
                <a:solidFill>
                  <a:srgbClr val="F8F8F8"/>
                </a:solidFill>
              </a:rPr>
              <a:t>MDx</a:t>
            </a:r>
            <a:r>
              <a:rPr lang="en-US" altLang="en-US" sz="1200" dirty="0">
                <a:solidFill>
                  <a:srgbClr val="F8F8F8"/>
                </a:solidFill>
              </a:rPr>
              <a:t> especially if it is a MMDx® study 3mm</a:t>
            </a:r>
          </a:p>
          <a:p>
            <a:pPr marL="0" indent="0" eaLnBrk="1" hangingPunct="1">
              <a:buNone/>
              <a:defRPr/>
            </a:pPr>
            <a:endParaRPr lang="en-US" altLang="en-US" sz="1200" dirty="0">
              <a:solidFill>
                <a:srgbClr val="F8F8F8"/>
              </a:solidFill>
            </a:endParaRPr>
          </a:p>
          <a:p>
            <a:pPr eaLnBrk="1" hangingPunct="1">
              <a:buFont typeface="Wingdings" panose="05000000000000000000" pitchFamily="2" charset="2"/>
              <a:buChar char="§"/>
              <a:defRPr/>
            </a:pPr>
            <a:r>
              <a:rPr lang="en-US" altLang="en-US" sz="1200" dirty="0">
                <a:solidFill>
                  <a:srgbClr val="F8F8F8"/>
                </a:solidFill>
              </a:rPr>
              <a:t>Findings reflect background lesions of TCMR or ABMR (and that info IS STILL RELEVANT to the same extent as it is for biopsies without v-lesions</a:t>
            </a:r>
          </a:p>
          <a:p>
            <a:pPr marL="0" indent="0" eaLnBrk="1" hangingPunct="1">
              <a:buNone/>
              <a:defRPr/>
            </a:pPr>
            <a:endParaRPr lang="en-US" altLang="en-US" sz="1200" dirty="0">
              <a:solidFill>
                <a:srgbClr val="F8F8F8"/>
              </a:solidFill>
            </a:endParaRPr>
          </a:p>
          <a:p>
            <a:pPr eaLnBrk="1" hangingPunct="1">
              <a:buFont typeface="Wingdings" panose="05000000000000000000" pitchFamily="2" charset="2"/>
              <a:buChar char="§"/>
              <a:defRPr/>
            </a:pPr>
            <a:r>
              <a:rPr lang="en-US" altLang="en-US" sz="1200" dirty="0">
                <a:solidFill>
                  <a:srgbClr val="F8F8F8"/>
                </a:solidFill>
              </a:rPr>
              <a:t>Understanding T-cell vs Ab contribution to the pathogenesis will need spatial profiling focused on ROIs actually containing the lesion</a:t>
            </a:r>
          </a:p>
          <a:p>
            <a:pPr eaLnBrk="1" hangingPunct="1">
              <a:buFont typeface="Wingdings" panose="05000000000000000000" pitchFamily="2" charset="2"/>
              <a:buChar char="§"/>
              <a:defRPr/>
            </a:pPr>
            <a:endParaRPr lang="en-US" altLang="en-US" sz="1200" dirty="0">
              <a:solidFill>
                <a:srgbClr val="F8F8F8"/>
              </a:solidFill>
            </a:endParaRPr>
          </a:p>
          <a:p>
            <a:pPr eaLnBrk="1" hangingPunct="1">
              <a:buFont typeface="Wingdings" panose="05000000000000000000" pitchFamily="2" charset="2"/>
              <a:buChar char="§"/>
              <a:defRPr/>
            </a:pPr>
            <a:r>
              <a:rPr lang="en-US" altLang="en-US" sz="1200" dirty="0">
                <a:solidFill>
                  <a:srgbClr val="F8F8F8"/>
                </a:solidFill>
              </a:rPr>
              <a:t>IHC suggests a mixed </a:t>
            </a:r>
            <a:r>
              <a:rPr lang="en-US" altLang="en-US" sz="1200" dirty="0" err="1">
                <a:solidFill>
                  <a:srgbClr val="F8F8F8"/>
                </a:solidFill>
              </a:rPr>
              <a:t>pathog</a:t>
            </a:r>
            <a:r>
              <a:rPr lang="en-US" altLang="en-US" sz="1200" dirty="0">
                <a:solidFill>
                  <a:srgbClr val="F8F8F8"/>
                </a:solidFill>
              </a:rPr>
              <a:t>. most cases (as CD3 + T-cells , CD68 + macrophages &amp;, C4d deposits are usually present</a:t>
            </a:r>
          </a:p>
          <a:p>
            <a:pPr eaLnBrk="1" hangingPunct="1">
              <a:buFont typeface="Wingdings" panose="05000000000000000000" pitchFamily="2" charset="2"/>
              <a:buChar char="§"/>
              <a:defRPr/>
            </a:pPr>
            <a:endParaRPr lang="en-US" sz="1200" baseline="0" dirty="0">
              <a:solidFill>
                <a:srgbClr val="F8F8F8"/>
              </a:solidFill>
            </a:endParaRPr>
          </a:p>
          <a:p>
            <a:pPr eaLnBrk="1" hangingPunct="1">
              <a:buFont typeface="Wingdings" panose="05000000000000000000" pitchFamily="2" charset="2"/>
              <a:buChar char="§"/>
              <a:defRPr/>
            </a:pPr>
            <a:endParaRPr lang="en-US" baseline="0" dirty="0"/>
          </a:p>
          <a:p>
            <a:r>
              <a:rPr lang="en-US" baseline="0" dirty="0"/>
              <a:t>FOURTHE ROW: NO Molecular REJECTION was found IN 10/30 = 33% patients  </a:t>
            </a:r>
          </a:p>
          <a:p>
            <a:r>
              <a:rPr lang="en-US" baseline="0" dirty="0"/>
              <a:t>-for </a:t>
            </a:r>
            <a:r>
              <a:rPr lang="en-US" baseline="0" dirty="0" err="1"/>
              <a:t>isol</a:t>
            </a:r>
            <a:r>
              <a:rPr lang="en-US" baseline="0" dirty="0"/>
              <a:t>-v the proportion was even higher viz 12/28 OR 43% of cases</a:t>
            </a:r>
          </a:p>
          <a:p>
            <a:pPr marL="171436" indent="-171436">
              <a:buFontTx/>
              <a:buChar char="-"/>
            </a:pPr>
            <a:r>
              <a:rPr lang="en-US" baseline="0" dirty="0"/>
              <a:t>I would argue that the </a:t>
            </a:r>
            <a:r>
              <a:rPr lang="en-US" baseline="0" dirty="0" err="1"/>
              <a:t>molec</a:t>
            </a:r>
            <a:r>
              <a:rPr lang="en-US" baseline="0" dirty="0"/>
              <a:t> classifer used in this study was not trained on such Biopsies</a:t>
            </a:r>
          </a:p>
          <a:p>
            <a:pPr marL="0" indent="0">
              <a:buFontTx/>
              <a:buNone/>
            </a:pPr>
            <a:endParaRPr lang="en-US" baseline="0" dirty="0"/>
          </a:p>
          <a:p>
            <a:pPr marL="0" indent="0">
              <a:buFontTx/>
              <a:buNone/>
            </a:pPr>
            <a:r>
              <a:rPr lang="en-US" baseline="0" dirty="0"/>
              <a:t>FIFTH ROW WITH HISTO FIGURES:</a:t>
            </a:r>
          </a:p>
          <a:p>
            <a:pPr marL="0" indent="0">
              <a:buFontTx/>
              <a:buNone/>
            </a:pPr>
            <a:r>
              <a:rPr lang="en-US" baseline="0" dirty="0"/>
              <a:t>Rather it was trained on biopsy with clear cut inflammation &amp; tubulitis </a:t>
            </a:r>
            <a:r>
              <a:rPr lang="en-US" b="1" u="sng" baseline="0" dirty="0"/>
              <a:t>as is shown here</a:t>
            </a:r>
            <a:r>
              <a:rPr lang="en-US" baseline="0" dirty="0"/>
              <a:t>;  IT WAS NOT TRAINED ON ISOL-V BIOPSIES THAT HAVE A VERY DIFFERENT, an example of which is shown here</a:t>
            </a:r>
          </a:p>
          <a:p>
            <a:pPr marL="0" indent="0">
              <a:buFontTx/>
              <a:buNone/>
            </a:pPr>
            <a:endParaRPr lang="en-US" baseline="0" dirty="0"/>
          </a:p>
          <a:p>
            <a:pPr marL="0" indent="0">
              <a:buFontTx/>
              <a:buNone/>
            </a:pPr>
            <a:r>
              <a:rPr lang="en-US" baseline="0" dirty="0"/>
              <a:t>BOTTOM-MOST TEXT BOX IN BLUE</a:t>
            </a:r>
          </a:p>
          <a:p>
            <a:pPr marL="0" indent="0">
              <a:buFontTx/>
              <a:buNone/>
            </a:pPr>
            <a:endParaRPr lang="en-US" baseline="0" dirty="0"/>
          </a:p>
          <a:p>
            <a:pPr marL="171436" indent="-171436">
              <a:buFontTx/>
              <a:buChar char="-"/>
            </a:pPr>
            <a:r>
              <a:rPr lang="en-US" baseline="0" dirty="0"/>
              <a:t>Hence in my opinion, stating that these cases are not TCMR, because the machine does not say so IS A FORM OF CIRCULAR REASONING</a:t>
            </a:r>
          </a:p>
          <a:p>
            <a:pPr marL="171436" indent="-171436">
              <a:buFontTx/>
              <a:buChar char="-"/>
            </a:pPr>
            <a:r>
              <a:rPr lang="en-US" baseline="0" dirty="0"/>
              <a:t>Indeed I think the piece taken for </a:t>
            </a:r>
            <a:r>
              <a:rPr lang="en-US" baseline="0" dirty="0" err="1"/>
              <a:t>MMDx</a:t>
            </a:r>
            <a:r>
              <a:rPr lang="en-US" baseline="0" dirty="0"/>
              <a:t> studies in these biopsies was likely normal SINCE </a:t>
            </a:r>
            <a:r>
              <a:rPr lang="en-US" baseline="0" dirty="0" err="1"/>
              <a:t>ISOL</a:t>
            </a:r>
            <a:r>
              <a:rPr lang="en-US" baseline="0" dirty="0"/>
              <a:t>  V-LESIONS ARE EXTREMELY FOCAL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Revisit relative % ABMR-TCMR with spatial profiling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endParaRPr>
          </a:p>
          <a:p>
            <a:endParaRPr lang="en-US" baseline="0" dirty="0"/>
          </a:p>
          <a:p>
            <a:r>
              <a:rPr lang="en-US" baseline="0" dirty="0" err="1"/>
              <a:t>XXXXXXXXXXXXXXXX</a:t>
            </a:r>
            <a:endParaRPr lang="en-US" baseline="0" dirty="0"/>
          </a:p>
          <a:p>
            <a:r>
              <a:rPr lang="en-US" baseline="0" dirty="0"/>
              <a:t>THE AFFECTED VESSEL WAS VERY LIKELY NOT EVEN PRESENT IN THE PIECE TAKEN FOR MMDX; &amp; inflammation was none or minimal; SO IT IS NO SURPRISE THAT THESE WERE CALLED NO REJECTION.</a:t>
            </a:r>
          </a:p>
          <a:p>
            <a:r>
              <a:rPr lang="en-US" baseline="0" dirty="0"/>
              <a:t> </a:t>
            </a:r>
            <a:r>
              <a:rPr lang="en-US" baseline="0" dirty="0" err="1"/>
              <a:t>Xxxxxxxxx</a:t>
            </a:r>
            <a:endParaRPr lang="en-US" baseline="0" dirty="0"/>
          </a:p>
          <a:p>
            <a:r>
              <a:rPr lang="en-US" baseline="0" dirty="0"/>
              <a:t>---no patient was mentioned to have received plasmapheresis or IVIG, ----and even the graft outcome was not demonstrable worse for patients with v-lesions (ABMR diagnosis remains an opinion; no evidence that ABMR diagnosed thus needs treatment )</a:t>
            </a:r>
          </a:p>
          <a:p>
            <a:r>
              <a:rPr lang="en-US" baseline="0" dirty="0" err="1"/>
              <a:t>I</a:t>
            </a:r>
            <a:r>
              <a:rPr lang="en-US" dirty="0" err="1"/>
              <a:t>Xxxxxxxxxxxxxxxxx</a:t>
            </a:r>
            <a:endParaRPr lang="en-US" dirty="0"/>
          </a:p>
          <a:p>
            <a:r>
              <a:rPr lang="en-US" dirty="0"/>
              <a:t>V-lesions more common in </a:t>
            </a:r>
            <a:r>
              <a:rPr lang="en-US" dirty="0" err="1"/>
              <a:t>ist</a:t>
            </a:r>
            <a:r>
              <a:rPr lang="en-US" dirty="0"/>
              <a:t> </a:t>
            </a:r>
            <a:r>
              <a:rPr lang="en-US" dirty="0" err="1"/>
              <a:t>yr</a:t>
            </a:r>
            <a:r>
              <a:rPr lang="en-US" dirty="0"/>
              <a:t> (9%</a:t>
            </a:r>
            <a:r>
              <a:rPr lang="en-US" baseline="0" dirty="0"/>
              <a:t> of biopsies versus 5% &gt;1 </a:t>
            </a:r>
            <a:r>
              <a:rPr lang="en-US" baseline="0" dirty="0" err="1"/>
              <a:t>yr</a:t>
            </a:r>
            <a:r>
              <a:rPr lang="en-US" baseline="0" dirty="0"/>
              <a:t>)</a:t>
            </a:r>
            <a:endParaRPr lang="en-US" dirty="0"/>
          </a:p>
          <a:p>
            <a:r>
              <a:rPr lang="en-US" dirty="0"/>
              <a:t>Timing: &lt;1 </a:t>
            </a:r>
            <a:r>
              <a:rPr lang="en-US" dirty="0" err="1"/>
              <a:t>yr</a:t>
            </a:r>
            <a:r>
              <a:rPr lang="en-US" dirty="0"/>
              <a:t> often </a:t>
            </a:r>
            <a:r>
              <a:rPr lang="en-US" dirty="0" err="1"/>
              <a:t>DSA</a:t>
            </a:r>
            <a:r>
              <a:rPr lang="en-US" dirty="0"/>
              <a:t> –</a:t>
            </a:r>
            <a:r>
              <a:rPr lang="en-US" dirty="0" err="1"/>
              <a:t>ve</a:t>
            </a:r>
            <a:r>
              <a:rPr lang="en-US" dirty="0"/>
              <a:t> and not rejection (he may have a point in saying do not diagnose most as TCMR unless </a:t>
            </a:r>
            <a:r>
              <a:rPr lang="en-US" dirty="0" err="1"/>
              <a:t>i&amp;t</a:t>
            </a:r>
            <a:r>
              <a:rPr lang="en-US" dirty="0"/>
              <a:t> criteria</a:t>
            </a:r>
            <a:r>
              <a:rPr lang="en-US" baseline="0" dirty="0"/>
              <a:t> satisfied)</a:t>
            </a:r>
            <a:r>
              <a:rPr lang="en-US" dirty="0"/>
              <a:t>;  1-5 </a:t>
            </a:r>
            <a:r>
              <a:rPr lang="en-US" dirty="0" err="1"/>
              <a:t>yr</a:t>
            </a:r>
            <a:r>
              <a:rPr lang="en-US" dirty="0"/>
              <a:t> often </a:t>
            </a:r>
            <a:r>
              <a:rPr lang="en-US" dirty="0" err="1"/>
              <a:t>ABMR</a:t>
            </a:r>
            <a:r>
              <a:rPr lang="en-US" dirty="0"/>
              <a:t> scores + &amp; </a:t>
            </a:r>
            <a:r>
              <a:rPr lang="en-US" dirty="0" err="1"/>
              <a:t>DSA</a:t>
            </a:r>
            <a:r>
              <a:rPr lang="en-US" dirty="0"/>
              <a:t>; </a:t>
            </a:r>
          </a:p>
          <a:p>
            <a:r>
              <a:rPr lang="en-US" dirty="0"/>
              <a:t>Primary discrepancy: MDX</a:t>
            </a:r>
            <a:r>
              <a:rPr lang="en-US" baseline="0" dirty="0"/>
              <a:t> does not call rejection on many that were really isolated V</a:t>
            </a:r>
          </a:p>
          <a:p>
            <a:r>
              <a:rPr lang="en-US" baseline="0" dirty="0"/>
              <a:t>Figures argue it is a purely training problem.</a:t>
            </a:r>
          </a:p>
          <a:p>
            <a:r>
              <a:rPr lang="en-US" baseline="0" dirty="0"/>
              <a:t>Clinical implications of discrepancy remain unclear; mmdx would argue half not be treated; many clinicians would feel very uncomfortable not treating biopsies with intimal arteritis; trial to resolve this unlikely to be ever done</a:t>
            </a:r>
          </a:p>
          <a:p>
            <a:r>
              <a:rPr lang="en-US" baseline="0" dirty="0" err="1"/>
              <a:t>xxxxxxxxxxxxxx</a:t>
            </a:r>
            <a:endParaRPr lang="en-US" baseline="0" dirty="0"/>
          </a:p>
          <a:p>
            <a:r>
              <a:rPr lang="en-US" baseline="0" dirty="0"/>
              <a:t>Most of the numbers are from Table 2 and 3 (total is 30+47 + 1 no rejection = 48 biopsies so TCMR by histology was 30/48=63%; </a:t>
            </a:r>
            <a:r>
              <a:rPr lang="en-US" baseline="0" dirty="0" err="1"/>
              <a:t>molec</a:t>
            </a:r>
            <a:r>
              <a:rPr lang="en-US" baseline="0" dirty="0"/>
              <a:t> 15/48=31% = about the 30% figure I had in mind</a:t>
            </a:r>
          </a:p>
          <a:p>
            <a:r>
              <a:rPr lang="en-US" baseline="0" dirty="0"/>
              <a:t>The feeling is that most late cases of isolated v have antibody while sis studied early cases mostly without antibody </a:t>
            </a:r>
          </a:p>
          <a:p>
            <a:endParaRPr lang="en-US" baseline="0" dirty="0"/>
          </a:p>
          <a:p>
            <a:r>
              <a:rPr lang="en-US" baseline="0" dirty="0"/>
              <a:t>-------------</a:t>
            </a:r>
          </a:p>
          <a:p>
            <a:r>
              <a:rPr lang="en-US" baseline="0" dirty="0"/>
              <a:t>Half the table is removed: it had 17 Mixed Rejection by Histology: 2/17 </a:t>
            </a:r>
            <a:r>
              <a:rPr lang="en-US" baseline="0" dirty="0" err="1"/>
              <a:t>molec</a:t>
            </a:r>
            <a:r>
              <a:rPr lang="en-US" baseline="0" dirty="0"/>
              <a:t> TCMR, 9/17 </a:t>
            </a:r>
            <a:r>
              <a:rPr lang="en-US" baseline="0" dirty="0" err="1"/>
              <a:t>molec</a:t>
            </a:r>
            <a:r>
              <a:rPr lang="en-US" baseline="0" dirty="0"/>
              <a:t> ABMR, </a:t>
            </a:r>
          </a:p>
          <a:p>
            <a:r>
              <a:rPr lang="en-US" baseline="0" dirty="0" err="1"/>
              <a:t>xxxxxxxxxxxxxxxxxxxxxxxxxxxxxxxxxxxxxxxxx</a:t>
            </a:r>
            <a:endParaRPr lang="en-US" baseline="0" dirty="0"/>
          </a:p>
          <a:p>
            <a:r>
              <a:rPr lang="en-US" dirty="0"/>
              <a:t>Here are some deleted lines that could be reviewed.</a:t>
            </a:r>
          </a:p>
          <a:p>
            <a:r>
              <a:rPr lang="en-US" dirty="0"/>
              <a:t>Here is summary of mmdx </a:t>
            </a:r>
            <a:r>
              <a:rPr lang="en-US" dirty="0" err="1"/>
              <a:t>findingscies</a:t>
            </a:r>
            <a:r>
              <a:rPr lang="en-US" dirty="0"/>
              <a:t> for v-lesions reported as </a:t>
            </a:r>
            <a:r>
              <a:rPr lang="en-US" b="1" dirty="0"/>
              <a:t>histologic TCMR</a:t>
            </a:r>
            <a:r>
              <a:rPr lang="en-US" dirty="0"/>
              <a:t>; this is data on 30 biopsies reported by Dr. Halloran’s group </a:t>
            </a:r>
            <a:r>
              <a:rPr lang="en-US" strike="sngStrike" dirty="0"/>
              <a:t>(</a:t>
            </a:r>
            <a:r>
              <a:rPr lang="en-US" b="1" strike="sngStrike" dirty="0"/>
              <a:t>49, in all, is</a:t>
            </a:r>
            <a:r>
              <a:rPr lang="en-US" b="1" strike="sngStrike" baseline="0" dirty="0"/>
              <a:t>olated v= 28</a:t>
            </a:r>
            <a:r>
              <a:rPr lang="en-US" strike="sngStrike" baseline="0" dirty="0"/>
              <a:t>,  </a:t>
            </a:r>
            <a:r>
              <a:rPr lang="en-US" strike="noStrike" baseline="0" dirty="0"/>
              <a:t> All 30 are pure TCMR =30 but I did sneak in data on 28 isolated V1 lesions</a:t>
            </a:r>
            <a:r>
              <a:rPr lang="en-US" strike="sngStrike" baseline="0" dirty="0"/>
              <a:t>)</a:t>
            </a:r>
          </a:p>
          <a:p>
            <a:endParaRPr lang="en-US" baseline="0" dirty="0"/>
          </a:p>
          <a:p>
            <a:r>
              <a:rPr lang="en-US" baseline="0" dirty="0"/>
              <a:t>-ABMR score high in 5/30 = 17% </a:t>
            </a:r>
            <a:r>
              <a:rPr lang="en-US" strike="sngStrike" baseline="0" dirty="0"/>
              <a:t>(1+4  =5; 4 of 5 were mixed since TCMR score also high)</a:t>
            </a:r>
            <a:r>
              <a:rPr lang="en-US" baseline="0" dirty="0"/>
              <a:t>;  Overall about half were said to be DSA NEGATIVE, &amp; C4d status was not given for any patient; The treatment and clinical course of these patients is also not presented. </a:t>
            </a:r>
            <a:r>
              <a:rPr lang="en-US" u="none" strike="sngStrike" baseline="0" dirty="0"/>
              <a:t>SO IT IS NOT CLEAR HOW MANY PATIENTS were clinically behaving as ABMR. </a:t>
            </a:r>
            <a:r>
              <a:rPr lang="en-US" strike="sngStrike" baseline="0" dirty="0"/>
              <a:t>REALLY are well UNDISPUTED ABMR—in 2021 he has started arguing very early change, but needs careful study and refrain from using the diagnosis in clinical management---?unnecessary treatment </a:t>
            </a:r>
          </a:p>
          <a:p>
            <a:pPr marL="171436" indent="-171436">
              <a:buFontTx/>
              <a:buChar char="-"/>
            </a:pPr>
            <a:r>
              <a:rPr lang="en-US" strike="sngStrike" baseline="0" dirty="0"/>
              <a:t>to these stable patients is really and </a:t>
            </a:r>
            <a:r>
              <a:rPr lang="en-US" strike="sngStrike" baseline="0" dirty="0" err="1"/>
              <a:t>inconventient</a:t>
            </a:r>
            <a:r>
              <a:rPr lang="en-US" strike="sngStrike" baseline="0" dirty="0"/>
              <a:t> paper published 2015, and it will be of interest to see how these patients are doing now—in 2021 he has started arguing very early change, but needs careful study and refrain from using the diagnosis in clinical management---?unnecessary treatment </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324" rtl="0" eaLnBrk="1" fontAlgn="base" latinLnBrk="0" hangingPunct="1">
              <a:lnSpc>
                <a:spcPct val="100000"/>
              </a:lnSpc>
              <a:spcBef>
                <a:spcPct val="0"/>
              </a:spcBef>
              <a:spcAft>
                <a:spcPct val="0"/>
              </a:spcAft>
              <a:buClrTx/>
              <a:buSzTx/>
              <a:buFontTx/>
              <a:buNone/>
              <a:tabLst/>
              <a:defRPr/>
            </a:pPr>
            <a:fld id="{2255531C-2750-7E41-9983-9B32EAEFFE1C}" type="slidenum">
              <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rPr>
              <a:pPr marL="0" marR="0" lvl="0" indent="0" algn="r" defTabSz="914324"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Times New Roman" charset="0"/>
              <a:ea typeface="+mn-ea"/>
              <a:cs typeface="Arial" charset="0"/>
            </a:endParaRPr>
          </a:p>
        </p:txBody>
      </p:sp>
    </p:spTree>
    <p:extLst>
      <p:ext uri="{BB962C8B-B14F-4D97-AF65-F5344CB8AC3E}">
        <p14:creationId xmlns:p14="http://schemas.microsoft.com/office/powerpoint/2010/main" val="1568459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1236663" y="715963"/>
            <a:ext cx="4760912" cy="3570287"/>
          </a:xfrm>
          <a:ln w="12700"/>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86" tIns="47392" rIns="94786" bIns="47392"/>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rgbClr val="FFFF00"/>
                </a:solidFill>
              </a:rPr>
              <a:t>I will now discuss: Chronic Active TCMR:--- which has been finally recognized in the in </a:t>
            </a:r>
            <a:r>
              <a:rPr lang="en-US" sz="1200" b="1" dirty="0">
                <a:solidFill>
                  <a:srgbClr val="FFFF00"/>
                </a:solidFill>
              </a:rPr>
              <a:t>the Interstitial Compartment </a:t>
            </a:r>
            <a:r>
              <a:rPr lang="en-US" sz="1200" b="0" dirty="0">
                <a:solidFill>
                  <a:srgbClr val="FFFF00"/>
                </a:solidFill>
              </a:rPr>
              <a:t>-- </a:t>
            </a:r>
            <a:r>
              <a:rPr lang="en-US" b="1" dirty="0">
                <a:solidFill>
                  <a:schemeClr val="bg1"/>
                </a:solidFill>
              </a:rPr>
              <a:t>after many decades of what to me was UNBELIEVABLE denial that this entity could exist --</a:t>
            </a:r>
            <a:r>
              <a:rPr lang="en-US" b="0" strike="noStrike" dirty="0">
                <a:solidFill>
                  <a:schemeClr val="bg1"/>
                </a:solidFill>
              </a:rPr>
              <a:t>outside of the vascular compartment. </a:t>
            </a:r>
          </a:p>
          <a:p>
            <a:endParaRPr lang="en-US" dirty="0">
              <a:solidFill>
                <a:srgbClr val="FFFF00"/>
              </a:solidFill>
            </a:endParaRPr>
          </a:p>
          <a:p>
            <a:endParaRPr lang="en-US" dirty="0">
              <a:solidFill>
                <a:srgbClr val="FFFF00"/>
              </a:solidFill>
            </a:endParaRPr>
          </a:p>
          <a:p>
            <a:r>
              <a:rPr lang="en-US" dirty="0">
                <a:solidFill>
                  <a:srgbClr val="FFFF00"/>
                </a:solidFill>
              </a:rPr>
              <a:t>ca-TCMR related issues </a:t>
            </a:r>
            <a:r>
              <a:rPr lang="en-US" baseline="0" dirty="0">
                <a:solidFill>
                  <a:srgbClr val="FFFF00"/>
                </a:solidFill>
              </a:rPr>
              <a:t>discussed in the 2022 conference </a:t>
            </a:r>
            <a:r>
              <a:rPr lang="en-US" altLang="en-US" sz="1200" dirty="0">
                <a:solidFill>
                  <a:srgbClr val="FFFF00"/>
                </a:solidFill>
                <a:latin typeface="Arial" pitchFamily="34" charset="0"/>
              </a:rPr>
              <a:t>were: </a:t>
            </a:r>
          </a:p>
          <a:p>
            <a:endParaRPr lang="en-US" altLang="en-US" sz="1200" dirty="0">
              <a:solidFill>
                <a:srgbClr val="FFFF00"/>
              </a:solidFill>
              <a:latin typeface="Arial" pitchFamily="34" charset="0"/>
            </a:endParaRPr>
          </a:p>
          <a:p>
            <a:pPr eaLnBrk="1" hangingPunct="1"/>
            <a:r>
              <a:rPr lang="en-US" altLang="en-US" sz="3200" dirty="0">
                <a:solidFill>
                  <a:srgbClr val="F8F8F8"/>
                </a:solidFill>
                <a:latin typeface="Arial" pitchFamily="34" charset="0"/>
              </a:rPr>
              <a:t>Defining tubular atrophy</a:t>
            </a:r>
          </a:p>
          <a:p>
            <a:pPr eaLnBrk="1" hangingPunct="1"/>
            <a:r>
              <a:rPr lang="en-US" altLang="en-US" sz="3200" dirty="0">
                <a:solidFill>
                  <a:srgbClr val="F8F8F8"/>
                </a:solidFill>
                <a:latin typeface="Arial" pitchFamily="34" charset="0"/>
              </a:rPr>
              <a:t>Defining IFTA</a:t>
            </a:r>
          </a:p>
          <a:p>
            <a:pPr eaLnBrk="1" hangingPunct="1"/>
            <a:r>
              <a:rPr lang="en-US" altLang="en-US" sz="3200" dirty="0">
                <a:solidFill>
                  <a:srgbClr val="F8F8F8"/>
                </a:solidFill>
                <a:latin typeface="Arial" pitchFamily="34" charset="0"/>
              </a:rPr>
              <a:t>Adjusting the threshold for Diagnosis of</a:t>
            </a:r>
            <a:r>
              <a:rPr lang="en-US" altLang="en-US" sz="3200" baseline="0" dirty="0">
                <a:solidFill>
                  <a:srgbClr val="F8F8F8"/>
                </a:solidFill>
                <a:latin typeface="Arial" pitchFamily="34" charset="0"/>
              </a:rPr>
              <a:t> </a:t>
            </a:r>
            <a:r>
              <a:rPr lang="en-US" altLang="en-US" sz="3200" baseline="0" dirty="0" err="1">
                <a:solidFill>
                  <a:srgbClr val="F8F8F8"/>
                </a:solidFill>
                <a:latin typeface="Arial" pitchFamily="34" charset="0"/>
              </a:rPr>
              <a:t>caTCMR</a:t>
            </a:r>
            <a:endParaRPr lang="en-US" altLang="en-US" sz="3200" dirty="0">
              <a:solidFill>
                <a:srgbClr val="F8F8F8"/>
              </a:solidFill>
              <a:latin typeface="Arial" pitchFamily="34" charset="0"/>
            </a:endParaRPr>
          </a:p>
          <a:p>
            <a:br>
              <a:rPr kumimoji="0" lang="en-US" altLang="en-US" sz="3200" b="0" i="0" u="none" strike="noStrike" kern="0" cap="none" spc="0" normalizeH="0" baseline="0" noProof="0" dirty="0">
                <a:ln>
                  <a:noFill/>
                </a:ln>
                <a:solidFill>
                  <a:srgbClr val="FFFF00"/>
                </a:solidFill>
                <a:effectLst/>
                <a:uLnTx/>
                <a:uFillTx/>
                <a:latin typeface="Arial" pitchFamily="34" charset="0"/>
                <a:ea typeface="+mj-ea"/>
                <a:cs typeface="+mj-cs"/>
              </a:rPr>
            </a:br>
            <a:br>
              <a:rPr lang="en-US" altLang="en-US" sz="1200" dirty="0">
                <a:solidFill>
                  <a:srgbClr val="FFFF00"/>
                </a:solidFill>
                <a:latin typeface="Arial" pitchFamily="34" charset="0"/>
              </a:rPr>
            </a:br>
            <a:endParaRPr lang="en-US" dirty="0"/>
          </a:p>
        </p:txBody>
      </p:sp>
    </p:spTree>
    <p:extLst>
      <p:ext uri="{BB962C8B-B14F-4D97-AF65-F5344CB8AC3E}">
        <p14:creationId xmlns:p14="http://schemas.microsoft.com/office/powerpoint/2010/main" val="34155226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1236663" y="715963"/>
            <a:ext cx="4760912" cy="3570287"/>
          </a:xfrm>
          <a:ln w="12700"/>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86" tIns="47392" rIns="94786" bIns="47392"/>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rPr>
              <a:t>Let us consider the </a:t>
            </a:r>
            <a:r>
              <a:rPr kumimoji="0" lang="en-US" altLang="en-US" sz="2800" b="0" i="0" u="none" strike="noStrike" kern="0" cap="none" spc="0" normalizeH="0" baseline="0" noProof="0" dirty="0" err="1">
                <a:ln>
                  <a:noFill/>
                </a:ln>
                <a:solidFill>
                  <a:srgbClr val="F8F8F8"/>
                </a:solidFill>
                <a:effectLst/>
                <a:uLnTx/>
                <a:uFillTx/>
                <a:latin typeface="Arial" pitchFamily="34" charset="0"/>
                <a:ea typeface="+mn-ea"/>
                <a:cs typeface="+mn-cs"/>
              </a:rPr>
              <a:t>DefInition</a:t>
            </a:r>
            <a:r>
              <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rPr>
              <a:t> of tubular atrophy </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rPr>
              <a:t>The Oxford classification </a:t>
            </a:r>
            <a:r>
              <a:rPr kumimoji="0" lang="en-US" altLang="en-US" sz="2800" b="0" i="0" u="none" strike="noStrike" kern="0" cap="none" spc="0" normalizeH="0" baseline="0" noProof="0" dirty="0" err="1">
                <a:ln>
                  <a:noFill/>
                </a:ln>
                <a:solidFill>
                  <a:srgbClr val="F8F8F8"/>
                </a:solidFill>
                <a:effectLst/>
                <a:uLnTx/>
                <a:uFillTx/>
                <a:latin typeface="Arial" pitchFamily="34" charset="0"/>
                <a:ea typeface="+mn-ea"/>
                <a:cs typeface="+mn-cs"/>
              </a:rPr>
              <a:t>IgAN</a:t>
            </a:r>
            <a:r>
              <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rPr>
              <a:t>: defines it as Thick irregular TBMs  </a:t>
            </a:r>
            <a:r>
              <a:rPr kumimoji="0" lang="en-US" altLang="en-US" sz="2800" b="0" i="0" u="none" strike="noStrike" kern="0" cap="none" spc="0" normalizeH="0" baseline="0" noProof="0" dirty="0">
                <a:ln>
                  <a:noFill/>
                </a:ln>
                <a:solidFill>
                  <a:srgbClr val="FFFF00"/>
                </a:solidFill>
                <a:effectLst/>
                <a:uLnTx/>
                <a:uFillTx/>
                <a:latin typeface="Arial" pitchFamily="34" charset="0"/>
                <a:ea typeface="+mn-ea"/>
                <a:cs typeface="+mn-cs"/>
              </a:rPr>
              <a:t>USUALLY</a:t>
            </a:r>
            <a:r>
              <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rPr>
              <a:t> </a:t>
            </a:r>
            <a:r>
              <a:rPr kumimoji="0" lang="en-US" altLang="en-US" sz="2800" b="0" i="0" u="none" strike="noStrike" kern="0" cap="none" spc="0" normalizeH="0" baseline="0" noProof="0" dirty="0">
                <a:ln>
                  <a:noFill/>
                </a:ln>
                <a:solidFill>
                  <a:srgbClr val="FFFF00"/>
                </a:solidFill>
                <a:effectLst/>
                <a:uLnTx/>
                <a:uFillTx/>
                <a:latin typeface="Arial" pitchFamily="34" charset="0"/>
                <a:ea typeface="+mn-ea"/>
                <a:cs typeface="+mn-cs"/>
              </a:rPr>
              <a:t>with </a:t>
            </a:r>
            <a:r>
              <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rPr>
              <a:t>decreased tubular diameter</a:t>
            </a:r>
          </a:p>
          <a:p>
            <a:r>
              <a:rPr lang="en-US" dirty="0">
                <a:solidFill>
                  <a:prstClr val="black"/>
                </a:solidFill>
                <a:latin typeface="Calibri"/>
              </a:rPr>
              <a:t>.</a:t>
            </a:r>
            <a:endParaRPr lang="en-US" dirty="0"/>
          </a:p>
          <a:p>
            <a:pPr defTabSz="939619">
              <a:defRPr/>
            </a:pPr>
            <a:r>
              <a:rPr lang="en-US" dirty="0"/>
              <a:t>The Banff 2015 definition is</a:t>
            </a:r>
            <a:r>
              <a:rPr lang="en-US" altLang="en-US" b="0" dirty="0"/>
              <a:t>: TBM thickening/redundancy ----OR-----Reduction in tubular diameter &gt;50%. </a:t>
            </a:r>
            <a:r>
              <a:rPr lang="en-US" altLang="en-US" sz="800" dirty="0"/>
              <a:t> </a:t>
            </a:r>
          </a:p>
          <a:p>
            <a:pPr defTabSz="939619">
              <a:defRPr/>
            </a:pPr>
            <a:r>
              <a:rPr lang="en-US" altLang="en-US" sz="800" dirty="0"/>
              <a:t> </a:t>
            </a:r>
            <a:endParaRPr lang="en-US" altLang="en-US" dirty="0">
              <a:solidFill>
                <a:srgbClr val="F8F8F8"/>
              </a:solidFill>
              <a:latin typeface="Arial" pitchFamily="34" charset="0"/>
            </a:endParaRPr>
          </a:p>
          <a:p>
            <a:pPr eaLnBrk="1" hangingPunct="1"/>
            <a:r>
              <a:rPr lang="en-US" altLang="en-US" dirty="0">
                <a:solidFill>
                  <a:srgbClr val="F8F8F8"/>
                </a:solidFill>
                <a:latin typeface="Arial" pitchFamily="34" charset="0"/>
              </a:rPr>
              <a:t>Diameter of </a:t>
            </a:r>
            <a:r>
              <a:rPr lang="en-US" altLang="en-US" b="1" dirty="0">
                <a:solidFill>
                  <a:srgbClr val="F8F8F8"/>
                </a:solidFill>
                <a:latin typeface="Arial" pitchFamily="34" charset="0"/>
              </a:rPr>
              <a:t>&lt;25% </a:t>
            </a:r>
            <a:r>
              <a:rPr lang="en-US" altLang="en-US" dirty="0">
                <a:solidFill>
                  <a:srgbClr val="F8F8F8"/>
                </a:solidFill>
                <a:latin typeface="Arial" pitchFamily="34" charset="0"/>
              </a:rPr>
              <a:t>compared to non-atrophic tubules is referred to as severe; </a:t>
            </a:r>
          </a:p>
          <a:p>
            <a:pPr eaLnBrk="1" hangingPunct="1"/>
            <a:r>
              <a:rPr lang="en-US" altLang="en-US" b="1" dirty="0">
                <a:solidFill>
                  <a:srgbClr val="F8F8F8"/>
                </a:solidFill>
                <a:latin typeface="Arial" pitchFamily="34" charset="0"/>
              </a:rPr>
              <a:t>25-50%</a:t>
            </a:r>
            <a:r>
              <a:rPr lang="en-US" altLang="en-US" dirty="0">
                <a:solidFill>
                  <a:srgbClr val="F8F8F8"/>
                </a:solidFill>
                <a:latin typeface="Arial" pitchFamily="34" charset="0"/>
              </a:rPr>
              <a:t> has been defined as being moderate</a:t>
            </a:r>
          </a:p>
          <a:p>
            <a:pPr eaLnBrk="1" hangingPunct="1"/>
            <a:r>
              <a:rPr lang="en-US" altLang="en-US" dirty="0">
                <a:solidFill>
                  <a:srgbClr val="F8F8F8"/>
                </a:solidFill>
                <a:latin typeface="Arial" pitchFamily="34" charset="0"/>
              </a:rPr>
              <a:t>And &gt;50% variably referred to as </a:t>
            </a:r>
            <a:r>
              <a:rPr lang="en-US" altLang="en-US" b="1" dirty="0">
                <a:solidFill>
                  <a:srgbClr val="F8F8F8"/>
                </a:solidFill>
                <a:latin typeface="Arial" pitchFamily="34" charset="0"/>
              </a:rPr>
              <a:t>mild atrophy or no atrophy</a:t>
            </a:r>
          </a:p>
          <a:p>
            <a:pPr eaLnBrk="1" hangingPunct="1"/>
            <a:endParaRPr lang="en-US" altLang="en-US" dirty="0">
              <a:solidFill>
                <a:srgbClr val="F8F8F8"/>
              </a:solidFill>
              <a:latin typeface="Arial" pitchFamily="34" charset="0"/>
            </a:endParaRPr>
          </a:p>
          <a:p>
            <a:pPr eaLnBrk="1" hangingPunct="1"/>
            <a:r>
              <a:rPr lang="en-US" altLang="en-US" b="0" u="none" strike="sngStrike" dirty="0">
                <a:solidFill>
                  <a:srgbClr val="F8F8F8"/>
                </a:solidFill>
                <a:latin typeface="Arial" pitchFamily="34" charset="0"/>
              </a:rPr>
              <a:t>These definitions are from the 2018 reference guide by Dr. Roufosse</a:t>
            </a:r>
          </a:p>
          <a:p>
            <a:pPr eaLnBrk="1" hangingPunct="1"/>
            <a:r>
              <a:rPr lang="en-US" altLang="en-US" dirty="0">
                <a:solidFill>
                  <a:srgbClr val="F8F8F8"/>
                </a:solidFill>
                <a:latin typeface="Arial" pitchFamily="34" charset="0"/>
              </a:rPr>
              <a:t>xxxxxxxxxxxxxxxxxxxxxxxxxxxxxxxxxxxxxxxxxxxxxxxxxxxxxxxxxxxxxxxxxxxxxxxx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8F8F8"/>
                </a:solidFill>
                <a:effectLst/>
                <a:uLnTx/>
                <a:uFillTx/>
                <a:latin typeface="Arial" pitchFamily="34" charset="0"/>
                <a:ea typeface="+mn-ea"/>
                <a:cs typeface="+mn-cs"/>
              </a:rPr>
              <a:t>NOT SURE </a:t>
            </a:r>
            <a:r>
              <a:rPr kumimoji="0" lang="en-US" altLang="en-US" sz="1200" b="1" i="0" u="none" strike="noStrike" kern="1200" cap="none" spc="0" normalizeH="0" baseline="0" noProof="0" dirty="0" err="1">
                <a:ln>
                  <a:noFill/>
                </a:ln>
                <a:solidFill>
                  <a:srgbClr val="F8F8F8"/>
                </a:solidFill>
                <a:effectLst/>
                <a:uLnTx/>
                <a:uFillTx/>
                <a:latin typeface="Arial" pitchFamily="34" charset="0"/>
                <a:ea typeface="+mn-ea"/>
                <a:cs typeface="+mn-cs"/>
              </a:rPr>
              <a:t>ati</a:t>
            </a:r>
            <a:r>
              <a:rPr kumimoji="0" lang="en-US" altLang="en-US" sz="1200" b="1" i="0" u="none" strike="noStrike" kern="1200" cap="none" spc="0" normalizeH="0" baseline="0" noProof="0" dirty="0">
                <a:ln>
                  <a:noFill/>
                </a:ln>
                <a:solidFill>
                  <a:srgbClr val="F8F8F8"/>
                </a:solidFill>
                <a:effectLst/>
                <a:uLnTx/>
                <a:uFillTx/>
                <a:latin typeface="Arial" pitchFamily="34" charset="0"/>
                <a:ea typeface="+mn-ea"/>
                <a:cs typeface="+mn-cs"/>
              </a:rPr>
              <a:t> meets any criterion of tubular atrophy: the epithelial cell is atrophic= very flat, but diameter per se may not be reduced: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8F8F8"/>
                </a:solidFill>
                <a:effectLst/>
                <a:uLnTx/>
                <a:uFillTx/>
                <a:latin typeface="Arial" pitchFamily="34" charset="0"/>
                <a:ea typeface="+mn-ea"/>
                <a:cs typeface="+mn-cs"/>
              </a:rPr>
              <a:t>Caution about reduced diameter alone: ATI (reversible)</a:t>
            </a:r>
          </a:p>
          <a:p>
            <a:pPr eaLnBrk="1" hangingPunct="1"/>
            <a:r>
              <a:rPr lang="en-US" altLang="en-US" b="1" dirty="0">
                <a:solidFill>
                  <a:srgbClr val="F8F8F8"/>
                </a:solidFill>
                <a:latin typeface="Arial" pitchFamily="34" charset="0"/>
              </a:rPr>
              <a:t>&gt;50% </a:t>
            </a:r>
            <a:r>
              <a:rPr lang="en-US" altLang="en-US" dirty="0">
                <a:solidFill>
                  <a:srgbClr val="F8F8F8"/>
                </a:solidFill>
                <a:latin typeface="Arial" pitchFamily="34" charset="0"/>
              </a:rPr>
              <a:t>has </a:t>
            </a:r>
            <a:r>
              <a:rPr lang="en-US" altLang="en-US" b="1" dirty="0">
                <a:solidFill>
                  <a:srgbClr val="F8F8F8"/>
                </a:solidFill>
                <a:latin typeface="Arial" pitchFamily="34" charset="0"/>
              </a:rPr>
              <a:t>not been explicitly defined as mild</a:t>
            </a:r>
            <a:r>
              <a:rPr lang="en-US" altLang="en-US" dirty="0">
                <a:solidFill>
                  <a:srgbClr val="F8F8F8"/>
                </a:solidFill>
                <a:latin typeface="Arial" pitchFamily="34" charset="0"/>
              </a:rPr>
              <a:t>, although this is the cut off I TRY TO USE IN MY OWN PRACTICE----recognizing that subtle differences in tubular size are not readily seen by the human eye</a:t>
            </a:r>
          </a:p>
          <a:p>
            <a:pPr eaLnBrk="1" hangingPunct="1"/>
            <a:endParaRPr lang="en-US" altLang="en-US" dirty="0">
              <a:solidFill>
                <a:srgbClr val="F8F8F8"/>
              </a:solidFill>
              <a:latin typeface="Arial" pitchFamily="34" charset="0"/>
            </a:endParaRPr>
          </a:p>
          <a:p>
            <a:pPr eaLnBrk="1" hangingPunct="1"/>
            <a:r>
              <a:rPr lang="en-US" altLang="en-US" dirty="0">
                <a:solidFill>
                  <a:srgbClr val="F8F8F8"/>
                </a:solidFill>
                <a:latin typeface="Arial" pitchFamily="34" charset="0"/>
              </a:rPr>
              <a:t>While assessing % reduction in diameter atrophic PCT must be compared to normal PCT , PST to PST and atrophic DCT to normal DCT</a:t>
            </a:r>
          </a:p>
          <a:p>
            <a:pPr eaLnBrk="1" hangingPunct="1"/>
            <a:endParaRPr lang="en-US" altLang="en-US" dirty="0">
              <a:solidFill>
                <a:srgbClr val="F8F8F8"/>
              </a:solidFill>
              <a:latin typeface="Arial" pitchFamily="34" charset="0"/>
            </a:endParaRPr>
          </a:p>
          <a:p>
            <a:pPr eaLnBrk="1" hangingPunct="1"/>
            <a:r>
              <a:rPr lang="en-US" altLang="en-US" dirty="0">
                <a:solidFill>
                  <a:srgbClr val="F8F8F8"/>
                </a:solidFill>
                <a:latin typeface="Arial" pitchFamily="34" charset="0"/>
              </a:rPr>
              <a:t>Confounding factors in the assessment include compensatory H &amp; </a:t>
            </a:r>
            <a:r>
              <a:rPr lang="en-US" altLang="en-US" b="1" dirty="0">
                <a:solidFill>
                  <a:srgbClr val="F8F8F8"/>
                </a:solidFill>
                <a:latin typeface="Arial" pitchFamily="34" charset="0"/>
              </a:rPr>
              <a:t>indeterminate morphology</a:t>
            </a:r>
            <a:r>
              <a:rPr lang="en-US" altLang="en-US" dirty="0">
                <a:solidFill>
                  <a:srgbClr val="F8F8F8"/>
                </a:solidFill>
                <a:latin typeface="Arial" pitchFamily="34" charset="0"/>
              </a:rPr>
              <a:t>: namely that when tubules are diseased it is not always easy to decide whether it is a proximal or a distal tubule, and what reference tubules should be used to judge the % reduction in its diameter</a:t>
            </a:r>
          </a:p>
          <a:p>
            <a:pPr eaLnBrk="1" hangingPunct="1"/>
            <a:endParaRPr lang="en-US" altLang="en-US" dirty="0">
              <a:solidFill>
                <a:srgbClr val="F8F8F8"/>
              </a:solidFill>
              <a:latin typeface="Arial" pitchFamily="34" charset="0"/>
            </a:endParaRPr>
          </a:p>
          <a:p>
            <a:pPr eaLnBrk="1" hangingPunct="1"/>
            <a:r>
              <a:rPr lang="en-US" altLang="en-US" dirty="0" err="1">
                <a:solidFill>
                  <a:srgbClr val="F8F8F8"/>
                </a:solidFill>
                <a:latin typeface="Arial" pitchFamily="34" charset="0"/>
              </a:rPr>
              <a:t>xxxxxxxxxxxxxxxxxxxxxxxxx</a:t>
            </a:r>
            <a:endParaRPr lang="en-US" altLang="en-US" dirty="0">
              <a:solidFill>
                <a:srgbClr val="F8F8F8"/>
              </a:solidFill>
              <a:latin typeface="Arial" pitchFamily="34" charset="0"/>
            </a:endParaRPr>
          </a:p>
          <a:p>
            <a:pPr defTabSz="939619">
              <a:defRPr/>
            </a:pPr>
            <a:r>
              <a:rPr lang="en-US" altLang="en-US" strike="sngStrike" dirty="0">
                <a:solidFill>
                  <a:srgbClr val="F8F8F8"/>
                </a:solidFill>
                <a:latin typeface="Arial" pitchFamily="34" charset="0"/>
              </a:rPr>
              <a:t>THE CAVEAT OF “USUALLY” prevents me from really saying the following:</a:t>
            </a:r>
          </a:p>
          <a:p>
            <a:r>
              <a:rPr lang="en-US" b="1" dirty="0"/>
              <a:t>Personally, I think the </a:t>
            </a:r>
            <a:r>
              <a:rPr lang="en-US" altLang="en-US" b="1" dirty="0">
                <a:solidFill>
                  <a:srgbClr val="F8F8F8"/>
                </a:solidFill>
                <a:latin typeface="Arial" pitchFamily="34" charset="0"/>
              </a:rPr>
              <a:t>Oxford classification provides a more rigorous definition </a:t>
            </a:r>
            <a:r>
              <a:rPr lang="en-US" altLang="en-US" dirty="0">
                <a:solidFill>
                  <a:srgbClr val="F8F8F8"/>
                </a:solidFill>
                <a:latin typeface="Arial" pitchFamily="34" charset="0"/>
              </a:rPr>
              <a:t>---and prevents an ACUTE decrease in tubular diameter---from being confused with chronic tubular injury</a:t>
            </a:r>
          </a:p>
          <a:p>
            <a:endParaRPr lang="en-US" altLang="en-US" dirty="0">
              <a:solidFill>
                <a:srgbClr val="F8F8F8"/>
              </a:solidFill>
              <a:latin typeface="Arial" pitchFamily="34" charset="0"/>
            </a:endParaRPr>
          </a:p>
          <a:p>
            <a:r>
              <a:rPr lang="en-US" altLang="en-US" dirty="0">
                <a:solidFill>
                  <a:srgbClr val="F8F8F8"/>
                </a:solidFill>
                <a:latin typeface="Arial" pitchFamily="34" charset="0"/>
              </a:rPr>
              <a:t>Oxford: It is scored according to the % of cortical area involvement with </a:t>
            </a:r>
            <a:r>
              <a:rPr lang="en-US" altLang="en-US" b="0" dirty="0">
                <a:solidFill>
                  <a:srgbClr val="F8F8F8"/>
                </a:solidFill>
                <a:latin typeface="Arial" pitchFamily="34" charset="0"/>
              </a:rPr>
              <a:t>1-5% rounded to 5% &amp; higher values rounded to the closest 10%</a:t>
            </a:r>
            <a:r>
              <a:rPr lang="en-US" altLang="en-US" dirty="0">
                <a:solidFill>
                  <a:srgbClr val="F8F8F8"/>
                </a:solidFill>
                <a:latin typeface="Arial" pitchFamily="34" charset="0"/>
              </a:rPr>
              <a:t> (Roberts et al. Kid Int 2009: 76: 546)</a:t>
            </a:r>
            <a:endParaRPr lang="en-US" dirty="0"/>
          </a:p>
          <a:p>
            <a:pPr defTabSz="941928">
              <a:defRPr/>
            </a:pPr>
            <a:r>
              <a:rPr lang="en-US" altLang="en-US" dirty="0">
                <a:solidFill>
                  <a:srgbClr val="F8F8F8"/>
                </a:solidFill>
                <a:latin typeface="Arial" pitchFamily="34" charset="0"/>
              </a:rPr>
              <a:t>Going strictly by the language in SOME OF THE OLDER Banff publications, </a:t>
            </a:r>
            <a:r>
              <a:rPr lang="en-US" altLang="en-US" b="1" dirty="0">
                <a:solidFill>
                  <a:srgbClr val="F8F8F8"/>
                </a:solidFill>
                <a:latin typeface="Arial" pitchFamily="34" charset="0"/>
              </a:rPr>
              <a:t>&gt;50% expected diameter should not even be called atrophy</a:t>
            </a:r>
          </a:p>
          <a:p>
            <a:pPr defTabSz="939619">
              <a:defRPr/>
            </a:pPr>
            <a:endParaRPr lang="en-US" altLang="en-US" b="1" dirty="0">
              <a:solidFill>
                <a:srgbClr val="F8F8F8"/>
              </a:solidFill>
              <a:latin typeface="Arial" pitchFamily="34" charset="0"/>
            </a:endParaRPr>
          </a:p>
          <a:p>
            <a:pPr defTabSz="939619">
              <a:defRPr/>
            </a:pPr>
            <a:r>
              <a:rPr lang="en-US" altLang="en-US" b="1" dirty="0">
                <a:solidFill>
                  <a:srgbClr val="F8F8F8"/>
                </a:solidFill>
                <a:latin typeface="Arial" pitchFamily="34" charset="0"/>
              </a:rPr>
              <a:t>(PST</a:t>
            </a:r>
            <a:r>
              <a:rPr lang="en-US" altLang="en-US" dirty="0">
                <a:solidFill>
                  <a:srgbClr val="F8F8F8"/>
                </a:solidFill>
                <a:latin typeface="Arial" pitchFamily="34" charset="0"/>
              </a:rPr>
              <a:t> is proximal </a:t>
            </a:r>
            <a:r>
              <a:rPr lang="en-US" altLang="en-US" b="1" dirty="0">
                <a:solidFill>
                  <a:srgbClr val="F8F8F8"/>
                </a:solidFill>
                <a:latin typeface="Arial" pitchFamily="34" charset="0"/>
              </a:rPr>
              <a:t>straight</a:t>
            </a:r>
            <a:r>
              <a:rPr lang="en-US" altLang="en-US" dirty="0">
                <a:solidFill>
                  <a:srgbClr val="F8F8F8"/>
                </a:solidFill>
                <a:latin typeface="Arial" pitchFamily="34" charset="0"/>
              </a:rPr>
              <a:t> segment, which will be reflect into and become a part of the </a:t>
            </a:r>
            <a:r>
              <a:rPr lang="en-US" altLang="en-US" b="1" dirty="0">
                <a:solidFill>
                  <a:srgbClr val="F8F8F8"/>
                </a:solidFill>
                <a:latin typeface="Arial" pitchFamily="34" charset="0"/>
              </a:rPr>
              <a:t>medullary ray portion </a:t>
            </a:r>
            <a:r>
              <a:rPr lang="en-US" altLang="en-US" dirty="0">
                <a:solidFill>
                  <a:srgbClr val="F8F8F8"/>
                </a:solidFill>
                <a:latin typeface="Arial" pitchFamily="34" charset="0"/>
              </a:rPr>
              <a:t>of the cortex); </a:t>
            </a:r>
          </a:p>
          <a:p>
            <a:pPr defTabSz="939619">
              <a:defRPr/>
            </a:pPr>
            <a:r>
              <a:rPr lang="en-US" altLang="en-US" dirty="0" err="1">
                <a:solidFill>
                  <a:srgbClr val="F8F8F8"/>
                </a:solidFill>
                <a:latin typeface="Arial" pitchFamily="34" charset="0"/>
              </a:rPr>
              <a:t>DCT</a:t>
            </a:r>
            <a:r>
              <a:rPr lang="en-US" altLang="en-US" dirty="0">
                <a:solidFill>
                  <a:srgbClr val="F8F8F8"/>
                </a:solidFill>
                <a:latin typeface="Arial" pitchFamily="34" charset="0"/>
              </a:rPr>
              <a:t> = distal convoluted tubule -- exists but </a:t>
            </a:r>
            <a:r>
              <a:rPr lang="en-US" altLang="en-US" b="1" dirty="0">
                <a:solidFill>
                  <a:srgbClr val="F8F8F8"/>
                </a:solidFill>
                <a:latin typeface="Arial" pitchFamily="34" charset="0"/>
              </a:rPr>
              <a:t>DST – distal straight segment does not exist </a:t>
            </a:r>
            <a:r>
              <a:rPr lang="en-US" altLang="en-US" dirty="0">
                <a:solidFill>
                  <a:srgbClr val="F8F8F8"/>
                </a:solidFill>
                <a:latin typeface="Arial" pitchFamily="34" charset="0"/>
              </a:rPr>
              <a:t>as a precisely defined entity </a:t>
            </a:r>
          </a:p>
          <a:p>
            <a:pPr defTabSz="939619">
              <a:defRPr/>
            </a:pPr>
            <a:r>
              <a:rPr lang="en-US" altLang="en-US" b="1" dirty="0">
                <a:solidFill>
                  <a:srgbClr val="F8F8F8"/>
                </a:solidFill>
                <a:latin typeface="Arial" pitchFamily="34" charset="0"/>
              </a:rPr>
              <a:t>The approved terms are </a:t>
            </a:r>
            <a:r>
              <a:rPr lang="en-US" altLang="en-US" dirty="0">
                <a:solidFill>
                  <a:srgbClr val="F8F8F8"/>
                </a:solidFill>
                <a:latin typeface="Arial" pitchFamily="34" charset="0"/>
              </a:rPr>
              <a:t>: thick ascending limb of Henle (probably same as </a:t>
            </a:r>
            <a:r>
              <a:rPr lang="en-US" altLang="en-US" b="1" dirty="0">
                <a:solidFill>
                  <a:srgbClr val="F8F8F8"/>
                </a:solidFill>
                <a:latin typeface="Arial" pitchFamily="34" charset="0"/>
              </a:rPr>
              <a:t>distal tubule NOS</a:t>
            </a:r>
            <a:r>
              <a:rPr lang="en-US" altLang="en-US" dirty="0">
                <a:solidFill>
                  <a:srgbClr val="F8F8F8"/>
                </a:solidFill>
                <a:latin typeface="Arial" pitchFamily="34" charset="0"/>
              </a:rPr>
              <a:t>)-&gt;macula densa AT THE POINT IT JOINS Distal conv tubule</a:t>
            </a:r>
            <a:r>
              <a:rPr lang="en-US" altLang="en-US" dirty="0">
                <a:solidFill>
                  <a:srgbClr val="F8F8F8"/>
                </a:solidFill>
                <a:latin typeface="Arial" pitchFamily="34" charset="0"/>
                <a:sym typeface="Wingdings" panose="05000000000000000000" pitchFamily="2" charset="2"/>
              </a:rPr>
              <a:t>- connecting segment (cortical) collecting duct)</a:t>
            </a:r>
          </a:p>
          <a:p>
            <a:pPr defTabSz="939619">
              <a:defRPr/>
            </a:pPr>
            <a:r>
              <a:rPr lang="en-US" altLang="en-US" dirty="0">
                <a:solidFill>
                  <a:srgbClr val="F8F8F8"/>
                </a:solidFill>
                <a:latin typeface="Arial" pitchFamily="34" charset="0"/>
                <a:sym typeface="Wingdings" panose="05000000000000000000" pitchFamily="2" charset="2"/>
              </a:rPr>
              <a:t> </a:t>
            </a:r>
          </a:p>
          <a:p>
            <a:pPr defTabSz="939619">
              <a:defRPr/>
            </a:pPr>
            <a:r>
              <a:rPr lang="en-US" altLang="en-US" dirty="0">
                <a:solidFill>
                  <a:srgbClr val="F8F8F8"/>
                </a:solidFill>
                <a:latin typeface="Arial" pitchFamily="34" charset="0"/>
                <a:sym typeface="Wingdings" panose="05000000000000000000" pitchFamily="2" charset="2"/>
              </a:rPr>
              <a:t>(the term </a:t>
            </a:r>
            <a:r>
              <a:rPr lang="en-US" altLang="en-US" b="1" dirty="0">
                <a:solidFill>
                  <a:srgbClr val="F8F8F8"/>
                </a:solidFill>
                <a:latin typeface="Arial" pitchFamily="34" charset="0"/>
                <a:sym typeface="Wingdings" panose="05000000000000000000" pitchFamily="2" charset="2"/>
              </a:rPr>
              <a:t>distal tubule not specified is vague and not imprecisely defined; </a:t>
            </a:r>
            <a:r>
              <a:rPr lang="en-US" altLang="en-US" dirty="0">
                <a:solidFill>
                  <a:srgbClr val="F8F8F8"/>
                </a:solidFill>
                <a:latin typeface="Arial" pitchFamily="34" charset="0"/>
                <a:sym typeface="Wingdings" panose="05000000000000000000" pitchFamily="2" charset="2"/>
              </a:rPr>
              <a:t>it should not be used; </a:t>
            </a:r>
            <a:r>
              <a:rPr lang="en-US" altLang="en-US" b="0" dirty="0">
                <a:solidFill>
                  <a:srgbClr val="F8F8F8"/>
                </a:solidFill>
                <a:latin typeface="Arial" pitchFamily="34" charset="0"/>
                <a:sym typeface="Wingdings" panose="05000000000000000000" pitchFamily="2" charset="2"/>
              </a:rPr>
              <a:t>DCT is an acceptable </a:t>
            </a:r>
            <a:r>
              <a:rPr lang="en-US" altLang="en-US" dirty="0">
                <a:solidFill>
                  <a:srgbClr val="F8F8F8"/>
                </a:solidFill>
                <a:latin typeface="Arial" pitchFamily="34" charset="0"/>
                <a:sym typeface="Wingdings" panose="05000000000000000000" pitchFamily="2" charset="2"/>
              </a:rPr>
              <a:t>term even though DST does not exist)</a:t>
            </a:r>
            <a:endParaRPr lang="en-US" altLang="en-US" b="1" dirty="0">
              <a:solidFill>
                <a:srgbClr val="F8F8F8"/>
              </a:solidFill>
              <a:latin typeface="Arial" pitchFamily="34" charset="0"/>
            </a:endParaRPr>
          </a:p>
          <a:p>
            <a:pPr eaLnBrk="1" hangingPunct="1"/>
            <a:endParaRPr lang="en-US" altLang="en-US" dirty="0">
              <a:solidFill>
                <a:srgbClr val="F8F8F8"/>
              </a:solidFill>
              <a:latin typeface="Arial" pitchFamily="34" charset="0"/>
            </a:endParaRPr>
          </a:p>
          <a:p>
            <a:pPr eaLnBrk="1" hangingPunct="1"/>
            <a:r>
              <a:rPr lang="en-US" altLang="en-US" dirty="0">
                <a:solidFill>
                  <a:srgbClr val="F8F8F8"/>
                </a:solidFill>
                <a:latin typeface="Arial" pitchFamily="34" charset="0"/>
              </a:rPr>
              <a:t>I would personally like to have a single category of </a:t>
            </a:r>
            <a:r>
              <a:rPr lang="en-US" altLang="en-US" b="1" dirty="0">
                <a:solidFill>
                  <a:srgbClr val="F8F8F8"/>
                </a:solidFill>
                <a:latin typeface="Arial" pitchFamily="34" charset="0"/>
              </a:rPr>
              <a:t>non-severe atrophy </a:t>
            </a:r>
            <a:r>
              <a:rPr lang="en-US" altLang="en-US" dirty="0">
                <a:solidFill>
                  <a:srgbClr val="F8F8F8"/>
                </a:solidFill>
                <a:latin typeface="Arial" pitchFamily="34" charset="0"/>
              </a:rPr>
              <a:t>that I would like to call </a:t>
            </a:r>
            <a:r>
              <a:rPr lang="en-US" altLang="en-US" b="1" dirty="0">
                <a:solidFill>
                  <a:srgbClr val="F8F8F8"/>
                </a:solidFill>
                <a:latin typeface="Arial" pitchFamily="34" charset="0"/>
              </a:rPr>
              <a:t>mild to moderate</a:t>
            </a:r>
            <a:r>
              <a:rPr lang="en-US" altLang="en-US" dirty="0">
                <a:solidFill>
                  <a:srgbClr val="F8F8F8"/>
                </a:solidFill>
                <a:latin typeface="Arial" pitchFamily="34" charset="0"/>
              </a:rPr>
              <a:t>. However, the </a:t>
            </a:r>
            <a:r>
              <a:rPr lang="en-US" altLang="en-US" b="1" dirty="0">
                <a:solidFill>
                  <a:srgbClr val="F8F8F8"/>
                </a:solidFill>
                <a:latin typeface="Arial" pitchFamily="34" charset="0"/>
              </a:rPr>
              <a:t>Banff 2018 GUIDE (fig.4) suggests the term moderate atrophy if </a:t>
            </a:r>
            <a:r>
              <a:rPr lang="en-US" altLang="en-US" dirty="0">
                <a:solidFill>
                  <a:srgbClr val="F8F8F8"/>
                </a:solidFill>
                <a:latin typeface="Arial" pitchFamily="34" charset="0"/>
              </a:rPr>
              <a:t>tubular size is  between 25-50% of surrounding unaffected or minimally affected cortical tubules”;  </a:t>
            </a:r>
            <a:r>
              <a:rPr lang="en-US" altLang="en-US" b="0" dirty="0">
                <a:solidFill>
                  <a:srgbClr val="F8F8F8"/>
                </a:solidFill>
                <a:latin typeface="Arial" pitchFamily="34" charset="0"/>
              </a:rPr>
              <a:t>Presumably, they want to refer to tubular size of 50-100% as mild atrophy, but Banff 1995 </a:t>
            </a:r>
            <a:r>
              <a:rPr lang="en-US" altLang="en-US" dirty="0">
                <a:solidFill>
                  <a:srgbClr val="F8F8F8"/>
                </a:solidFill>
                <a:latin typeface="Arial" pitchFamily="34" charset="0"/>
              </a:rPr>
              <a:t>does not even formally recognize that as atrophy, possibly because they were not sure it could be reliably diagnosed-- ---------    </a:t>
            </a:r>
            <a:r>
              <a:rPr lang="en-US" altLang="en-US" b="1" dirty="0">
                <a:solidFill>
                  <a:srgbClr val="F8F8F8"/>
                </a:solidFill>
                <a:latin typeface="Arial" pitchFamily="34" charset="0"/>
              </a:rPr>
              <a:t>J.</a:t>
            </a:r>
            <a:r>
              <a:rPr lang="en-US" altLang="en-US" dirty="0">
                <a:solidFill>
                  <a:srgbClr val="F8F8F8"/>
                </a:solidFill>
                <a:latin typeface="Arial" pitchFamily="34" charset="0"/>
              </a:rPr>
              <a:t> yes they do quote Banff 1995 definition of </a:t>
            </a:r>
            <a:r>
              <a:rPr lang="en-US" altLang="en-US" dirty="0" err="1">
                <a:solidFill>
                  <a:srgbClr val="F8F8F8"/>
                </a:solidFill>
                <a:latin typeface="Arial" pitchFamily="34" charset="0"/>
              </a:rPr>
              <a:t>ct</a:t>
            </a:r>
            <a:r>
              <a:rPr lang="en-US" altLang="en-US" dirty="0">
                <a:solidFill>
                  <a:srgbClr val="F8F8F8"/>
                </a:solidFill>
                <a:latin typeface="Arial" pitchFamily="34" charset="0"/>
              </a:rPr>
              <a:t> as tubule with a thickened tubular basement membranes or reduction of greater than 50% of the diameter”;</a:t>
            </a:r>
          </a:p>
          <a:p>
            <a:pPr eaLnBrk="1" hangingPunct="1"/>
            <a:r>
              <a:rPr lang="en-US" altLang="en-US" dirty="0">
                <a:solidFill>
                  <a:srgbClr val="F8F8F8"/>
                </a:solidFill>
                <a:latin typeface="Arial" pitchFamily="34" charset="0"/>
              </a:rPr>
              <a:t>They correctly argue that this definition is relevant only to scoring </a:t>
            </a:r>
            <a:r>
              <a:rPr lang="en-US" altLang="en-US" dirty="0" err="1">
                <a:solidFill>
                  <a:srgbClr val="F8F8F8"/>
                </a:solidFill>
                <a:latin typeface="Arial" pitchFamily="34" charset="0"/>
              </a:rPr>
              <a:t>ct</a:t>
            </a:r>
            <a:r>
              <a:rPr lang="en-US" altLang="en-US" dirty="0">
                <a:solidFill>
                  <a:srgbClr val="F8F8F8"/>
                </a:solidFill>
                <a:latin typeface="Arial" pitchFamily="34" charset="0"/>
              </a:rPr>
              <a:t> in terms of % cortex affected; </a:t>
            </a:r>
          </a:p>
          <a:p>
            <a:pPr eaLnBrk="1" hangingPunct="1"/>
            <a:r>
              <a:rPr lang="en-US" altLang="en-US" dirty="0">
                <a:solidFill>
                  <a:srgbClr val="F8F8F8"/>
                </a:solidFill>
                <a:latin typeface="Arial" pitchFamily="34" charset="0"/>
              </a:rPr>
              <a:t>ct1 ct2 ct3 scores for </a:t>
            </a:r>
            <a:r>
              <a:rPr lang="en-US" altLang="en-US" b="1" dirty="0">
                <a:solidFill>
                  <a:srgbClr val="F8F8F8"/>
                </a:solidFill>
                <a:latin typeface="Arial" pitchFamily="34" charset="0"/>
              </a:rPr>
              <a:t>EXTENT of atrophy should not be confused with definition of atrophy for individual tubules </a:t>
            </a:r>
            <a:r>
              <a:rPr lang="en-US" altLang="en-US" dirty="0">
                <a:solidFill>
                  <a:srgbClr val="F8F8F8"/>
                </a:solidFill>
                <a:latin typeface="Arial" pitchFamily="34" charset="0"/>
              </a:rPr>
              <a:t>(do not use the terms ct1, ct2 , ct3 for this)</a:t>
            </a:r>
          </a:p>
          <a:p>
            <a:pPr eaLnBrk="1" hangingPunct="1"/>
            <a:endParaRPr lang="en-US" altLang="en-US" dirty="0">
              <a:solidFill>
                <a:srgbClr val="F8F8F8"/>
              </a:solidFill>
              <a:latin typeface="Arial" pitchFamily="34" charset="0"/>
            </a:endParaRPr>
          </a:p>
          <a:p>
            <a:r>
              <a:rPr lang="en-US" altLang="en-US" dirty="0" err="1"/>
              <a:t>Xxxxxxxxxxxxxxxxxxxxxx</a:t>
            </a:r>
            <a:endParaRPr lang="en-US" altLang="en-US" dirty="0"/>
          </a:p>
          <a:p>
            <a:pPr eaLnBrk="1" hangingPunct="1"/>
            <a:r>
              <a:rPr lang="en-US" altLang="en-US" b="1" dirty="0">
                <a:solidFill>
                  <a:srgbClr val="F8F8F8"/>
                </a:solidFill>
                <a:latin typeface="Arial" pitchFamily="34" charset="0"/>
              </a:rPr>
              <a:t>Banff 2018 refers to tubular atrophy of the conventional type</a:t>
            </a:r>
            <a:r>
              <a:rPr lang="en-US" altLang="en-US" dirty="0">
                <a:solidFill>
                  <a:srgbClr val="F8F8F8"/>
                </a:solidFill>
                <a:latin typeface="Arial" pitchFamily="34" charset="0"/>
              </a:rPr>
              <a:t>; then illustrates </a:t>
            </a:r>
            <a:r>
              <a:rPr lang="en-US" altLang="en-US" b="1" dirty="0">
                <a:solidFill>
                  <a:srgbClr val="F8F8F8"/>
                </a:solidFill>
                <a:latin typeface="Arial" pitchFamily="34" charset="0"/>
              </a:rPr>
              <a:t>Thyroidization type atrophy and Endocrine-like atrophy </a:t>
            </a:r>
            <a:r>
              <a:rPr lang="en-US" altLang="en-US" dirty="0">
                <a:solidFill>
                  <a:srgbClr val="F8F8F8"/>
                </a:solidFill>
                <a:latin typeface="Arial" pitchFamily="34" charset="0"/>
              </a:rPr>
              <a:t>(Figure 8; thyroidization is </a:t>
            </a:r>
            <a:r>
              <a:rPr lang="en-US" altLang="en-US" b="1" dirty="0">
                <a:solidFill>
                  <a:srgbClr val="F8F8F8"/>
                </a:solidFill>
                <a:latin typeface="Arial" pitchFamily="34" charset="0"/>
              </a:rPr>
              <a:t>flattening</a:t>
            </a:r>
            <a:r>
              <a:rPr lang="en-US" altLang="en-US" dirty="0">
                <a:solidFill>
                  <a:srgbClr val="F8F8F8"/>
                </a:solidFill>
                <a:latin typeface="Arial" pitchFamily="34" charset="0"/>
              </a:rPr>
              <a:t> of epithelium to thin layer; </a:t>
            </a:r>
            <a:r>
              <a:rPr lang="en-US" altLang="en-US" b="1" dirty="0">
                <a:solidFill>
                  <a:srgbClr val="F8F8F8"/>
                </a:solidFill>
                <a:latin typeface="Arial" pitchFamily="34" charset="0"/>
              </a:rPr>
              <a:t>endocrine atrophy has greater cytoplasmic </a:t>
            </a:r>
            <a:r>
              <a:rPr lang="en-US" altLang="en-US" dirty="0">
                <a:solidFill>
                  <a:srgbClr val="F8F8F8"/>
                </a:solidFill>
                <a:latin typeface="Arial" pitchFamily="34" charset="0"/>
              </a:rPr>
              <a:t>mass; both appear to have decreased diameter; </a:t>
            </a:r>
            <a:r>
              <a:rPr lang="en-US" altLang="en-US" b="1" dirty="0">
                <a:solidFill>
                  <a:srgbClr val="F8F8F8"/>
                </a:solidFill>
                <a:latin typeface="Arial" pitchFamily="34" charset="0"/>
              </a:rPr>
              <a:t>neither has prominent thickening or wrinkling of the tubular basement membranes</a:t>
            </a:r>
            <a:r>
              <a:rPr lang="en-US" altLang="en-US" dirty="0">
                <a:solidFill>
                  <a:srgbClr val="F8F8F8"/>
                </a:solidFill>
                <a:latin typeface="Arial" pitchFamily="34" charset="0"/>
              </a:rPr>
              <a:t>)---but in my figure of thyroidization below I do not see decreased diameter in ALL tubules (though some likely are decreased)</a:t>
            </a:r>
          </a:p>
          <a:p>
            <a:pPr eaLnBrk="1" hangingPunct="1"/>
            <a:endParaRPr lang="en-US" altLang="en-US" dirty="0">
              <a:solidFill>
                <a:srgbClr val="F8F8F8"/>
              </a:solidFill>
              <a:latin typeface="Arial" pitchFamily="34" charset="0"/>
            </a:endParaRPr>
          </a:p>
          <a:p>
            <a:r>
              <a:rPr lang="en-US" altLang="en-US" dirty="0" err="1"/>
              <a:t>xxxxxxxx</a:t>
            </a:r>
            <a:endParaRPr lang="en-US" altLang="en-US" dirty="0"/>
          </a:p>
          <a:p>
            <a:pPr marL="469957" indent="-469957">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Severe atrophy already excluded from consideration by Banff 2017; This means that  any non-severe atrophy will allow tubulitis to be scored in IFTA  (No atrophy, severe atrophy and non-severe atrophy)                                   </a:t>
            </a:r>
          </a:p>
          <a:p>
            <a:pPr marL="469957" indent="-469957">
              <a:buFont typeface="Arial" panose="020B0604020202020204" pitchFamily="34" charset="0"/>
              <a:buChar char="•"/>
            </a:pPr>
            <a:r>
              <a:rPr lang="en-US" b="1" dirty="0">
                <a:solidFill>
                  <a:schemeClr val="bg1"/>
                </a:solidFill>
                <a:latin typeface="Arial" panose="020B0604020202020204" pitchFamily="34" charset="0"/>
                <a:cs typeface="Arial" panose="020B0604020202020204" pitchFamily="34" charset="0"/>
              </a:rPr>
              <a:t>Mild atrophy is allowed by Banff in ACUTE TCMR </a:t>
            </a:r>
          </a:p>
          <a:p>
            <a:pPr marL="469957" indent="-469957">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Banff defines atrophy as &lt;50%; </a:t>
            </a:r>
            <a:r>
              <a:rPr lang="en-US" b="1" dirty="0">
                <a:solidFill>
                  <a:schemeClr val="bg1"/>
                </a:solidFill>
                <a:latin typeface="Arial" panose="020B0604020202020204" pitchFamily="34" charset="0"/>
                <a:cs typeface="Arial" panose="020B0604020202020204" pitchFamily="34" charset="0"/>
              </a:rPr>
              <a:t>I do not think mild, moderate &amp; severe atrophy can be reliably defined; severe atrophy, non-severe atrophy, and no atrophy are the only reasonable categories </a:t>
            </a:r>
            <a:r>
              <a:rPr lang="en-US" dirty="0">
                <a:solidFill>
                  <a:schemeClr val="bg1"/>
                </a:solidFill>
                <a:latin typeface="Arial" panose="020B0604020202020204" pitchFamily="34" charset="0"/>
                <a:cs typeface="Arial" panose="020B0604020202020204" pitchFamily="34" charset="0"/>
              </a:rPr>
              <a:t>we can accommodate in our reporting</a:t>
            </a:r>
          </a:p>
          <a:p>
            <a:pPr marL="469957" indent="-469957">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Strictly speaking Banff T is defined by mild atrophy without regards to its location in or outside a scar (though most likely would think inside scar)</a:t>
            </a:r>
            <a:endParaRPr lang="en-US" dirty="0">
              <a:solidFill>
                <a:schemeClr val="bg1"/>
              </a:solidFill>
            </a:endParaRPr>
          </a:p>
          <a:p>
            <a:pPr defTabSz="939619">
              <a:defRPr/>
            </a:pPr>
            <a:endParaRPr lang="en-US" altLang="en-US" baseline="0" dirty="0"/>
          </a:p>
          <a:p>
            <a:pPr defTabSz="939619">
              <a:defRPr/>
            </a:pPr>
            <a:r>
              <a:rPr lang="en-US" altLang="en-US" b="1" baseline="0" dirty="0"/>
              <a:t>Not all tubules in any area are equally affected </a:t>
            </a:r>
            <a:r>
              <a:rPr lang="en-US" altLang="en-US" b="1" baseline="0" dirty="0" err="1"/>
              <a:t>eg</a:t>
            </a:r>
            <a:r>
              <a:rPr lang="en-US" altLang="en-US" b="1" baseline="0" dirty="0"/>
              <a:t> mildly atrophic tubulitis valid for scoring is mixed with severely atrophic </a:t>
            </a:r>
            <a:r>
              <a:rPr lang="en-US" altLang="en-US" baseline="0" dirty="0"/>
              <a:t>tubules</a:t>
            </a:r>
            <a:endParaRPr lang="en-US" altLang="en-US" dirty="0"/>
          </a:p>
          <a:p>
            <a:endParaRPr lang="en-US" altLang="en-US" dirty="0"/>
          </a:p>
          <a:p>
            <a:r>
              <a:rPr lang="en-US" altLang="en-US" dirty="0"/>
              <a:t>(</a:t>
            </a:r>
            <a:r>
              <a:rPr lang="en-US" altLang="en-US" b="1" baseline="0" dirty="0"/>
              <a:t>Grading the decrease in diameter is very problematic (</a:t>
            </a:r>
            <a:r>
              <a:rPr lang="en-US" altLang="en-US" b="1" baseline="0" dirty="0" err="1"/>
              <a:t>upto</a:t>
            </a:r>
            <a:r>
              <a:rPr lang="en-US" altLang="en-US" b="1" baseline="0" dirty="0"/>
              <a:t> 50% is normal</a:t>
            </a:r>
            <a:r>
              <a:rPr lang="en-US" altLang="en-US" baseline="0" dirty="0"/>
              <a:t>; beyond that estimating </a:t>
            </a:r>
            <a:r>
              <a:rPr lang="en-US" altLang="en-US" b="1" baseline="0" dirty="0"/>
              <a:t>49% or 24% </a:t>
            </a:r>
            <a:r>
              <a:rPr lang="en-US" altLang="en-US" baseline="0" dirty="0"/>
              <a:t>will be problematic as </a:t>
            </a:r>
            <a:r>
              <a:rPr lang="en-US" altLang="en-US" b="1" i="1" baseline="0" dirty="0"/>
              <a:t>size is different for proximal and distal tubules and proximal-distal distinction may be difficult </a:t>
            </a:r>
            <a:r>
              <a:rPr lang="en-US" altLang="en-US" baseline="0" dirty="0"/>
              <a:t>when tubules are diseased, not to mention compensatory hypertrophy; also not all tubules equally affected </a:t>
            </a:r>
            <a:r>
              <a:rPr lang="en-US" altLang="en-US" baseline="0" dirty="0" err="1"/>
              <a:t>ie</a:t>
            </a:r>
            <a:r>
              <a:rPr lang="en-US" altLang="en-US" baseline="0" dirty="0"/>
              <a:t> mildly atrophic tubulitis valid for scoring is mixed with severely atrophic tubules</a:t>
            </a:r>
          </a:p>
          <a:p>
            <a:r>
              <a:rPr lang="en-US" altLang="en-US" baseline="0" dirty="0" err="1"/>
              <a:t>Xxxxxxxxxxxxxxxxxxx</a:t>
            </a:r>
            <a:endParaRPr lang="en-US" altLang="en-US" baseline="0" dirty="0"/>
          </a:p>
          <a:p>
            <a:pPr marL="469957" indent="-469957">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Severe atrophy already excluded from consideration by Banff 2017; This means that  any non-severe atrophy will allow tubulitis to be scored in IFTA  (No atrophy, severe atrophy and non-severe atrophy)                                   </a:t>
            </a:r>
          </a:p>
          <a:p>
            <a:pPr marL="469957" indent="-469957">
              <a:buFont typeface="Arial" panose="020B0604020202020204" pitchFamily="34" charset="0"/>
              <a:buChar char="•"/>
            </a:pPr>
            <a:r>
              <a:rPr lang="en-US" b="1" dirty="0">
                <a:solidFill>
                  <a:schemeClr val="bg1"/>
                </a:solidFill>
                <a:latin typeface="Arial" panose="020B0604020202020204" pitchFamily="34" charset="0"/>
                <a:cs typeface="Arial" panose="020B0604020202020204" pitchFamily="34" charset="0"/>
              </a:rPr>
              <a:t>Mild atrophy is allowed by Banff in ACUTE TCMR </a:t>
            </a:r>
          </a:p>
          <a:p>
            <a:pPr marL="469957" indent="-469957">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Banff defines atrophy as &lt;50%; </a:t>
            </a:r>
            <a:r>
              <a:rPr lang="en-US" b="1" dirty="0">
                <a:solidFill>
                  <a:schemeClr val="bg1"/>
                </a:solidFill>
                <a:latin typeface="Arial" panose="020B0604020202020204" pitchFamily="34" charset="0"/>
                <a:cs typeface="Arial" panose="020B0604020202020204" pitchFamily="34" charset="0"/>
              </a:rPr>
              <a:t>I do not think mild, moderate &amp; severe atrophy can be reliably defined; severe atrophy, non-severe atrophy, and no atrophy are the only reasonable categories </a:t>
            </a:r>
            <a:r>
              <a:rPr lang="en-US" dirty="0">
                <a:solidFill>
                  <a:schemeClr val="bg1"/>
                </a:solidFill>
                <a:latin typeface="Arial" panose="020B0604020202020204" pitchFamily="34" charset="0"/>
                <a:cs typeface="Arial" panose="020B0604020202020204" pitchFamily="34" charset="0"/>
              </a:rPr>
              <a:t>we can accommodate in our reporting</a:t>
            </a:r>
          </a:p>
          <a:p>
            <a:pPr marL="469957" indent="-469957">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Strictly speaking Banff T is defined by mild atrophy without regards to its location in or outside a scar (though most likely would think inside scar)</a:t>
            </a:r>
            <a:endParaRPr lang="en-US" dirty="0">
              <a:solidFill>
                <a:schemeClr val="bg1"/>
              </a:solidFill>
            </a:endParaRPr>
          </a:p>
          <a:p>
            <a:pPr defTabSz="939619">
              <a:defRPr/>
            </a:pPr>
            <a:endParaRPr lang="en-US" altLang="en-US" baseline="0" dirty="0"/>
          </a:p>
          <a:p>
            <a:pPr defTabSz="939619">
              <a:defRPr/>
            </a:pPr>
            <a:r>
              <a:rPr lang="en-US" altLang="en-US" b="1" baseline="0" dirty="0"/>
              <a:t>Not all tubules in any area are equally affected </a:t>
            </a:r>
            <a:r>
              <a:rPr lang="en-US" altLang="en-US" b="1" baseline="0" dirty="0" err="1"/>
              <a:t>eg</a:t>
            </a:r>
            <a:r>
              <a:rPr lang="en-US" altLang="en-US" b="1" baseline="0" dirty="0"/>
              <a:t> mildly atrophic tubulitis valid for scoring is mixed with severely atrophic </a:t>
            </a:r>
            <a:r>
              <a:rPr lang="en-US" altLang="en-US" baseline="0" dirty="0"/>
              <a:t>tubules</a:t>
            </a:r>
            <a:endParaRPr lang="en-US" altLang="en-US" dirty="0"/>
          </a:p>
          <a:p>
            <a:endParaRPr lang="en-US" altLang="en-US" dirty="0"/>
          </a:p>
          <a:p>
            <a:r>
              <a:rPr lang="en-US" altLang="en-US" dirty="0" err="1"/>
              <a:t>Xxxxxxxxxxxxxxxx</a:t>
            </a:r>
            <a:endParaRPr lang="en-US" altLang="en-US" dirty="0"/>
          </a:p>
          <a:p>
            <a:r>
              <a:rPr lang="en-US" altLang="en-US" dirty="0"/>
              <a:t>Most of</a:t>
            </a:r>
            <a:r>
              <a:rPr lang="en-US" altLang="en-US" baseline="0" dirty="0"/>
              <a:t> the periglomerular area is  proximal tubules and convoluted or not does not seem relevant with respect to morphology; you can use it judge 50% decrease diameter simply by not including the small numbers of distal tubules expected to be present here (but arguably distal tubulitis is also important)------</a:t>
            </a:r>
          </a:p>
          <a:p>
            <a:pPr defTabSz="939619">
              <a:defRPr/>
            </a:pPr>
            <a:r>
              <a:rPr lang="en-US" altLang="en-US" baseline="0" dirty="0"/>
              <a:t>(% area occupied by nucleus has definition issues too: it will be further affected by plane of sectioning and regenerative nuclear pleomorphism)----</a:t>
            </a:r>
          </a:p>
          <a:p>
            <a:endParaRPr lang="en-US" altLang="en-US" dirty="0"/>
          </a:p>
          <a:p>
            <a:r>
              <a:rPr lang="en-US" altLang="en-US" dirty="0"/>
              <a:t>Grading</a:t>
            </a:r>
            <a:r>
              <a:rPr lang="en-US" altLang="en-US" baseline="0" dirty="0"/>
              <a:t> of </a:t>
            </a:r>
            <a:r>
              <a:rPr lang="en-US" altLang="en-US" baseline="0" dirty="0" err="1"/>
              <a:t>tbm</a:t>
            </a:r>
            <a:r>
              <a:rPr lang="en-US" altLang="en-US" baseline="0" dirty="0"/>
              <a:t> thickening: binary system of &lt;3 and &gt;3 times normal tubules was once considered by me (reproducibility will need to be assessed)(practical value also an issue)</a:t>
            </a:r>
          </a:p>
          <a:p>
            <a:endParaRPr lang="en-US" altLang="en-US" baseline="0" dirty="0"/>
          </a:p>
          <a:p>
            <a:endParaRPr lang="en-US" dirty="0"/>
          </a:p>
        </p:txBody>
      </p:sp>
    </p:spTree>
    <p:extLst>
      <p:ext uri="{BB962C8B-B14F-4D97-AF65-F5344CB8AC3E}">
        <p14:creationId xmlns:p14="http://schemas.microsoft.com/office/powerpoint/2010/main" val="35465886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1236663" y="715963"/>
            <a:ext cx="4760912" cy="3570287"/>
          </a:xfrm>
          <a:ln w="12700"/>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86" tIns="47392" rIns="94786" bIns="47392"/>
          <a:lstStyle/>
          <a:p>
            <a:r>
              <a:rPr lang="en-US" dirty="0"/>
              <a:t>What are we referring to when we use the term IFTA</a:t>
            </a:r>
          </a:p>
          <a:p>
            <a:endParaRPr lang="en-US" dirty="0"/>
          </a:p>
          <a:p>
            <a:r>
              <a:rPr lang="en-US" dirty="0"/>
              <a:t>Banff 2015 defines it as inflammation in areas with IF </a:t>
            </a:r>
            <a:r>
              <a:rPr lang="en-US" b="1" dirty="0"/>
              <a:t>AND</a:t>
            </a:r>
            <a:r>
              <a:rPr lang="en-US" dirty="0"/>
              <a:t> TA</a:t>
            </a:r>
          </a:p>
          <a:p>
            <a:endParaRPr lang="en-US" dirty="0"/>
          </a:p>
          <a:p>
            <a:r>
              <a:rPr lang="en-US" altLang="en-US" sz="2800" kern="0" dirty="0">
                <a:solidFill>
                  <a:srgbClr val="FFFFFF"/>
                </a:solidFill>
                <a:latin typeface="Arial" pitchFamily="34" charset="0"/>
                <a:ea typeface="+mj-ea"/>
                <a:cs typeface="+mj-cs"/>
              </a:rPr>
              <a:t>However, I frequently find that TA is used as surrogate for IFTA</a:t>
            </a:r>
            <a:br>
              <a:rPr lang="en-US" altLang="en-US" sz="2800" strike="sngStrike" kern="0" dirty="0">
                <a:solidFill>
                  <a:srgbClr val="FFFFFF"/>
                </a:solidFill>
                <a:latin typeface="Arial" pitchFamily="34" charset="0"/>
                <a:ea typeface="+mj-ea"/>
                <a:cs typeface="+mj-cs"/>
              </a:rPr>
            </a:br>
            <a:br>
              <a:rPr lang="en-US" altLang="en-US" sz="2800" strike="sngStrike" kern="0" dirty="0">
                <a:solidFill>
                  <a:srgbClr val="FFFFFF"/>
                </a:solidFill>
                <a:latin typeface="Arial" pitchFamily="34" charset="0"/>
                <a:ea typeface="+mj-ea"/>
                <a:cs typeface="+mj-cs"/>
              </a:rPr>
            </a:br>
            <a:r>
              <a:rPr lang="en-US" altLang="en-US" sz="2800" kern="0" dirty="0">
                <a:solidFill>
                  <a:srgbClr val="FFFFFF"/>
                </a:solidFill>
                <a:latin typeface="Arial" pitchFamily="34" charset="0"/>
                <a:ea typeface="+mj-ea"/>
                <a:cs typeface="+mj-cs"/>
              </a:rPr>
              <a:t>An example of this is seen in the Banff 2018 Reference guide: ---which states that inflammation in IFTA or i-IFTA should be scored in scarred areas</a:t>
            </a:r>
            <a:br>
              <a:rPr lang="en-US" altLang="en-US" sz="2800" kern="0" dirty="0">
                <a:solidFill>
                  <a:srgbClr val="FFFFFF"/>
                </a:solidFill>
                <a:latin typeface="Arial" pitchFamily="34" charset="0"/>
                <a:ea typeface="+mj-ea"/>
                <a:cs typeface="+mj-cs"/>
              </a:rPr>
            </a:br>
            <a:br>
              <a:rPr lang="en-US" altLang="en-US" sz="2800" kern="0" dirty="0">
                <a:solidFill>
                  <a:srgbClr val="FFFFFF"/>
                </a:solidFill>
                <a:latin typeface="Arial" pitchFamily="34" charset="0"/>
                <a:ea typeface="+mj-ea"/>
                <a:cs typeface="+mj-cs"/>
              </a:rPr>
            </a:br>
            <a:r>
              <a:rPr lang="en-US" altLang="en-US" sz="2800" kern="0" dirty="0">
                <a:solidFill>
                  <a:srgbClr val="FFFFFF"/>
                </a:solidFill>
                <a:latin typeface="Arial" pitchFamily="34" charset="0"/>
                <a:ea typeface="+mj-ea"/>
                <a:cs typeface="+mj-cs"/>
              </a:rPr>
              <a:t>Then it goes on to define a </a:t>
            </a:r>
            <a:r>
              <a:rPr lang="en-US" altLang="en-US" sz="2800" kern="0" dirty="0">
                <a:solidFill>
                  <a:srgbClr val="FF0000"/>
                </a:solidFill>
                <a:latin typeface="Arial" pitchFamily="34" charset="0"/>
                <a:ea typeface="+mj-ea"/>
                <a:cs typeface="+mj-cs"/>
              </a:rPr>
              <a:t>Scarred</a:t>
            </a:r>
            <a:r>
              <a:rPr lang="en-US" altLang="en-US" sz="2800" kern="0" dirty="0">
                <a:solidFill>
                  <a:srgbClr val="FFFFFF"/>
                </a:solidFill>
                <a:latin typeface="Arial" pitchFamily="34" charset="0"/>
                <a:ea typeface="+mj-ea"/>
                <a:cs typeface="+mj-cs"/>
              </a:rPr>
              <a:t> area as:----- “characterized by tubular </a:t>
            </a:r>
            <a:r>
              <a:rPr lang="en-US" altLang="en-US" sz="2800" kern="0" dirty="0">
                <a:solidFill>
                  <a:srgbClr val="FF0000"/>
                </a:solidFill>
                <a:latin typeface="Arial" pitchFamily="34" charset="0"/>
                <a:ea typeface="+mj-ea"/>
                <a:cs typeface="+mj-cs"/>
              </a:rPr>
              <a:t>atrophy</a:t>
            </a:r>
            <a:r>
              <a:rPr lang="en-US" altLang="en-US" sz="2800" kern="0" dirty="0">
                <a:solidFill>
                  <a:srgbClr val="FFFFFF"/>
                </a:solidFill>
                <a:latin typeface="Arial" pitchFamily="34" charset="0"/>
                <a:ea typeface="+mj-ea"/>
                <a:cs typeface="+mj-cs"/>
              </a:rPr>
              <a:t>, ---, usuall</a:t>
            </a:r>
            <a:r>
              <a:rPr lang="en-US" altLang="en-US" sz="2800" kern="0" baseline="0" dirty="0">
                <a:solidFill>
                  <a:srgbClr val="FFFFFF"/>
                </a:solidFill>
                <a:latin typeface="Arial" pitchFamily="34" charset="0"/>
                <a:ea typeface="+mj-ea"/>
                <a:cs typeface="+mj-cs"/>
              </a:rPr>
              <a:t>y </a:t>
            </a:r>
            <a:r>
              <a:rPr lang="en-US" altLang="en-US" sz="2800" kern="0" dirty="0">
                <a:solidFill>
                  <a:srgbClr val="FFFFFF"/>
                </a:solidFill>
                <a:latin typeface="Arial" pitchFamily="34" charset="0"/>
                <a:ea typeface="+mj-ea"/>
                <a:cs typeface="+mj-cs"/>
              </a:rPr>
              <a:t>but not always accompanied by IF </a:t>
            </a:r>
          </a:p>
          <a:p>
            <a:endParaRPr lang="en-US" altLang="en-US" sz="2800" kern="0">
              <a:solidFill>
                <a:srgbClr val="FFFFFF"/>
              </a:solidFill>
              <a:latin typeface="Arial" pitchFamily="34" charset="0"/>
              <a:ea typeface="+mj-ea"/>
              <a:cs typeface="+mj-cs"/>
            </a:endParaRPr>
          </a:p>
          <a:p>
            <a:r>
              <a:rPr lang="en-US" altLang="en-US" sz="2800" kern="0">
                <a:solidFill>
                  <a:srgbClr val="FFFFFF"/>
                </a:solidFill>
                <a:latin typeface="Arial" pitchFamily="34" charset="0"/>
                <a:ea typeface="+mj-ea"/>
                <a:cs typeface="+mj-cs"/>
              </a:rPr>
              <a:t>THE </a:t>
            </a:r>
            <a:r>
              <a:rPr lang="en-US" altLang="en-US" sz="2800" kern="0" dirty="0">
                <a:solidFill>
                  <a:srgbClr val="FFFFFF"/>
                </a:solidFill>
                <a:latin typeface="Arial" pitchFamily="34" charset="0"/>
                <a:ea typeface="+mj-ea"/>
                <a:cs typeface="+mj-cs"/>
              </a:rPr>
              <a:t>TEXT IN THE PARENTHESIS IS mine,-- and not directly from the guide</a:t>
            </a:r>
          </a:p>
          <a:p>
            <a:r>
              <a:rPr lang="en-US" sz="2800" kern="0" dirty="0" err="1">
                <a:solidFill>
                  <a:srgbClr val="FFFFFF"/>
                </a:solidFill>
                <a:latin typeface="Arial" pitchFamily="34" charset="0"/>
                <a:ea typeface="+mj-ea"/>
                <a:cs typeface="+mj-cs"/>
              </a:rPr>
              <a:t>xxxxxxxxxxxxxxxxxxxxxxxxxxxxxxxxxxxxxxxxxxxxxx</a:t>
            </a:r>
            <a:endParaRPr lang="en-US" dirty="0"/>
          </a:p>
          <a:p>
            <a:endParaRPr lang="en-US" dirty="0"/>
          </a:p>
          <a:p>
            <a:endParaRPr lang="en-US" dirty="0"/>
          </a:p>
          <a:p>
            <a:endParaRPr lang="en-US" dirty="0"/>
          </a:p>
          <a:p>
            <a:endParaRPr lang="en-US" dirty="0"/>
          </a:p>
          <a:p>
            <a:endParaRPr lang="en-US" dirty="0"/>
          </a:p>
          <a:p>
            <a:r>
              <a:rPr lang="en-US" dirty="0"/>
              <a:t>This is not the same as IF </a:t>
            </a:r>
            <a:r>
              <a:rPr lang="en-US" b="1" dirty="0"/>
              <a:t>OR</a:t>
            </a:r>
            <a:r>
              <a:rPr lang="en-US" dirty="0"/>
              <a:t> TA</a:t>
            </a:r>
          </a:p>
          <a:p>
            <a:r>
              <a:rPr lang="en-US" dirty="0"/>
              <a:t>UNFORTUNATELY, NOT ALL STUDIES recognize this subtle difference.</a:t>
            </a:r>
          </a:p>
          <a:p>
            <a:r>
              <a:rPr lang="en-US" dirty="0"/>
              <a:t>The 2018 Reference Guide to the Banff Classification states that </a:t>
            </a:r>
            <a:r>
              <a:rPr lang="en-US" altLang="en-US" dirty="0">
                <a:solidFill>
                  <a:srgbClr val="FFFFFF"/>
                </a:solidFill>
                <a:latin typeface="Arial" pitchFamily="34" charset="0"/>
              </a:rPr>
              <a:t>i-IFTA should be scored in scarred areas, WHICH IS ACCEPTABLE, BUT--It then goes on to define a scarred area as one : “characterized by tubular atrophy, usually, but not always accompanied by interstitial fibrosis </a:t>
            </a:r>
          </a:p>
          <a:p>
            <a:r>
              <a:rPr lang="en-US" dirty="0">
                <a:solidFill>
                  <a:srgbClr val="FFFFFF"/>
                </a:solidFill>
                <a:latin typeface="Arial" pitchFamily="34" charset="0"/>
              </a:rPr>
              <a:t>One imp </a:t>
            </a:r>
            <a:r>
              <a:rPr lang="en-US" b="1" dirty="0">
                <a:solidFill>
                  <a:srgbClr val="FFFFFF"/>
                </a:solidFill>
                <a:latin typeface="Arial" pitchFamily="34" charset="0"/>
              </a:rPr>
              <a:t>CAVEAT OF PAS IS THAT WHILE IT IS GOOD FOR DIAGNOSIS ATROPHY</a:t>
            </a:r>
            <a:r>
              <a:rPr lang="en-US" dirty="0">
                <a:solidFill>
                  <a:srgbClr val="FFFFFF"/>
                </a:solidFill>
                <a:latin typeface="Arial" pitchFamily="34" charset="0"/>
              </a:rPr>
              <a:t>, It MAY NOT BE THE BEST STAIN FOR FIBROSIS---HENCE SEVERE ATROPHY ON PAS MAY BE RELIABLE FOR THE MOST PART</a:t>
            </a:r>
            <a:endParaRPr lang="en-US" dirty="0"/>
          </a:p>
        </p:txBody>
      </p:sp>
    </p:spTree>
    <p:extLst>
      <p:ext uri="{BB962C8B-B14F-4D97-AF65-F5344CB8AC3E}">
        <p14:creationId xmlns:p14="http://schemas.microsoft.com/office/powerpoint/2010/main" val="16493749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ChangeArrowheads="1"/>
          </p:cNvSpPr>
          <p:nvPr/>
        </p:nvSpPr>
        <p:spPr bwMode="auto">
          <a:xfrm>
            <a:off x="4082233" y="3"/>
            <a:ext cx="3125560" cy="47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841" tIns="46921" rIns="93841" bIns="46921"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39911"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85027" name="Rectangle 3"/>
          <p:cNvSpPr>
            <a:spLocks noChangeArrowheads="1"/>
          </p:cNvSpPr>
          <p:nvPr/>
        </p:nvSpPr>
        <p:spPr bwMode="auto">
          <a:xfrm>
            <a:off x="4082233" y="9030574"/>
            <a:ext cx="3125560" cy="47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550" tIns="0" rIns="19550" bIns="0" anchor="b"/>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39911" rtl="0" eaLnBrk="0" fontAlgn="base" latinLnBrk="0" hangingPunct="0">
              <a:lnSpc>
                <a:spcPct val="100000"/>
              </a:lnSpc>
              <a:spcBef>
                <a:spcPct val="0"/>
              </a:spcBef>
              <a:spcAft>
                <a:spcPct val="0"/>
              </a:spcAft>
              <a:buClrTx/>
              <a:buSzTx/>
              <a:buFontTx/>
              <a:buNone/>
              <a:tabLst/>
              <a:defRPr/>
            </a:pPr>
            <a:r>
              <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1</a:t>
            </a:r>
          </a:p>
        </p:txBody>
      </p:sp>
      <p:sp>
        <p:nvSpPr>
          <p:cNvPr id="385028" name="Rectangle 4"/>
          <p:cNvSpPr>
            <a:spLocks noChangeArrowheads="1"/>
          </p:cNvSpPr>
          <p:nvPr/>
        </p:nvSpPr>
        <p:spPr bwMode="auto">
          <a:xfrm>
            <a:off x="1" y="9030574"/>
            <a:ext cx="3123924" cy="47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841" tIns="46921" rIns="93841" bIns="46921"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39911"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85029" name="Rectangle 5"/>
          <p:cNvSpPr>
            <a:spLocks noChangeArrowheads="1"/>
          </p:cNvSpPr>
          <p:nvPr/>
        </p:nvSpPr>
        <p:spPr bwMode="auto">
          <a:xfrm>
            <a:off x="1" y="3"/>
            <a:ext cx="3123924" cy="47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841" tIns="46921" rIns="93841" bIns="46921"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39911"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85030" name="Rectangle 6"/>
          <p:cNvSpPr>
            <a:spLocks noGrp="1" noRot="1" noChangeAspect="1" noChangeArrowheads="1" noTextEdit="1"/>
          </p:cNvSpPr>
          <p:nvPr>
            <p:ph type="sldImg"/>
          </p:nvPr>
        </p:nvSpPr>
        <p:spPr>
          <a:xfrm>
            <a:off x="1238250" y="719138"/>
            <a:ext cx="4735513" cy="3551237"/>
          </a:xfrm>
          <a:ln w="12700" cap="flat">
            <a:solidFill>
              <a:schemeClr val="tx1"/>
            </a:solidFill>
          </a:ln>
        </p:spPr>
      </p:sp>
      <p:sp>
        <p:nvSpPr>
          <p:cNvPr id="385031" name="Rectangle 7"/>
          <p:cNvSpPr>
            <a:spLocks noGrp="1" noChangeArrowheads="1"/>
          </p:cNvSpPr>
          <p:nvPr>
            <p:ph type="body" idx="1"/>
          </p:nvPr>
        </p:nvSpPr>
        <p:spPr>
          <a:xfrm>
            <a:off x="961587" y="4512033"/>
            <a:ext cx="5282984" cy="42792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4" tIns="45617" rIns="92864" bIns="45617"/>
          <a:lstStyle/>
          <a:p>
            <a:pPr eaLnBrk="1" hangingPunct="1"/>
            <a:r>
              <a:rPr lang="en-US" altLang="en-US" sz="2800" dirty="0">
                <a:solidFill>
                  <a:schemeClr val="bg1"/>
                </a:solidFill>
                <a:latin typeface="Arial" panose="020B0604020202020204" pitchFamily="34" charset="0"/>
                <a:cs typeface="Arial" panose="020B0604020202020204" pitchFamily="34" charset="0"/>
              </a:rPr>
              <a:t>Although usually they go hand in hand, dissociation of IF from TA can be seen in 10-20% of biopsies in my practice </a:t>
            </a:r>
          </a:p>
          <a:p>
            <a:pPr eaLnBrk="1" hangingPunct="1"/>
            <a:endParaRPr lang="en-US" altLang="en-US" sz="2800" dirty="0">
              <a:solidFill>
                <a:schemeClr val="bg1"/>
              </a:solidFill>
              <a:latin typeface="Arial" panose="020B0604020202020204" pitchFamily="34" charset="0"/>
              <a:cs typeface="Arial" panose="020B0604020202020204" pitchFamily="34" charset="0"/>
            </a:endParaRPr>
          </a:p>
          <a:p>
            <a:pPr defTabSz="939619">
              <a:defRPr/>
            </a:pPr>
            <a:r>
              <a:rPr lang="en-US" altLang="en-US" sz="2800" dirty="0">
                <a:solidFill>
                  <a:srgbClr val="FFFF00"/>
                </a:solidFill>
                <a:latin typeface="Arial" panose="020B0604020202020204" pitchFamily="34" charset="0"/>
                <a:cs typeface="Arial" panose="020B0604020202020204" pitchFamily="34" charset="0"/>
              </a:rPr>
              <a:t>This can happen in Acute Tubular Injury,</a:t>
            </a:r>
            <a:r>
              <a:rPr lang="en-US" altLang="en-US" sz="2800" baseline="0" dirty="0">
                <a:solidFill>
                  <a:srgbClr val="FFFF00"/>
                </a:solidFill>
                <a:latin typeface="Arial" panose="020B0604020202020204" pitchFamily="34" charset="0"/>
                <a:cs typeface="Arial" panose="020B0604020202020204" pitchFamily="34" charset="0"/>
              </a:rPr>
              <a:t> wherein tubules can look atrophic ---if defined by a decrease in the tubular diameter and height of the tubular epithelium--- without ACCOMPANYING FIBROSIS</a:t>
            </a:r>
            <a:endParaRPr lang="en-US" altLang="en-US" sz="2800" dirty="0">
              <a:solidFill>
                <a:srgbClr val="FFFF00"/>
              </a:solidFill>
              <a:latin typeface="Arial" panose="020B0604020202020204" pitchFamily="34" charset="0"/>
              <a:cs typeface="Arial" panose="020B0604020202020204" pitchFamily="34" charset="0"/>
            </a:endParaRPr>
          </a:p>
          <a:p>
            <a:pPr defTabSz="939619">
              <a:defRPr/>
            </a:pPr>
            <a:r>
              <a:rPr lang="en-US" altLang="en-US" sz="2800" dirty="0">
                <a:solidFill>
                  <a:srgbClr val="FFFF00"/>
                </a:solidFill>
                <a:latin typeface="Arial" panose="020B0604020202020204" pitchFamily="34" charset="0"/>
                <a:cs typeface="Arial" panose="020B0604020202020204" pitchFamily="34" charset="0"/>
              </a:rPr>
              <a:t>	.</a:t>
            </a:r>
            <a:endParaRPr lang="en-US" altLang="en-US" sz="2800" dirty="0">
              <a:solidFill>
                <a:schemeClr val="bg1"/>
              </a:solidFill>
              <a:latin typeface="Arial" panose="020B0604020202020204" pitchFamily="34" charset="0"/>
              <a:cs typeface="Arial" panose="020B0604020202020204" pitchFamily="34" charset="0"/>
            </a:endParaRPr>
          </a:p>
          <a:p>
            <a:pPr eaLnBrk="1" hangingPunct="1">
              <a:defRPr/>
            </a:pPr>
            <a:r>
              <a:rPr lang="en-US" altLang="en-US" sz="2800" dirty="0">
                <a:solidFill>
                  <a:schemeClr val="bg1"/>
                </a:solidFill>
                <a:latin typeface="Arial" panose="020B0604020202020204" pitchFamily="34" charset="0"/>
                <a:cs typeface="Arial" panose="020B0604020202020204" pitchFamily="34" charset="0"/>
              </a:rPr>
              <a:t>The same thing</a:t>
            </a:r>
            <a:r>
              <a:rPr lang="en-US" altLang="en-US" sz="2800" baseline="0" dirty="0">
                <a:solidFill>
                  <a:schemeClr val="bg1"/>
                </a:solidFill>
                <a:latin typeface="Arial" panose="020B0604020202020204" pitchFamily="34" charset="0"/>
                <a:cs typeface="Arial" panose="020B0604020202020204" pitchFamily="34" charset="0"/>
              </a:rPr>
              <a:t> may be visualized in some CHRONIC KIDNEY DISEASES </a:t>
            </a:r>
          </a:p>
          <a:p>
            <a:pPr eaLnBrk="1" hangingPunct="1">
              <a:defRPr/>
            </a:pPr>
            <a:r>
              <a:rPr lang="en-US" altLang="en-US" sz="2800" baseline="0" dirty="0" err="1">
                <a:solidFill>
                  <a:schemeClr val="bg1"/>
                </a:solidFill>
                <a:latin typeface="Arial" panose="020B0604020202020204" pitchFamily="34" charset="0"/>
                <a:cs typeface="Arial" panose="020B0604020202020204" pitchFamily="34" charset="0"/>
              </a:rPr>
              <a:t>eg</a:t>
            </a:r>
            <a:r>
              <a:rPr lang="en-US" altLang="en-US" sz="2800" baseline="0" dirty="0">
                <a:solidFill>
                  <a:schemeClr val="bg1"/>
                </a:solidFill>
                <a:latin typeface="Arial" panose="020B0604020202020204" pitchFamily="34" charset="0"/>
                <a:cs typeface="Arial" panose="020B0604020202020204" pitchFamily="34" charset="0"/>
              </a:rPr>
              <a:t> we might see </a:t>
            </a:r>
            <a:r>
              <a:rPr lang="en-US" altLang="en-US" sz="2800" b="1" kern="0" dirty="0">
                <a:solidFill>
                  <a:srgbClr val="FFFFFF"/>
                </a:solidFill>
                <a:latin typeface="Arial" panose="020B0604020202020204" pitchFamily="34" charset="0"/>
                <a:cs typeface="Arial" panose="020B0604020202020204" pitchFamily="34" charset="0"/>
              </a:rPr>
              <a:t>tubular atrophy scores</a:t>
            </a:r>
            <a:r>
              <a:rPr lang="en-US" altLang="en-US" sz="2800" kern="0" dirty="0">
                <a:solidFill>
                  <a:srgbClr val="FFFFFF"/>
                </a:solidFill>
                <a:latin typeface="Arial" panose="020B0604020202020204" pitchFamily="34" charset="0"/>
                <a:cs typeface="Arial" panose="020B0604020202020204" pitchFamily="34" charset="0"/>
              </a:rPr>
              <a:t> EXCEEDING/outpacing THE SCORES for </a:t>
            </a:r>
            <a:r>
              <a:rPr lang="en-US" altLang="en-US" sz="2800" b="1" kern="0" dirty="0">
                <a:solidFill>
                  <a:srgbClr val="FFFFFF"/>
                </a:solidFill>
                <a:latin typeface="Arial" panose="020B0604020202020204" pitchFamily="34" charset="0"/>
                <a:cs typeface="Arial" panose="020B0604020202020204" pitchFamily="34" charset="0"/>
              </a:rPr>
              <a:t>interstitial fibrosis---   </a:t>
            </a:r>
            <a:r>
              <a:rPr lang="en-US" altLang="en-US" sz="2800" kern="0" dirty="0">
                <a:solidFill>
                  <a:srgbClr val="FFFFFF"/>
                </a:solidFill>
                <a:latin typeface="Arial" panose="020B0604020202020204" pitchFamily="34" charset="0"/>
                <a:cs typeface="Arial" panose="020B0604020202020204" pitchFamily="34" charset="0"/>
              </a:rPr>
              <a:t>in diseases like BKVN,-- pyelonephritis, …and RA stenosis</a:t>
            </a:r>
          </a:p>
          <a:p>
            <a:pPr defTabSz="939911" fontAlgn="base">
              <a:spcBef>
                <a:spcPct val="20000"/>
              </a:spcBef>
              <a:spcAft>
                <a:spcPct val="0"/>
              </a:spcAft>
              <a:defRPr/>
            </a:pPr>
            <a:r>
              <a:rPr lang="en-US" altLang="en-US" sz="2800" kern="0" dirty="0">
                <a:solidFill>
                  <a:srgbClr val="FFFFFF"/>
                </a:solidFill>
                <a:latin typeface="Arial" panose="020B0604020202020204" pitchFamily="34" charset="0"/>
                <a:cs typeface="Arial" panose="020B0604020202020204" pitchFamily="34" charset="0"/>
              </a:rPr>
              <a:t>	-  conversely </a:t>
            </a:r>
            <a:r>
              <a:rPr lang="en-US" altLang="en-US" sz="2800" b="1" kern="0" dirty="0">
                <a:solidFill>
                  <a:srgbClr val="FFFFFF"/>
                </a:solidFill>
                <a:latin typeface="Arial" panose="020B0604020202020204" pitchFamily="34" charset="0"/>
                <a:cs typeface="Arial" panose="020B0604020202020204" pitchFamily="34" charset="0"/>
              </a:rPr>
              <a:t>interstitial fibrosis </a:t>
            </a:r>
            <a:r>
              <a:rPr lang="en-US" altLang="en-US" sz="2800" kern="0" dirty="0">
                <a:solidFill>
                  <a:srgbClr val="FFFFFF"/>
                </a:solidFill>
                <a:latin typeface="Arial" panose="020B0604020202020204" pitchFamily="34" charset="0"/>
                <a:cs typeface="Arial" panose="020B0604020202020204" pitchFamily="34" charset="0"/>
              </a:rPr>
              <a:t>may look more severe than </a:t>
            </a:r>
            <a:r>
              <a:rPr lang="en-US" altLang="en-US" sz="2800" b="1" kern="0" dirty="0">
                <a:solidFill>
                  <a:srgbClr val="FFFFFF"/>
                </a:solidFill>
                <a:latin typeface="Arial" panose="020B0604020202020204" pitchFamily="34" charset="0"/>
                <a:cs typeface="Arial" panose="020B0604020202020204" pitchFamily="34" charset="0"/>
              </a:rPr>
              <a:t>tubular atrophy---- </a:t>
            </a:r>
            <a:r>
              <a:rPr lang="en-US" altLang="en-US" sz="2800" kern="0" dirty="0">
                <a:solidFill>
                  <a:srgbClr val="FFFFFF"/>
                </a:solidFill>
                <a:latin typeface="Arial" panose="020B0604020202020204" pitchFamily="34" charset="0"/>
                <a:cs typeface="Arial" panose="020B0604020202020204" pitchFamily="34" charset="0"/>
              </a:rPr>
              <a:t>if there is there is compensatory H of the tubules </a:t>
            </a:r>
          </a:p>
          <a:p>
            <a:pPr defTabSz="939911" fontAlgn="base">
              <a:spcBef>
                <a:spcPct val="20000"/>
              </a:spcBef>
              <a:spcAft>
                <a:spcPct val="0"/>
              </a:spcAft>
              <a:defRPr/>
            </a:pPr>
            <a:endParaRPr lang="en-US" altLang="en-US" sz="2800" kern="0" dirty="0">
              <a:solidFill>
                <a:srgbClr val="FFFFFF"/>
              </a:solidFill>
              <a:latin typeface="Arial" panose="020B0604020202020204" pitchFamily="34" charset="0"/>
              <a:cs typeface="Arial" panose="020B0604020202020204" pitchFamily="34" charset="0"/>
            </a:endParaRPr>
          </a:p>
          <a:p>
            <a:pPr defTabSz="939911" fontAlgn="base">
              <a:spcBef>
                <a:spcPct val="20000"/>
              </a:spcBef>
              <a:spcAft>
                <a:spcPct val="0"/>
              </a:spcAft>
              <a:defRPr/>
            </a:pPr>
            <a:r>
              <a:rPr lang="en-US" altLang="en-US" sz="2800" kern="0" dirty="0" err="1">
                <a:solidFill>
                  <a:srgbClr val="FFFFFF"/>
                </a:solidFill>
                <a:latin typeface="Arial" panose="020B0604020202020204" pitchFamily="34" charset="0"/>
                <a:cs typeface="Arial" panose="020B0604020202020204" pitchFamily="34" charset="0"/>
              </a:rPr>
              <a:t>Xxxxxxxxxxxxxxxxxxxxxxxxxxxxxxxxxxxxxxxxxxxxxxxx</a:t>
            </a:r>
            <a:endParaRPr lang="en-US" altLang="en-US" sz="2800" kern="0" dirty="0">
              <a:solidFill>
                <a:srgbClr val="FFFFFF"/>
              </a:solidFill>
              <a:latin typeface="Arial" panose="020B0604020202020204" pitchFamily="34" charset="0"/>
              <a:cs typeface="Arial" panose="020B0604020202020204" pitchFamily="34" charset="0"/>
            </a:endParaRPr>
          </a:p>
          <a:p>
            <a:pPr defTabSz="939911" fontAlgn="base">
              <a:spcBef>
                <a:spcPct val="20000"/>
              </a:spcBef>
              <a:spcAft>
                <a:spcPct val="0"/>
              </a:spcAft>
              <a:defRPr/>
            </a:pPr>
            <a:r>
              <a:rPr lang="en-US" altLang="en-US" sz="2800" b="1" kern="0" dirty="0">
                <a:solidFill>
                  <a:srgbClr val="FFFFFF"/>
                </a:solidFill>
                <a:latin typeface="Arial" panose="020B0604020202020204" pitchFamily="34" charset="0"/>
                <a:cs typeface="Arial" panose="020B0604020202020204" pitchFamily="34" charset="0"/>
              </a:rPr>
              <a:t>Making these distinctions may be imp----- </a:t>
            </a:r>
            <a:r>
              <a:rPr lang="en-US" altLang="en-US" sz="2800" kern="0" dirty="0" err="1">
                <a:solidFill>
                  <a:srgbClr val="FFFFFF"/>
                </a:solidFill>
                <a:latin typeface="Arial" panose="020B0604020202020204" pitchFamily="34" charset="0"/>
                <a:cs typeface="Arial" panose="020B0604020202020204" pitchFamily="34" charset="0"/>
              </a:rPr>
              <a:t>eg</a:t>
            </a:r>
            <a:r>
              <a:rPr lang="en-US" altLang="en-US" sz="2800" kern="0" dirty="0">
                <a:solidFill>
                  <a:srgbClr val="FFFFFF"/>
                </a:solidFill>
                <a:latin typeface="Arial" panose="020B0604020202020204" pitchFamily="34" charset="0"/>
                <a:cs typeface="Arial" panose="020B0604020202020204" pitchFamily="34" charset="0"/>
              </a:rPr>
              <a:t> biopsies with </a:t>
            </a:r>
            <a:r>
              <a:rPr lang="en-US" altLang="en-US" sz="2800" b="1" kern="0" dirty="0">
                <a:solidFill>
                  <a:srgbClr val="FFFFFF"/>
                </a:solidFill>
                <a:latin typeface="Arial" panose="020B0604020202020204" pitchFamily="34" charset="0"/>
                <a:cs typeface="Arial" panose="020B0604020202020204" pitchFamily="34" charset="0"/>
              </a:rPr>
              <a:t>primarily atrophic tubules may have better prognosis</a:t>
            </a:r>
            <a:r>
              <a:rPr lang="en-US" altLang="en-US" sz="2800" kern="0" dirty="0">
                <a:solidFill>
                  <a:srgbClr val="FFFFFF"/>
                </a:solidFill>
                <a:latin typeface="Arial" panose="020B0604020202020204" pitchFamily="34" charset="0"/>
                <a:cs typeface="Arial" panose="020B0604020202020204" pitchFamily="34" charset="0"/>
              </a:rPr>
              <a:t> ---or rx-response ----since dense scarring is absent</a:t>
            </a:r>
          </a:p>
          <a:p>
            <a:pPr defTabSz="939911" fontAlgn="base">
              <a:spcBef>
                <a:spcPct val="20000"/>
              </a:spcBef>
              <a:spcAft>
                <a:spcPct val="0"/>
              </a:spcAft>
              <a:defRPr/>
            </a:pPr>
            <a:r>
              <a:rPr lang="en-US" altLang="en-US" sz="2800" kern="0" dirty="0">
                <a:solidFill>
                  <a:srgbClr val="FFFFFF"/>
                </a:solidFill>
                <a:latin typeface="Arial" panose="020B0604020202020204" pitchFamily="34" charset="0"/>
                <a:cs typeface="Arial" panose="020B0604020202020204" pitchFamily="34" charset="0"/>
              </a:rPr>
              <a:t>In passing, let me also mention BIOPSIES with what I could call </a:t>
            </a:r>
            <a:r>
              <a:rPr lang="en-US" altLang="en-US" sz="2800" b="1" kern="0" dirty="0">
                <a:solidFill>
                  <a:srgbClr val="FFFFFF"/>
                </a:solidFill>
                <a:latin typeface="Arial" panose="020B0604020202020204" pitchFamily="34" charset="0"/>
                <a:cs typeface="Arial" panose="020B0604020202020204" pitchFamily="34" charset="0"/>
              </a:rPr>
              <a:t>VANISHING IFTA</a:t>
            </a:r>
            <a:r>
              <a:rPr lang="en-US" altLang="en-US" sz="2800" kern="0" dirty="0">
                <a:solidFill>
                  <a:srgbClr val="FFFFFF"/>
                </a:solidFill>
                <a:latin typeface="Arial" panose="020B0604020202020204" pitchFamily="34" charset="0"/>
                <a:cs typeface="Arial" panose="020B0604020202020204" pitchFamily="34" charset="0"/>
              </a:rPr>
              <a:t>: </a:t>
            </a:r>
          </a:p>
          <a:p>
            <a:pPr defTabSz="942221" fontAlgn="base">
              <a:spcBef>
                <a:spcPct val="20000"/>
              </a:spcBef>
              <a:spcAft>
                <a:spcPct val="0"/>
              </a:spcAft>
              <a:defRPr/>
            </a:pPr>
            <a:r>
              <a:rPr lang="en-US" altLang="en-US" sz="2800" kern="0" dirty="0">
                <a:solidFill>
                  <a:srgbClr val="FFFFFF"/>
                </a:solidFill>
                <a:latin typeface="Arial" panose="020B0604020202020204" pitchFamily="34" charset="0"/>
                <a:cs typeface="Arial" panose="020B0604020202020204" pitchFamily="34" charset="0"/>
              </a:rPr>
              <a:t>these biopsy have a high density of </a:t>
            </a:r>
            <a:r>
              <a:rPr lang="en-US" altLang="en-US" sz="2800" b="1" kern="0" dirty="0">
                <a:solidFill>
                  <a:srgbClr val="FFFFFF"/>
                </a:solidFill>
                <a:latin typeface="Arial" panose="020B0604020202020204" pitchFamily="34" charset="0"/>
                <a:cs typeface="Arial" panose="020B0604020202020204" pitchFamily="34" charset="0"/>
              </a:rPr>
              <a:t>sclerotic</a:t>
            </a:r>
            <a:r>
              <a:rPr lang="en-US" altLang="en-US" sz="2800" kern="0" dirty="0">
                <a:solidFill>
                  <a:srgbClr val="FFFFFF"/>
                </a:solidFill>
                <a:latin typeface="Arial" panose="020B0604020202020204" pitchFamily="34" charset="0"/>
                <a:cs typeface="Arial" panose="020B0604020202020204" pitchFamily="34" charset="0"/>
              </a:rPr>
              <a:t> or </a:t>
            </a:r>
            <a:r>
              <a:rPr lang="en-US" altLang="en-US" sz="2800" b="1" kern="0" dirty="0">
                <a:solidFill>
                  <a:srgbClr val="FFFFFF"/>
                </a:solidFill>
                <a:latin typeface="Arial" panose="020B0604020202020204" pitchFamily="34" charset="0"/>
                <a:cs typeface="Arial" panose="020B0604020202020204" pitchFamily="34" charset="0"/>
              </a:rPr>
              <a:t>patent &amp; presumably </a:t>
            </a:r>
            <a:r>
              <a:rPr lang="en-US" altLang="en-US" sz="2800" b="1" kern="0" dirty="0" err="1">
                <a:solidFill>
                  <a:srgbClr val="FFFFFF"/>
                </a:solidFill>
                <a:latin typeface="Arial" panose="020B0604020202020204" pitchFamily="34" charset="0"/>
                <a:cs typeface="Arial" panose="020B0604020202020204" pitchFamily="34" charset="0"/>
              </a:rPr>
              <a:t>atubular</a:t>
            </a:r>
            <a:r>
              <a:rPr lang="en-US" altLang="en-US" sz="2800" b="1" kern="0" dirty="0">
                <a:solidFill>
                  <a:srgbClr val="FFFFFF"/>
                </a:solidFill>
                <a:latin typeface="Arial" panose="020B0604020202020204" pitchFamily="34" charset="0"/>
                <a:cs typeface="Arial" panose="020B0604020202020204" pitchFamily="34" charset="0"/>
              </a:rPr>
              <a:t> </a:t>
            </a:r>
            <a:r>
              <a:rPr lang="en-US" altLang="en-US" sz="2800" kern="0" dirty="0">
                <a:solidFill>
                  <a:srgbClr val="FFFFFF"/>
                </a:solidFill>
                <a:latin typeface="Arial" panose="020B0604020202020204" pitchFamily="34" charset="0"/>
                <a:cs typeface="Arial" panose="020B0604020202020204" pitchFamily="34" charset="0"/>
              </a:rPr>
              <a:t>glomeruli--- </a:t>
            </a:r>
            <a:r>
              <a:rPr lang="en-US" altLang="en-US" sz="2800" b="1" kern="0" dirty="0">
                <a:solidFill>
                  <a:srgbClr val="FFFFFF"/>
                </a:solidFill>
                <a:latin typeface="Arial" panose="020B0604020202020204" pitchFamily="34" charset="0"/>
                <a:cs typeface="Arial" panose="020B0604020202020204" pitchFamily="34" charset="0"/>
              </a:rPr>
              <a:t>without proportional fibrosis or tubular atrophy</a:t>
            </a:r>
            <a:r>
              <a:rPr lang="en-US" altLang="en-US" sz="2800" kern="0" dirty="0">
                <a:solidFill>
                  <a:srgbClr val="FFFFFF"/>
                </a:solidFill>
                <a:latin typeface="Arial" panose="020B0604020202020204" pitchFamily="34" charset="0"/>
                <a:cs typeface="Arial" panose="020B0604020202020204" pitchFamily="34" charset="0"/>
              </a:rPr>
              <a:t> (due to dissolution of the intervening matrix)</a:t>
            </a:r>
          </a:p>
          <a:p>
            <a:pPr defTabSz="939911" fontAlgn="base">
              <a:spcBef>
                <a:spcPct val="20000"/>
              </a:spcBef>
              <a:spcAft>
                <a:spcPct val="0"/>
              </a:spcAft>
              <a:defRPr/>
            </a:pPr>
            <a:endParaRPr lang="en-US" altLang="en-US" sz="2800" kern="0" dirty="0">
              <a:solidFill>
                <a:srgbClr val="FFFFFF"/>
              </a:solidFill>
              <a:latin typeface="Arial" panose="020B0604020202020204" pitchFamily="34" charset="0"/>
              <a:cs typeface="Arial" panose="020B0604020202020204" pitchFamily="34" charset="0"/>
            </a:endParaRPr>
          </a:p>
          <a:p>
            <a:pPr defTabSz="939911" fontAlgn="base">
              <a:spcBef>
                <a:spcPct val="20000"/>
              </a:spcBef>
              <a:spcAft>
                <a:spcPct val="0"/>
              </a:spcAft>
              <a:defRPr/>
            </a:pPr>
            <a:endParaRPr lang="en-US" altLang="en-US" sz="2800" kern="0" dirty="0">
              <a:solidFill>
                <a:srgbClr val="FFFFFF"/>
              </a:solidFill>
              <a:latin typeface="Arial" panose="020B0604020202020204" pitchFamily="34" charset="0"/>
              <a:cs typeface="Arial" panose="020B0604020202020204" pitchFamily="34" charset="0"/>
            </a:endParaRPr>
          </a:p>
          <a:p>
            <a:pPr defTabSz="939911" fontAlgn="base">
              <a:spcBef>
                <a:spcPct val="20000"/>
              </a:spcBef>
              <a:spcAft>
                <a:spcPct val="0"/>
              </a:spcAft>
              <a:defRPr/>
            </a:pPr>
            <a:r>
              <a:rPr lang="en-US" altLang="en-US" sz="2800" kern="0" dirty="0" err="1">
                <a:solidFill>
                  <a:srgbClr val="FFFFFF"/>
                </a:solidFill>
                <a:latin typeface="Arial" panose="020B0604020202020204" pitchFamily="34" charset="0"/>
                <a:cs typeface="Arial" panose="020B0604020202020204" pitchFamily="34" charset="0"/>
              </a:rPr>
              <a:t>Xxxxxx</a:t>
            </a:r>
            <a:endParaRPr lang="en-US" altLang="en-US" sz="2800" kern="0" dirty="0">
              <a:solidFill>
                <a:srgbClr val="FFFFFF"/>
              </a:solidFill>
              <a:latin typeface="Arial" panose="020B0604020202020204" pitchFamily="34" charset="0"/>
              <a:cs typeface="Arial" panose="020B0604020202020204" pitchFamily="34" charset="0"/>
            </a:endParaRPr>
          </a:p>
          <a:p>
            <a:pPr defTabSz="939911" fontAlgn="base">
              <a:spcBef>
                <a:spcPct val="20000"/>
              </a:spcBef>
              <a:spcAft>
                <a:spcPct val="0"/>
              </a:spcAft>
              <a:defRPr/>
            </a:pPr>
            <a:r>
              <a:rPr lang="en-US" altLang="en-US" sz="2800" kern="0" dirty="0">
                <a:solidFill>
                  <a:srgbClr val="FFFFFF"/>
                </a:solidFill>
                <a:latin typeface="Arial" panose="020B0604020202020204" pitchFamily="34" charset="0"/>
                <a:cs typeface="Arial" panose="020B0604020202020204" pitchFamily="34" charset="0"/>
              </a:rPr>
              <a:t>I am no longer sure of how loss of nephrons will cause ci&gt;</a:t>
            </a:r>
            <a:r>
              <a:rPr lang="en-US" altLang="en-US" sz="2800" kern="0" dirty="0" err="1">
                <a:solidFill>
                  <a:srgbClr val="FFFFFF"/>
                </a:solidFill>
                <a:latin typeface="Arial" panose="020B0604020202020204" pitchFamily="34" charset="0"/>
                <a:cs typeface="Arial" panose="020B0604020202020204" pitchFamily="34" charset="0"/>
              </a:rPr>
              <a:t>ct</a:t>
            </a:r>
            <a:r>
              <a:rPr lang="en-US" altLang="en-US" sz="2800" kern="0" dirty="0">
                <a:solidFill>
                  <a:srgbClr val="FFFFFF"/>
                </a:solidFill>
                <a:latin typeface="Arial" panose="020B0604020202020204" pitchFamily="34" charset="0"/>
                <a:cs typeface="Arial" panose="020B0604020202020204" pitchFamily="34" charset="0"/>
              </a:rPr>
              <a:t>; ---------</a:t>
            </a:r>
            <a:r>
              <a:rPr lang="en-US" altLang="en-US" sz="2800" kern="0" dirty="0" err="1">
                <a:solidFill>
                  <a:srgbClr val="FFFFFF"/>
                </a:solidFill>
                <a:latin typeface="Arial" panose="020B0604020202020204" pitchFamily="34" charset="0"/>
                <a:cs typeface="Arial" panose="020B0604020202020204" pitchFamily="34" charset="0"/>
              </a:rPr>
              <a:t>ct</a:t>
            </a:r>
            <a:r>
              <a:rPr lang="en-US" altLang="en-US" sz="2800" kern="0" dirty="0">
                <a:solidFill>
                  <a:srgbClr val="FFFFFF"/>
                </a:solidFill>
                <a:latin typeface="Arial" panose="020B0604020202020204" pitchFamily="34" charset="0"/>
                <a:cs typeface="Arial" panose="020B0604020202020204" pitchFamily="34" charset="0"/>
              </a:rPr>
              <a:t> score will be unevaluable if there is a large section with tubules missing—I think that is vanishing  IFTA vide supra</a:t>
            </a:r>
          </a:p>
          <a:p>
            <a:pPr defTabSz="939911" fontAlgn="base">
              <a:spcBef>
                <a:spcPct val="20000"/>
              </a:spcBef>
              <a:spcAft>
                <a:spcPct val="0"/>
              </a:spcAft>
              <a:defRPr/>
            </a:pPr>
            <a:endParaRPr lang="en-US" altLang="en-US" sz="2800" kern="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3834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There are diagnostic implications of  the dissociation of IF from TA. .</a:t>
            </a:r>
          </a:p>
          <a:p>
            <a:endParaRPr lang="en-US" b="0" u="sng" dirty="0"/>
          </a:p>
          <a:p>
            <a:r>
              <a:rPr lang="en-US" b="0" u="sng" dirty="0"/>
              <a:t>Left panel</a:t>
            </a:r>
            <a:r>
              <a:rPr lang="en-US" b="0" dirty="0"/>
              <a:t>: shows </a:t>
            </a:r>
            <a:r>
              <a:rPr lang="en-US" b="1" dirty="0"/>
              <a:t>tubular atrophy with thick TBMs </a:t>
            </a:r>
            <a:r>
              <a:rPr lang="en-US" b="0" dirty="0"/>
              <a:t>but no OBVIOUS fibrosis;  </a:t>
            </a:r>
            <a:r>
              <a:rPr lang="en-US" b="1" dirty="0"/>
              <a:t>IF WE ACCEPT the inflamed area as IFTA </a:t>
            </a:r>
            <a:r>
              <a:rPr lang="en-US" b="0" dirty="0"/>
              <a:t>we might make a diagnosis of chronic active TCMR; ----but if WE DO NOT, then areas of t2 tubulitis in this area would qualify for a diagnosis of acute TCMR</a:t>
            </a:r>
          </a:p>
          <a:p>
            <a:endParaRPr lang="en-US" b="0" dirty="0"/>
          </a:p>
          <a:p>
            <a:r>
              <a:rPr lang="en-US" b="0" u="sng" dirty="0"/>
              <a:t>RIGHT PANEL: THIS BIOPSY IS A MORE CLEAR CUT</a:t>
            </a:r>
            <a:r>
              <a:rPr lang="en-US" b="0" u="sng" baseline="0" dirty="0"/>
              <a:t> EXAMPLE </a:t>
            </a:r>
            <a:r>
              <a:rPr lang="en-US" b="0" dirty="0"/>
              <a:t> of </a:t>
            </a:r>
            <a:r>
              <a:rPr lang="en-US" b="1" dirty="0"/>
              <a:t>CHRONIC ACTIVE </a:t>
            </a:r>
            <a:r>
              <a:rPr lang="en-US" b="0" dirty="0"/>
              <a:t>TCMR ----since i</a:t>
            </a:r>
            <a:r>
              <a:rPr lang="en-US" b="1" dirty="0"/>
              <a:t>nflammation is readily </a:t>
            </a:r>
            <a:r>
              <a:rPr lang="en-US" b="0" dirty="0"/>
              <a:t>recognized in areas with</a:t>
            </a:r>
            <a:r>
              <a:rPr lang="en-US" b="1" dirty="0"/>
              <a:t> both  IF &amp; TA . </a:t>
            </a:r>
          </a:p>
          <a:p>
            <a:endParaRPr lang="en-US" b="1" dirty="0"/>
          </a:p>
          <a:p>
            <a:r>
              <a:rPr lang="en-US" b="1" dirty="0"/>
              <a:t>PUTTING</a:t>
            </a:r>
            <a:r>
              <a:rPr lang="en-US" b="1" baseline="0" dirty="0"/>
              <a:t> ACADEMIC DEBATE ASIDE, --</a:t>
            </a:r>
            <a:r>
              <a:rPr lang="en-US" b="0" baseline="0" dirty="0"/>
              <a:t>this discrepancy is </a:t>
            </a:r>
            <a:r>
              <a:rPr lang="en-US" b="1" baseline="0" dirty="0"/>
              <a:t>not as big a deal as it might appear at first sight-------------</a:t>
            </a:r>
            <a:r>
              <a:rPr lang="en-US" b="0" baseline="0" dirty="0"/>
              <a:t>Experienced clinicians ---who come and look at biopsies instead of </a:t>
            </a:r>
            <a:r>
              <a:rPr lang="en-US" b="1" baseline="0" dirty="0"/>
              <a:t>treating entirely on the basis of a written pathology report---</a:t>
            </a:r>
            <a:r>
              <a:rPr lang="en-US" b="0" baseline="0" dirty="0"/>
              <a:t>would give steroids to both biopsies—</a:t>
            </a:r>
            <a:r>
              <a:rPr lang="en-US" b="1" baseline="0" dirty="0"/>
              <a:t>no matter whether they are categorized as acute or chronic active------------UNLESS THE DEGREE OF CHRONICITY IS SUCH THAT RX DOES NOT SEEM PRUDENT </a:t>
            </a:r>
            <a:endParaRPr lang="en-US" b="1" dirty="0"/>
          </a:p>
          <a:p>
            <a:r>
              <a:rPr lang="en-US" b="1" dirty="0" err="1"/>
              <a:t>xxxxxxxxxxxxxxxxxxxxxxxxxxxxxxxxxxxxxxxxxxxxxxxxxx</a:t>
            </a:r>
            <a:endParaRPr lang="en-US" b="1" dirty="0"/>
          </a:p>
          <a:p>
            <a:endParaRPr lang="en-US" dirty="0"/>
          </a:p>
          <a:p>
            <a:r>
              <a:rPr lang="en-US" dirty="0"/>
              <a:t>FORTUNATELY IT DOES NOT MATTER MAY BE AN IMPORTANT </a:t>
            </a:r>
            <a:r>
              <a:rPr lang="en-US" b="1" dirty="0"/>
              <a:t>CONCEPT</a:t>
            </a:r>
            <a:r>
              <a:rPr lang="en-US" baseline="0" dirty="0"/>
              <a:t> EVEN FOR THE Working Group; THE ACTUAL SCORES TELL THE REAL THING</a:t>
            </a:r>
            <a:endParaRPr lang="en-US" dirty="0"/>
          </a:p>
          <a:p>
            <a:r>
              <a:rPr lang="en-US" b="0" u="sng" dirty="0"/>
              <a:t>POSSIBLE OBJECTION to my photo:</a:t>
            </a:r>
            <a:r>
              <a:rPr lang="en-US" b="0" u="none" dirty="0"/>
              <a:t> these are only </a:t>
            </a:r>
            <a:r>
              <a:rPr lang="en-US" b="1" u="none" dirty="0"/>
              <a:t>mildly</a:t>
            </a:r>
            <a:r>
              <a:rPr lang="en-US" b="0" u="none" dirty="0"/>
              <a:t> atrophic tubules = allowed by Banff 1997; Response: you could have a similar biopsy with a little more reduction in diameter that even you would accept as </a:t>
            </a:r>
            <a:r>
              <a:rPr lang="en-US" b="1" u="none" dirty="0"/>
              <a:t>moderate</a:t>
            </a:r>
            <a:r>
              <a:rPr lang="en-US" b="0" u="none" dirty="0"/>
              <a:t> atrophy</a:t>
            </a:r>
          </a:p>
          <a:p>
            <a:pPr defTabSz="939619">
              <a:defRPr/>
            </a:pPr>
            <a:endParaRPr lang="en-US" b="0" u="sng" dirty="0"/>
          </a:p>
          <a:p>
            <a:pPr defTabSz="939619">
              <a:defRPr/>
            </a:pPr>
            <a:r>
              <a:rPr lang="en-US" b="0" u="sng" dirty="0"/>
              <a:t>Left panel</a:t>
            </a:r>
            <a:r>
              <a:rPr lang="en-US" b="0" dirty="0"/>
              <a:t>: shows a biopsy with </a:t>
            </a:r>
            <a:r>
              <a:rPr lang="en-US" b="1" dirty="0"/>
              <a:t>tubular atrophy with thick TBMs </a:t>
            </a:r>
            <a:r>
              <a:rPr lang="en-US" b="0" dirty="0"/>
              <a:t>but no OBVIOUS fibrosis; </a:t>
            </a:r>
            <a:r>
              <a:rPr lang="en-US" b="1" dirty="0"/>
              <a:t>IF WE ACCEPT the inflamed area as IFTA </a:t>
            </a:r>
            <a:r>
              <a:rPr lang="en-US" b="0" dirty="0"/>
              <a:t>we would make a diagnosis of chronic active TCMR; but if WE DO NOT, then areas of t2 tubulitis </a:t>
            </a:r>
            <a:r>
              <a:rPr lang="en-US" b="0" strike="sngStrike" dirty="0"/>
              <a:t>(AT LEAST) in areas with non-atrophic or mildly atrophic tubules </a:t>
            </a:r>
            <a:r>
              <a:rPr lang="en-US" b="0" dirty="0"/>
              <a:t>would qualify for a diagnosis of acute TCMR</a:t>
            </a:r>
          </a:p>
          <a:p>
            <a:pPr defTabSz="939619">
              <a:defRPr/>
            </a:pPr>
            <a:endParaRPr lang="en-US" altLang="en-US" b="1" dirty="0">
              <a:solidFill>
                <a:schemeClr val="bg1"/>
              </a:solidFill>
              <a:latin typeface="Arial" pitchFamily="34" charset="0"/>
            </a:endParaRPr>
          </a:p>
          <a:p>
            <a:pPr defTabSz="939619">
              <a:defRPr/>
            </a:pPr>
            <a:r>
              <a:rPr lang="en-US" altLang="en-US" dirty="0">
                <a:solidFill>
                  <a:schemeClr val="bg1"/>
                </a:solidFill>
                <a:latin typeface="Arial" pitchFamily="34" charset="0"/>
              </a:rPr>
              <a:t>IF and </a:t>
            </a:r>
            <a:r>
              <a:rPr lang="en-US" altLang="en-US" dirty="0" err="1">
                <a:solidFill>
                  <a:schemeClr val="bg1"/>
                </a:solidFill>
                <a:latin typeface="Arial" pitchFamily="34" charset="0"/>
              </a:rPr>
              <a:t>TAusually</a:t>
            </a:r>
            <a:r>
              <a:rPr lang="en-US" altLang="en-US" dirty="0">
                <a:solidFill>
                  <a:schemeClr val="bg1"/>
                </a:solidFill>
                <a:latin typeface="Arial" pitchFamily="34" charset="0"/>
              </a:rPr>
              <a:t> do go together, but this is not always the case)(BOTH BEING PRESENT WILL BE IMPORTANT; otherwise many acute TCMRs with some atrophy but no significant fibrosis will become eligible for i-IFTA criterion of CTCMR).</a:t>
            </a:r>
          </a:p>
          <a:p>
            <a:r>
              <a:rPr lang="en-US" dirty="0"/>
              <a:t>The inflammation &amp; tubulitis here qualify for Banff ca-TCMR, THOUGH IN OUR EXPERIENCE these cases often present as ACUTE TCMR  and we think they can be so classified from a CLINICAL PERSPECTIVE</a:t>
            </a:r>
          </a:p>
          <a:p>
            <a:r>
              <a:rPr lang="en-US" dirty="0" err="1"/>
              <a:t>Xxxxxxxxxxx</a:t>
            </a:r>
            <a:endParaRPr lang="en-US" dirty="0"/>
          </a:p>
          <a:p>
            <a:r>
              <a:rPr lang="en-US" b="1" dirty="0"/>
              <a:t>May come back to this as making the case that TCMR diagnosed by inflammation without regard to the compart</a:t>
            </a:r>
            <a:r>
              <a:rPr lang="en-US" dirty="0"/>
              <a:t>ment in which it is present.</a:t>
            </a:r>
          </a:p>
          <a:p>
            <a:r>
              <a:rPr lang="en-US" dirty="0"/>
              <a:t>The chronicity in the case can be communicated by the ci and </a:t>
            </a:r>
            <a:r>
              <a:rPr lang="en-US" dirty="0" err="1"/>
              <a:t>ct</a:t>
            </a:r>
            <a:r>
              <a:rPr lang="en-US" dirty="0"/>
              <a:t> scores </a:t>
            </a:r>
            <a:r>
              <a:rPr lang="en-US" b="1" i="1" dirty="0"/>
              <a:t>without necessarily labeling it as chronic active </a:t>
            </a:r>
            <a:r>
              <a:rPr lang="en-US" dirty="0"/>
              <a:t>if there is no clinical documentation that it is indeed a persistent smoldering TCMR </a:t>
            </a:r>
          </a:p>
        </p:txBody>
      </p:sp>
      <p:sp>
        <p:nvSpPr>
          <p:cNvPr id="4" name="Slide Number Placeholder 3"/>
          <p:cNvSpPr>
            <a:spLocks noGrp="1"/>
          </p:cNvSpPr>
          <p:nvPr>
            <p:ph type="sldNum" sz="quarter" idx="5"/>
          </p:nvPr>
        </p:nvSpPr>
        <p:spPr/>
        <p:txBody>
          <a:bodyPr/>
          <a:lstStyle/>
          <a:p>
            <a:pPr marL="0" marR="0" lvl="0" indent="0" algn="r" defTabSz="939619" rtl="0" eaLnBrk="1" fontAlgn="auto" latinLnBrk="0" hangingPunct="1">
              <a:lnSpc>
                <a:spcPct val="100000"/>
              </a:lnSpc>
              <a:spcBef>
                <a:spcPts val="0"/>
              </a:spcBef>
              <a:spcAft>
                <a:spcPts val="0"/>
              </a:spcAft>
              <a:buClrTx/>
              <a:buSzTx/>
              <a:buFontTx/>
              <a:buNone/>
              <a:tabLst/>
              <a:defRPr/>
            </a:pPr>
            <a:fld id="{E4D4DE16-B486-4E05-8336-62B4D10A5AC9}" type="slidenum">
              <a:rPr kumimoji="0" lang="en-US"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39619"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12671278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1236663" y="715963"/>
            <a:ext cx="4760912" cy="3570287"/>
          </a:xfrm>
          <a:ln w="12700"/>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86" tIns="47392" rIns="94786" bIns="47392"/>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rPr>
              <a:t>Let me now make some observations about the terminology used in the grading of inflammation in the Banff Schema</a:t>
            </a:r>
          </a:p>
          <a:p>
            <a:pPr marL="257175" marR="0" lvl="0" indent="-257175"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rPr>
              <a:t>.</a:t>
            </a:r>
            <a:r>
              <a:rPr kumimoji="0" lang="en-US" altLang="en-US" sz="2400" b="0" i="0" u="sng" strike="noStrike" kern="0" cap="none" spc="0" normalizeH="0" baseline="0" noProof="0" dirty="0">
                <a:ln>
                  <a:noFill/>
                </a:ln>
                <a:solidFill>
                  <a:srgbClr val="F8F8F8"/>
                </a:solidFill>
                <a:effectLst/>
                <a:uLnTx/>
                <a:uFillTx/>
                <a:latin typeface="Arial" pitchFamily="34" charset="0"/>
                <a:ea typeface="+mn-ea"/>
                <a:cs typeface="+mn-cs"/>
              </a:rPr>
              <a:t> The term Total cortex </a:t>
            </a: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(which is the </a:t>
            </a:r>
            <a:r>
              <a:rPr kumimoji="0" lang="en-US" altLang="en-US" sz="2400" b="0" i="0" u="sng" strike="noStrike" kern="0" cap="none" spc="0" normalizeH="0" baseline="0" noProof="0" dirty="0">
                <a:ln>
                  <a:noFill/>
                </a:ln>
                <a:solidFill>
                  <a:srgbClr val="F8F8F8"/>
                </a:solidFill>
                <a:effectLst/>
                <a:uLnTx/>
                <a:uFillTx/>
                <a:latin typeface="Arial" pitchFamily="34" charset="0"/>
                <a:ea typeface="+mn-ea"/>
                <a:cs typeface="+mn-cs"/>
              </a:rPr>
              <a:t>denominator</a:t>
            </a: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 for Ti score):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		   </a:t>
            </a:r>
            <a:r>
              <a:rPr kumimoji="0" lang="en-US" altLang="en-US" sz="2400" b="1" i="0" u="none" strike="noStrike" kern="0" cap="none" spc="0" normalizeH="0" baseline="0" noProof="0" dirty="0">
                <a:ln>
                  <a:noFill/>
                </a:ln>
                <a:solidFill>
                  <a:srgbClr val="FF0000"/>
                </a:solidFill>
                <a:effectLst/>
                <a:uLnTx/>
                <a:uFillTx/>
                <a:latin typeface="Arial" pitchFamily="34" charset="0"/>
                <a:ea typeface="+mn-ea"/>
                <a:cs typeface="+mn-cs"/>
              </a:rPr>
              <a:t>includes</a:t>
            </a: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 subcapsular region</a:t>
            </a:r>
          </a:p>
          <a:p>
            <a:pPr marL="1714500" marR="0" lvl="5"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F8F8F8"/>
                </a:solidFill>
                <a:effectLst/>
                <a:uLnTx/>
                <a:uFillTx/>
                <a:latin typeface="Arial" pitchFamily="34" charset="0"/>
              </a:rPr>
              <a:t>    excludes nodular lymphoid aggregates &amp; perivascular collagen (inflammation)</a:t>
            </a:r>
          </a:p>
          <a:p>
            <a:pPr marL="257175" marR="0" lvl="0" indent="-257175" algn="l" defTabSz="914400" rtl="0" eaLnBrk="1" fontAlgn="base" latinLnBrk="0" hangingPunct="1">
              <a:lnSpc>
                <a:spcPct val="100000"/>
              </a:lnSpc>
              <a:spcBef>
                <a:spcPct val="20000"/>
              </a:spcBef>
              <a:spcAft>
                <a:spcPct val="0"/>
              </a:spcAft>
              <a:buClrTx/>
              <a:buSzTx/>
              <a:buFontTx/>
              <a:buChar char="•"/>
              <a:tabLst/>
              <a:defRPr/>
            </a:pPr>
            <a:r>
              <a:rPr kumimoji="0" lang="en-US" altLang="en-US" sz="2400" b="0" i="0" u="sng" strike="noStrike" kern="0" cap="none" spc="0" normalizeH="0" baseline="0" noProof="0" dirty="0">
                <a:ln>
                  <a:noFill/>
                </a:ln>
                <a:solidFill>
                  <a:srgbClr val="F8F8F8"/>
                </a:solidFill>
                <a:effectLst/>
                <a:uLnTx/>
                <a:uFillTx/>
                <a:latin typeface="Arial" pitchFamily="34" charset="0"/>
                <a:ea typeface="+mn-ea"/>
                <a:cs typeface="+mn-cs"/>
              </a:rPr>
              <a:t>The term Total inflammation</a:t>
            </a: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  (which is the </a:t>
            </a:r>
            <a:r>
              <a:rPr kumimoji="0" lang="en-US" altLang="en-US" sz="2400" b="0" i="0" u="sng" strike="noStrike" kern="0" cap="none" spc="0" normalizeH="0" baseline="0" noProof="0" dirty="0">
                <a:ln>
                  <a:noFill/>
                </a:ln>
                <a:solidFill>
                  <a:srgbClr val="F8F8F8"/>
                </a:solidFill>
                <a:effectLst/>
                <a:uLnTx/>
                <a:uFillTx/>
                <a:latin typeface="Arial" pitchFamily="34" charset="0"/>
                <a:ea typeface="+mn-ea"/>
                <a:cs typeface="+mn-cs"/>
              </a:rPr>
              <a:t>numerator</a:t>
            </a: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 for Ti score):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		</a:t>
            </a:r>
            <a:r>
              <a:rPr kumimoji="0" lang="en-US" altLang="en-US" sz="2400" b="1" i="0" u="none" strike="noStrike" kern="0" cap="none" spc="0" normalizeH="0" baseline="0" noProof="0" dirty="0">
                <a:ln>
                  <a:noFill/>
                </a:ln>
                <a:solidFill>
                  <a:srgbClr val="F8F8F8"/>
                </a:solidFill>
                <a:effectLst/>
                <a:uLnTx/>
                <a:uFillTx/>
                <a:latin typeface="Arial" pitchFamily="34" charset="0"/>
                <a:ea typeface="+mn-ea"/>
                <a:cs typeface="+mn-cs"/>
              </a:rPr>
              <a:t>   </a:t>
            </a:r>
            <a:r>
              <a:rPr kumimoji="0" lang="en-US" altLang="en-US" sz="2400" b="1" i="0" u="none" strike="noStrike" kern="0" cap="none" spc="0" normalizeH="0" baseline="0" noProof="0" dirty="0">
                <a:ln>
                  <a:noFill/>
                </a:ln>
                <a:solidFill>
                  <a:srgbClr val="FF0000"/>
                </a:solidFill>
                <a:effectLst/>
                <a:uLnTx/>
                <a:uFillTx/>
                <a:latin typeface="Arial" pitchFamily="34" charset="0"/>
                <a:ea typeface="+mn-ea"/>
                <a:cs typeface="+mn-cs"/>
              </a:rPr>
              <a:t>excludes</a:t>
            </a:r>
            <a:r>
              <a:rPr kumimoji="0" lang="en-US" altLang="en-US" sz="2400" b="1" i="0" u="none" strike="noStrike" kern="0" cap="none" spc="0" normalizeH="0" baseline="0" noProof="0" dirty="0">
                <a:ln>
                  <a:noFill/>
                </a:ln>
                <a:solidFill>
                  <a:srgbClr val="F8F8F8"/>
                </a:solidFill>
                <a:effectLst/>
                <a:uLnTx/>
                <a:uFillTx/>
                <a:latin typeface="Arial" pitchFamily="34" charset="0"/>
                <a:ea typeface="+mn-ea"/>
                <a:cs typeface="+mn-cs"/>
              </a:rPr>
              <a:t> subcapsular region</a:t>
            </a:r>
          </a:p>
          <a:p>
            <a:pPr marL="1714500" marR="0" lvl="5"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F8F8F8"/>
                </a:solidFill>
                <a:effectLst/>
                <a:uLnTx/>
                <a:uFillTx/>
                <a:latin typeface="Arial" pitchFamily="34" charset="0"/>
              </a:rPr>
              <a:t>    excludes nodular lymphoid aggregates &amp; p/v col</a:t>
            </a:r>
            <a:endParaRPr kumimoji="0" lang="en-US" altLang="en-US" sz="2400" b="0" i="0" u="sng" strike="noStrike" kern="0" cap="none" spc="0" normalizeH="0" baseline="0" noProof="0" dirty="0">
              <a:ln>
                <a:noFill/>
              </a:ln>
              <a:solidFill>
                <a:srgbClr val="F8F8F8"/>
              </a:solidFill>
              <a:effectLst/>
              <a:uLnTx/>
              <a:uFillTx/>
              <a:latin typeface="Arial" pitchFamily="34" charset="0"/>
              <a:ea typeface="+mn-ea"/>
              <a:cs typeface="+mn-cs"/>
            </a:endParaRPr>
          </a:p>
          <a:p>
            <a:pPr marL="257175" marR="0" lvl="0" indent="-257175" algn="l" defTabSz="914400" rtl="0" eaLnBrk="1" fontAlgn="base" latinLnBrk="0" hangingPunct="1">
              <a:lnSpc>
                <a:spcPct val="100000"/>
              </a:lnSpc>
              <a:spcBef>
                <a:spcPct val="20000"/>
              </a:spcBef>
              <a:spcAft>
                <a:spcPct val="0"/>
              </a:spcAft>
              <a:buClrTx/>
              <a:buSzTx/>
              <a:buFontTx/>
              <a:buChar char="•"/>
              <a:tabLst/>
              <a:defRPr/>
            </a:pPr>
            <a:r>
              <a:rPr kumimoji="0" lang="en-US" altLang="en-US" sz="2400" b="0" i="0" u="sng" strike="noStrike" kern="0" cap="none" spc="0" normalizeH="0" baseline="0" noProof="0" dirty="0" err="1">
                <a:ln>
                  <a:noFill/>
                </a:ln>
                <a:solidFill>
                  <a:srgbClr val="F8F8F8"/>
                </a:solidFill>
                <a:effectLst/>
                <a:uLnTx/>
                <a:uFillTx/>
                <a:latin typeface="Arial" pitchFamily="34" charset="0"/>
                <a:ea typeface="+mn-ea"/>
                <a:cs typeface="+mn-cs"/>
              </a:rPr>
              <a:t>i</a:t>
            </a:r>
            <a:r>
              <a:rPr kumimoji="0" lang="en-US" altLang="en-US" sz="2400" b="0" i="0" u="sng" strike="noStrike" kern="0" cap="none" spc="0" normalizeH="0" baseline="0" noProof="0" dirty="0">
                <a:ln>
                  <a:noFill/>
                </a:ln>
                <a:solidFill>
                  <a:srgbClr val="F8F8F8"/>
                </a:solidFill>
                <a:effectLst/>
                <a:uLnTx/>
                <a:uFillTx/>
                <a:latin typeface="Arial" pitchFamily="34" charset="0"/>
                <a:ea typeface="+mn-ea"/>
                <a:cs typeface="+mn-cs"/>
              </a:rPr>
              <a:t>-Score</a:t>
            </a: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 </a:t>
            </a:r>
            <a:r>
              <a:rPr kumimoji="0" lang="en-US" altLang="en-US" sz="2400" b="1" i="0" u="none" strike="noStrike" kern="0" cap="none" spc="0" normalizeH="0" baseline="0" noProof="0" dirty="0">
                <a:ln>
                  <a:noFill/>
                </a:ln>
                <a:solidFill>
                  <a:srgbClr val="F8F8F8"/>
                </a:solidFill>
                <a:effectLst/>
                <a:uLnTx/>
                <a:uFillTx/>
                <a:latin typeface="Arial" pitchFamily="34" charset="0"/>
                <a:ea typeface="+mn-ea"/>
                <a:cs typeface="+mn-cs"/>
              </a:rPr>
              <a:t>non-</a:t>
            </a: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IFTA in numerator </a:t>
            </a:r>
            <a:r>
              <a:rPr kumimoji="0" lang="en-US" altLang="en-US" sz="2400" b="1" i="0" u="none" strike="noStrike" kern="0" cap="none" spc="0" normalizeH="0" baseline="0" noProof="0" dirty="0">
                <a:ln>
                  <a:noFill/>
                </a:ln>
                <a:solidFill>
                  <a:srgbClr val="F8F8F8"/>
                </a:solidFill>
                <a:effectLst/>
                <a:uLnTx/>
                <a:uFillTx/>
                <a:latin typeface="Arial" pitchFamily="34" charset="0"/>
                <a:ea typeface="+mn-ea"/>
                <a:cs typeface="+mn-cs"/>
              </a:rPr>
              <a:t>&amp;</a:t>
            </a: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 denominator: excludes s/cap </a:t>
            </a:r>
          </a:p>
          <a:p>
            <a:pPr marL="257175" marR="0" lvl="0" indent="-257175" algn="l" defTabSz="914400" rtl="0" eaLnBrk="1" fontAlgn="base" latinLnBrk="0" hangingPunct="1">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endParaRPr>
          </a:p>
          <a:p>
            <a:pPr marL="257175" marR="0" lvl="0" indent="-257175" algn="l" defTabSz="914400" rtl="0" eaLnBrk="1" fontAlgn="base" latinLnBrk="0" hangingPunct="1">
              <a:lnSpc>
                <a:spcPct val="100000"/>
              </a:lnSpc>
              <a:spcBef>
                <a:spcPct val="20000"/>
              </a:spcBef>
              <a:spcAft>
                <a:spcPct val="0"/>
              </a:spcAft>
              <a:buClrTx/>
              <a:buSzTx/>
              <a:buFontTx/>
              <a:buChar char="•"/>
              <a:tabLst/>
              <a:defRPr/>
            </a:pPr>
            <a:r>
              <a:rPr kumimoji="0" lang="en-US" altLang="en-US" sz="2400" b="0" i="0" u="sng" strike="noStrike" kern="0" cap="none" spc="0" normalizeH="0" baseline="0" noProof="0" dirty="0" err="1">
                <a:ln>
                  <a:noFill/>
                </a:ln>
                <a:solidFill>
                  <a:srgbClr val="F8F8F8"/>
                </a:solidFill>
                <a:effectLst/>
                <a:uLnTx/>
                <a:uFillTx/>
                <a:latin typeface="Arial" pitchFamily="34" charset="0"/>
                <a:ea typeface="+mn-ea"/>
                <a:cs typeface="+mn-cs"/>
              </a:rPr>
              <a:t>i</a:t>
            </a:r>
            <a:r>
              <a:rPr kumimoji="0" lang="en-US" altLang="en-US" sz="2400" b="0" i="0" u="sng" strike="noStrike" kern="0" cap="none" spc="0" normalizeH="0" baseline="0" noProof="0" dirty="0">
                <a:ln>
                  <a:noFill/>
                </a:ln>
                <a:solidFill>
                  <a:srgbClr val="F8F8F8"/>
                </a:solidFill>
                <a:effectLst/>
                <a:uLnTx/>
                <a:uFillTx/>
                <a:latin typeface="Arial" pitchFamily="34" charset="0"/>
                <a:ea typeface="+mn-ea"/>
                <a:cs typeface="+mn-cs"/>
              </a:rPr>
              <a:t>-IFTA</a:t>
            </a: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  </a:t>
            </a:r>
            <a:r>
              <a:rPr kumimoji="0" lang="en-US" altLang="en-US" sz="2400" b="0" i="0" u="none" strike="noStrike" kern="0" cap="none" spc="0" normalizeH="0" baseline="0" noProof="0" dirty="0" err="1">
                <a:ln>
                  <a:noFill/>
                </a:ln>
                <a:solidFill>
                  <a:srgbClr val="F8F8F8"/>
                </a:solidFill>
                <a:effectLst/>
                <a:uLnTx/>
                <a:uFillTx/>
                <a:latin typeface="Arial" pitchFamily="34" charset="0"/>
                <a:ea typeface="+mn-ea"/>
                <a:cs typeface="+mn-cs"/>
              </a:rPr>
              <a:t>IFTA</a:t>
            </a: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 in numerator </a:t>
            </a:r>
            <a:r>
              <a:rPr kumimoji="0" lang="en-US" altLang="en-US" sz="2400" b="1" i="0" u="none" strike="noStrike" kern="0" cap="none" spc="0" normalizeH="0" baseline="0" noProof="0" dirty="0">
                <a:ln>
                  <a:noFill/>
                </a:ln>
                <a:solidFill>
                  <a:srgbClr val="F8F8F8"/>
                </a:solidFill>
                <a:effectLst/>
                <a:uLnTx/>
                <a:uFillTx/>
                <a:latin typeface="Arial" pitchFamily="34" charset="0"/>
                <a:ea typeface="+mn-ea"/>
                <a:cs typeface="+mn-cs"/>
              </a:rPr>
              <a:t>&amp;</a:t>
            </a: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 denominator</a:t>
            </a:r>
          </a:p>
          <a:p>
            <a:pPr marL="0" marR="0" lvl="0" indent="0" algn="l" defTabSz="914400" rtl="0" eaLnBrk="1" fontAlgn="base" latinLnBrk="0" hangingPunct="1">
              <a:lnSpc>
                <a:spcPct val="100000"/>
              </a:lnSpc>
              <a:spcBef>
                <a:spcPct val="20000"/>
              </a:spcBef>
              <a:spcAft>
                <a:spcPct val="0"/>
              </a:spcAft>
              <a:buClrTx/>
              <a:buSzTx/>
              <a:buFontTx/>
              <a:buNone/>
              <a:tabLst/>
              <a:defRPr/>
            </a:pPr>
            <a:endParaRPr lang="en-US" altLang="en-US" baseline="0" dirty="0"/>
          </a:p>
          <a:p>
            <a:endParaRPr lang="en-US" dirty="0"/>
          </a:p>
        </p:txBody>
      </p:sp>
    </p:spTree>
    <p:extLst>
      <p:ext uri="{BB962C8B-B14F-4D97-AF65-F5344CB8AC3E}">
        <p14:creationId xmlns:p14="http://schemas.microsoft.com/office/powerpoint/2010/main" val="304036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1236663" y="715963"/>
            <a:ext cx="4760912" cy="3570287"/>
          </a:xfrm>
          <a:ln w="12700"/>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86" tIns="47392" rIns="94786" bIns="47392"/>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0" i="0" u="none" strike="noStrike" kern="0" cap="none" spc="0" normalizeH="0" baseline="0" noProof="0" dirty="0">
                <a:ln>
                  <a:noFill/>
                </a:ln>
                <a:solidFill>
                  <a:srgbClr val="FFFF00"/>
                </a:solidFill>
                <a:effectLst/>
                <a:uLnTx/>
                <a:uFillTx/>
                <a:latin typeface="Arial" pitchFamily="34" charset="0"/>
                <a:ea typeface="+mj-ea"/>
                <a:cs typeface="+mj-cs"/>
              </a:rPr>
              <a:t>Here is a diagrammatic representation of the Grading of Inflammation IN A HYPOTHETICAL BIOPSY CORE</a:t>
            </a:r>
            <a:endParaRPr lang="en-US" altLang="en-US" baseline="0" dirty="0"/>
          </a:p>
          <a:p>
            <a:endParaRPr lang="en-US" dirty="0"/>
          </a:p>
          <a:p>
            <a:r>
              <a:rPr lang="en-US" dirty="0">
                <a:solidFill>
                  <a:schemeClr val="bg1"/>
                </a:solidFill>
              </a:rPr>
              <a:t>- 40% of the biopsy is not IFTA (left side of the core),  and 60% of the biopsy has IFTA (right side of the core)</a:t>
            </a:r>
          </a:p>
          <a:p>
            <a:endParaRPr lang="en-US" dirty="0">
              <a:solidFill>
                <a:schemeClr val="bg1"/>
              </a:solidFill>
            </a:endParaRPr>
          </a:p>
          <a:p>
            <a:r>
              <a:rPr lang="en-US" dirty="0">
                <a:solidFill>
                  <a:schemeClr val="bg1"/>
                </a:solidFill>
              </a:rPr>
              <a:t>- The term I-Banff—is </a:t>
            </a:r>
            <a:r>
              <a:rPr lang="en-US" dirty="0" err="1">
                <a:solidFill>
                  <a:schemeClr val="bg1"/>
                </a:solidFill>
              </a:rPr>
              <a:t>stimated</a:t>
            </a:r>
            <a:r>
              <a:rPr lang="en-US" dirty="0">
                <a:solidFill>
                  <a:schemeClr val="bg1"/>
                </a:solidFill>
              </a:rPr>
              <a:t> to be 10%--by finding the ratio of I to total cortex--- .</a:t>
            </a:r>
          </a:p>
          <a:p>
            <a:endParaRPr lang="en-US" dirty="0">
              <a:solidFill>
                <a:schemeClr val="bg1"/>
              </a:solidFill>
            </a:endParaRPr>
          </a:p>
          <a:p>
            <a:r>
              <a:rPr lang="en-US" dirty="0">
                <a:solidFill>
                  <a:schemeClr val="bg1"/>
                </a:solidFill>
              </a:rPr>
              <a:t>- The term i-IFTA estimated to be  40% --has a different denominator; it is calculated by ratio of i-IFTA area divided by IFTA area </a:t>
            </a:r>
          </a:p>
          <a:p>
            <a:endParaRPr lang="en-US" dirty="0">
              <a:solidFill>
                <a:schemeClr val="bg1"/>
              </a:solidFill>
            </a:endParaRPr>
          </a:p>
          <a:p>
            <a:r>
              <a:rPr lang="en-US" dirty="0" err="1">
                <a:solidFill>
                  <a:schemeClr val="bg1"/>
                </a:solidFill>
              </a:rPr>
              <a:t>Xxxxxxxxxxxxxxxxxxxxxxxxxxxxxxxxxxxxxxxxxxxxx</a:t>
            </a:r>
            <a:endParaRPr lang="en-US" dirty="0">
              <a:solidFill>
                <a:schemeClr val="bg1"/>
              </a:solidFill>
            </a:endParaRPr>
          </a:p>
          <a:p>
            <a:r>
              <a:rPr lang="en-US" dirty="0">
                <a:solidFill>
                  <a:schemeClr val="bg1"/>
                </a:solidFill>
              </a:rPr>
              <a:t>Total I includes s/caps area</a:t>
            </a:r>
          </a:p>
          <a:p>
            <a:r>
              <a:rPr lang="en-US" dirty="0">
                <a:solidFill>
                  <a:schemeClr val="bg1"/>
                </a:solidFill>
              </a:rPr>
              <a:t>i-Banff does not excludes s/caps area</a:t>
            </a:r>
          </a:p>
          <a:p>
            <a:r>
              <a:rPr lang="en-US" dirty="0">
                <a:solidFill>
                  <a:schemeClr val="bg1"/>
                </a:solidFill>
              </a:rPr>
              <a:t>Both exclude lymphoid aggregate and p/v inflammation </a:t>
            </a:r>
          </a:p>
          <a:p>
            <a:endParaRPr lang="en-US" dirty="0"/>
          </a:p>
        </p:txBody>
      </p:sp>
    </p:spTree>
    <p:extLst>
      <p:ext uri="{BB962C8B-B14F-4D97-AF65-F5344CB8AC3E}">
        <p14:creationId xmlns:p14="http://schemas.microsoft.com/office/powerpoint/2010/main" val="3850928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spect="1" noChangeArrowheads="1" noTextEdit="1"/>
          </p:cNvSpPr>
          <p:nvPr>
            <p:ph type="sldImg"/>
          </p:nvPr>
        </p:nvSpPr>
        <p:spPr>
          <a:xfrm>
            <a:off x="1174750" y="696913"/>
            <a:ext cx="4635500" cy="3478212"/>
          </a:xfrm>
          <a:ln w="12700"/>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87" tIns="45993" rIns="91987" bIns="45993"/>
          <a:lstStyle/>
          <a:p>
            <a:r>
              <a:rPr lang="en-US" altLang="en-US" baseline="0" dirty="0">
                <a:latin typeface="Times New Roman" charset="0"/>
              </a:rPr>
              <a:t>FOR COMPARISON:  Here is some national data on ANTIBODY mediated rejection-----</a:t>
            </a:r>
            <a:r>
              <a:rPr lang="en-US" altLang="en-US" dirty="0">
                <a:latin typeface="Times New Roman" charset="0"/>
              </a:rPr>
              <a:t>For  ACUTE ABMR, the Incidence </a:t>
            </a:r>
            <a:r>
              <a:rPr lang="en-US" altLang="en-US" baseline="0" dirty="0">
                <a:latin typeface="Times New Roman" charset="0"/>
              </a:rPr>
              <a:t>is estimated to be 1-10% in different programs----The annual # of kidney transplants in the USA in the year 2019 was ~ 23,400.</a:t>
            </a:r>
          </a:p>
          <a:p>
            <a:endParaRPr lang="en-US" altLang="en-US" baseline="0" dirty="0">
              <a:latin typeface="Times New Roman" charset="0"/>
            </a:endParaRPr>
          </a:p>
          <a:p>
            <a:r>
              <a:rPr lang="en-US" altLang="en-US" dirty="0">
                <a:latin typeface="Times New Roman" charset="0"/>
              </a:rPr>
              <a:t>-Incidence in DSA positive patients</a:t>
            </a:r>
            <a:r>
              <a:rPr lang="en-US" altLang="en-US" baseline="0" dirty="0">
                <a:latin typeface="Times New Roman" charset="0"/>
              </a:rPr>
              <a:t> can be as high as 25-40%--- but only SEVERAL HINDERED such transplants are done annually, so the magnitude of THAT problem is relatively small.</a:t>
            </a:r>
          </a:p>
          <a:p>
            <a:endParaRPr lang="en-US" altLang="en-US" dirty="0">
              <a:latin typeface="Times New Roman" charset="0"/>
            </a:endParaRPr>
          </a:p>
          <a:p>
            <a:pPr marL="171030" indent="-171030" defTabSz="902056">
              <a:buFontTx/>
              <a:buChar char="-"/>
              <a:defRPr/>
            </a:pPr>
            <a:r>
              <a:rPr lang="en-US" altLang="en-US" dirty="0">
                <a:latin typeface="Times New Roman" charset="0"/>
              </a:rPr>
              <a:t>With respect to Chronic  ABMR; antibodies, a</a:t>
            </a:r>
            <a:r>
              <a:rPr lang="en-US" altLang="en-US" dirty="0">
                <a:solidFill>
                  <a:srgbClr val="F8F8F8"/>
                </a:solidFill>
                <a:latin typeface="Arial" charset="0"/>
              </a:rPr>
              <a:t>bs blamed for loss of up to 64% of grafts ---In my opinion antibodies are a </a:t>
            </a:r>
            <a:r>
              <a:rPr lang="en-US" altLang="en-US" b="1" dirty="0">
                <a:solidFill>
                  <a:srgbClr val="FFFF00"/>
                </a:solidFill>
                <a:latin typeface="Arial" charset="0"/>
              </a:rPr>
              <a:t>contributory </a:t>
            </a:r>
            <a:r>
              <a:rPr lang="en-US" altLang="en-US" dirty="0">
                <a:solidFill>
                  <a:srgbClr val="F8F8F8"/>
                </a:solidFill>
                <a:latin typeface="Arial" charset="0"/>
              </a:rPr>
              <a:t>rather than sole cause of graft injury in these cases------(it will be biologically more correct to call them antibody assisted rejections). </a:t>
            </a:r>
          </a:p>
          <a:p>
            <a:pPr marL="171030" indent="-171030">
              <a:buFontTx/>
              <a:buChar char="-"/>
            </a:pPr>
            <a:endParaRPr lang="en-US" altLang="en-US" dirty="0">
              <a:latin typeface="Times New Roman" charset="0"/>
            </a:endParaRPr>
          </a:p>
          <a:p>
            <a:pPr marL="171030" indent="-171030">
              <a:buFontTx/>
              <a:buChar char="-"/>
            </a:pPr>
            <a:endParaRPr lang="en-US" altLang="en-US" dirty="0">
              <a:latin typeface="Times New Roman" charset="0"/>
            </a:endParaRPr>
          </a:p>
          <a:p>
            <a:r>
              <a:rPr lang="en-US" altLang="en-US" dirty="0" err="1">
                <a:latin typeface="Times New Roman" charset="0"/>
              </a:rPr>
              <a:t>Xxxxxxxx</a:t>
            </a:r>
            <a:endParaRPr lang="en-US" altLang="en-US" dirty="0">
              <a:latin typeface="Times New Roman"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solidFill>
                  <a:srgbClr val="F8F8F8"/>
                </a:solidFill>
                <a:latin typeface="Arial" charset="0"/>
              </a:rPr>
              <a:t>Incidence of acute ABMR in patients who are </a:t>
            </a:r>
            <a:r>
              <a:rPr lang="en-US" altLang="en-US" sz="1200" b="1" dirty="0">
                <a:solidFill>
                  <a:srgbClr val="FFFF00"/>
                </a:solidFill>
                <a:latin typeface="Arial" charset="0"/>
              </a:rPr>
              <a:t>DSA+</a:t>
            </a:r>
            <a:r>
              <a:rPr lang="en-US" altLang="en-US" sz="1200" dirty="0">
                <a:solidFill>
                  <a:srgbClr val="F8F8F8"/>
                </a:solidFill>
                <a:latin typeface="Arial" charset="0"/>
              </a:rPr>
              <a:t> at Tx is 25-40% of only about 300 </a:t>
            </a:r>
            <a:r>
              <a:rPr lang="en-US" altLang="en-US" sz="1200" dirty="0" err="1">
                <a:solidFill>
                  <a:srgbClr val="F8F8F8"/>
                </a:solidFill>
                <a:latin typeface="Arial" charset="0"/>
              </a:rPr>
              <a:t>Ktx</a:t>
            </a:r>
            <a:r>
              <a:rPr lang="en-US" altLang="en-US" sz="1200" dirty="0">
                <a:solidFill>
                  <a:srgbClr val="F8F8F8"/>
                </a:solidFill>
                <a:latin typeface="Arial" charset="0"/>
              </a:rPr>
              <a:t> done annually </a:t>
            </a:r>
          </a:p>
          <a:p>
            <a:r>
              <a:rPr lang="en-US" altLang="en-US" dirty="0">
                <a:latin typeface="Times New Roman" charset="0"/>
              </a:rPr>
              <a:t>23400 likely</a:t>
            </a:r>
            <a:r>
              <a:rPr lang="en-US" altLang="en-US" baseline="0" dirty="0">
                <a:latin typeface="Times New Roman" charset="0"/>
              </a:rPr>
              <a:t> includes living donors; Washington Post article via Google (also 14,000 type numbers are the wait listed numbers)</a:t>
            </a:r>
            <a:endParaRPr lang="en-US" altLang="en-US" dirty="0">
              <a:latin typeface="Times New Roman" charset="0"/>
            </a:endParaRPr>
          </a:p>
          <a:p>
            <a:r>
              <a:rPr lang="en-US" altLang="en-US" dirty="0">
                <a:latin typeface="Times New Roman" charset="0"/>
              </a:rPr>
              <a:t>2020 review of epidemiology led to the following insights: </a:t>
            </a:r>
          </a:p>
          <a:p>
            <a:r>
              <a:rPr lang="en-US" altLang="en-US" dirty="0">
                <a:latin typeface="Times New Roman" charset="0"/>
              </a:rPr>
              <a:t>1-10% figure is from </a:t>
            </a:r>
            <a:r>
              <a:rPr lang="en-US" altLang="en-US" dirty="0" err="1">
                <a:latin typeface="Times New Roman" charset="0"/>
              </a:rPr>
              <a:t>Chehade</a:t>
            </a:r>
            <a:r>
              <a:rPr lang="en-US" altLang="en-US" dirty="0">
                <a:latin typeface="Times New Roman" charset="0"/>
              </a:rPr>
              <a:t> and Pascual; Transplantation 2016: 100: 264</a:t>
            </a:r>
          </a:p>
          <a:p>
            <a:endParaRPr lang="en-US" altLang="en-US" dirty="0">
              <a:latin typeface="Times New Roman" charset="0"/>
            </a:endParaRPr>
          </a:p>
          <a:p>
            <a:r>
              <a:rPr lang="en-US" altLang="en-US" dirty="0">
                <a:latin typeface="Times New Roman" charset="0"/>
              </a:rPr>
              <a:t> </a:t>
            </a:r>
            <a:r>
              <a:rPr lang="en-US" altLang="en-US" strike="sngStrike" dirty="0">
                <a:latin typeface="Times New Roman" charset="0"/>
              </a:rPr>
              <a:t>(shire slides below say 10% of ABMR were hyperacute/accelerated so the rest must have been acute)</a:t>
            </a:r>
            <a:endParaRPr lang="en-US" altLang="en-US" dirty="0">
              <a:latin typeface="Times New Roman" charset="0"/>
            </a:endParaRPr>
          </a:p>
          <a:p>
            <a:endParaRPr lang="en-US" altLang="en-US" dirty="0">
              <a:latin typeface="Times New Roman" charset="0"/>
            </a:endParaRPr>
          </a:p>
          <a:p>
            <a:r>
              <a:rPr lang="en-US" altLang="en-US" b="1" dirty="0">
                <a:latin typeface="Times New Roman" charset="0"/>
              </a:rPr>
              <a:t>FDA Public Workshop Transplantation 2018</a:t>
            </a:r>
            <a:r>
              <a:rPr lang="en-US" altLang="en-US" dirty="0">
                <a:latin typeface="Times New Roman" charset="0"/>
              </a:rPr>
              <a:t>: 102: e257: 14,000 patients in USA are on wait listed as highly sensitized (PRA 80-100%); </a:t>
            </a:r>
            <a:r>
              <a:rPr lang="en-US" altLang="en-US" dirty="0" err="1">
                <a:latin typeface="Times New Roman" charset="0"/>
              </a:rPr>
              <a:t>denovo</a:t>
            </a:r>
            <a:r>
              <a:rPr lang="en-US" altLang="en-US" dirty="0">
                <a:latin typeface="Times New Roman" charset="0"/>
              </a:rPr>
              <a:t> </a:t>
            </a:r>
            <a:r>
              <a:rPr lang="en-US" altLang="en-US" dirty="0" err="1">
                <a:latin typeface="Times New Roman" charset="0"/>
              </a:rPr>
              <a:t>DSA</a:t>
            </a:r>
            <a:r>
              <a:rPr lang="en-US" altLang="en-US" dirty="0">
                <a:latin typeface="Times New Roman" charset="0"/>
              </a:rPr>
              <a:t> develops in 15-25% within 5 years (though some centers report </a:t>
            </a:r>
            <a:r>
              <a:rPr lang="en-US" altLang="en-US" dirty="0" err="1">
                <a:latin typeface="Times New Roman" charset="0"/>
              </a:rPr>
              <a:t>upto</a:t>
            </a:r>
            <a:r>
              <a:rPr lang="en-US" altLang="en-US" dirty="0">
                <a:latin typeface="Times New Roman" charset="0"/>
              </a:rPr>
              <a:t> 20% in first year, depending on sensitization, methodology, cut offs) ; 2% per year in adherent patients; </a:t>
            </a:r>
          </a:p>
          <a:p>
            <a:r>
              <a:rPr lang="en-US" altLang="en-US" dirty="0">
                <a:latin typeface="Times New Roman" charset="0"/>
              </a:rPr>
              <a:t>non-adherence is a primary cause of </a:t>
            </a:r>
            <a:r>
              <a:rPr lang="en-US" altLang="en-US" dirty="0" err="1">
                <a:latin typeface="Times New Roman" charset="0"/>
              </a:rPr>
              <a:t>dnDSA</a:t>
            </a:r>
            <a:r>
              <a:rPr lang="en-US" altLang="en-US" dirty="0">
                <a:latin typeface="Times New Roman" charset="0"/>
              </a:rPr>
              <a:t>  with one study showing prevalence of 90% in clinical </a:t>
            </a:r>
            <a:r>
              <a:rPr lang="en-US" altLang="en-US" dirty="0" err="1">
                <a:latin typeface="Times New Roman" charset="0"/>
              </a:rPr>
              <a:t>dnDSA</a:t>
            </a:r>
            <a:r>
              <a:rPr lang="en-US" altLang="en-US" dirty="0">
                <a:latin typeface="Times New Roman" charset="0"/>
              </a:rPr>
              <a:t> versus   24% for subclinical </a:t>
            </a:r>
            <a:r>
              <a:rPr lang="en-US" altLang="en-US" dirty="0" err="1">
                <a:latin typeface="Times New Roman" charset="0"/>
              </a:rPr>
              <a:t>dnDSA</a:t>
            </a:r>
            <a:r>
              <a:rPr lang="en-US" altLang="en-US" dirty="0">
                <a:latin typeface="Times New Roman" charset="0"/>
              </a:rPr>
              <a:t> and 5% for patients with no </a:t>
            </a:r>
            <a:r>
              <a:rPr lang="en-US" altLang="en-US" dirty="0" err="1">
                <a:latin typeface="Times New Roman" charset="0"/>
              </a:rPr>
              <a:t>dnDSA</a:t>
            </a:r>
            <a:r>
              <a:rPr lang="en-US" altLang="en-US" dirty="0">
                <a:latin typeface="Times New Roman" charset="0"/>
              </a:rPr>
              <a:t> and functioning grafts)</a:t>
            </a:r>
          </a:p>
          <a:p>
            <a:r>
              <a:rPr lang="en-US" altLang="en-US" dirty="0">
                <a:latin typeface="Times New Roman" charset="0"/>
              </a:rPr>
              <a:t>Reference 42: at time of </a:t>
            </a:r>
            <a:r>
              <a:rPr lang="en-US" altLang="en-US" dirty="0" err="1">
                <a:latin typeface="Times New Roman" charset="0"/>
              </a:rPr>
              <a:t>dnDSA</a:t>
            </a:r>
            <a:r>
              <a:rPr lang="en-US" altLang="en-US" dirty="0">
                <a:latin typeface="Times New Roman" charset="0"/>
              </a:rPr>
              <a:t> detection, 20% biopsies meet Banff criterion acute TCMR, 25% acute/active </a:t>
            </a:r>
            <a:r>
              <a:rPr lang="en-US" altLang="en-US" dirty="0" err="1">
                <a:latin typeface="Times New Roman" charset="0"/>
              </a:rPr>
              <a:t>ABMR</a:t>
            </a:r>
            <a:r>
              <a:rPr lang="en-US" altLang="en-US" dirty="0">
                <a:latin typeface="Times New Roman" charset="0"/>
              </a:rPr>
              <a:t>, 7.5% chronic active </a:t>
            </a:r>
            <a:r>
              <a:rPr lang="en-US" altLang="en-US" dirty="0" err="1">
                <a:latin typeface="Times New Roman" charset="0"/>
              </a:rPr>
              <a:t>ABMR</a:t>
            </a:r>
            <a:r>
              <a:rPr lang="en-US" altLang="en-US" dirty="0">
                <a:latin typeface="Times New Roman" charset="0"/>
              </a:rPr>
              <a:t>; one year later acute/active </a:t>
            </a:r>
            <a:r>
              <a:rPr lang="en-US" altLang="en-US" dirty="0" err="1">
                <a:latin typeface="Times New Roman" charset="0"/>
              </a:rPr>
              <a:t>ABMR</a:t>
            </a:r>
            <a:r>
              <a:rPr lang="en-US" altLang="en-US" dirty="0">
                <a:latin typeface="Times New Roman" charset="0"/>
              </a:rPr>
              <a:t> up to 52.9%, chronic active to 38.2% while acute TCMR remain unchanged (I think mixed TCMR is being ignored)</a:t>
            </a:r>
          </a:p>
          <a:p>
            <a:r>
              <a:rPr lang="en-US" altLang="en-US" b="1" dirty="0" err="1">
                <a:latin typeface="Times New Roman" charset="0"/>
              </a:rPr>
              <a:t>Chemouny</a:t>
            </a:r>
            <a:r>
              <a:rPr lang="en-US" altLang="en-US" b="1" dirty="0">
                <a:latin typeface="Times New Roman" charset="0"/>
              </a:rPr>
              <a:t>/</a:t>
            </a:r>
            <a:r>
              <a:rPr lang="en-US" altLang="en-US" b="1" dirty="0" err="1">
                <a:latin typeface="Times New Roman" charset="0"/>
              </a:rPr>
              <a:t>Anglicheau’s</a:t>
            </a:r>
            <a:r>
              <a:rPr lang="en-US" altLang="en-US" b="1" dirty="0">
                <a:latin typeface="Times New Roman" charset="0"/>
              </a:rPr>
              <a:t> group</a:t>
            </a:r>
            <a:r>
              <a:rPr lang="en-US" altLang="en-US" dirty="0">
                <a:latin typeface="Times New Roman" charset="0"/>
              </a:rPr>
              <a:t>: Transplantation 2015 99 965: 21% of TCMR patients had </a:t>
            </a:r>
            <a:r>
              <a:rPr lang="en-US" altLang="en-US" dirty="0" err="1">
                <a:latin typeface="Times New Roman" charset="0"/>
              </a:rPr>
              <a:t>dnDSA</a:t>
            </a:r>
            <a:r>
              <a:rPr lang="en-US" altLang="en-US" dirty="0">
                <a:latin typeface="Times New Roman" charset="0"/>
              </a:rPr>
              <a:t> develop mean of 5.1 +/- 3.9 m later </a:t>
            </a:r>
          </a:p>
          <a:p>
            <a:r>
              <a:rPr lang="en-US" altLang="en-US" b="1" dirty="0" err="1">
                <a:latin typeface="Times New Roman" charset="0"/>
              </a:rPr>
              <a:t>Senev</a:t>
            </a:r>
            <a:r>
              <a:rPr lang="en-US" altLang="en-US" b="1" dirty="0">
                <a:latin typeface="Times New Roman" charset="0"/>
              </a:rPr>
              <a:t>/ </a:t>
            </a:r>
            <a:r>
              <a:rPr lang="en-US" altLang="en-US" b="1" dirty="0" err="1">
                <a:latin typeface="Times New Roman" charset="0"/>
              </a:rPr>
              <a:t>Naesens</a:t>
            </a:r>
            <a:r>
              <a:rPr lang="en-US" altLang="en-US" dirty="0">
                <a:latin typeface="Times New Roman" charset="0"/>
              </a:rPr>
              <a:t>: Am J Transplant 2019 19 3100: </a:t>
            </a:r>
            <a:r>
              <a:rPr lang="en-US" altLang="en-US" dirty="0" err="1">
                <a:latin typeface="Times New Roman" charset="0"/>
              </a:rPr>
              <a:t>PreDSA</a:t>
            </a:r>
            <a:r>
              <a:rPr lang="en-US" altLang="en-US" dirty="0">
                <a:latin typeface="Times New Roman" charset="0"/>
              </a:rPr>
              <a:t>: 52% resolve but 54% still develop </a:t>
            </a:r>
            <a:r>
              <a:rPr lang="en-US" altLang="en-US" dirty="0" err="1">
                <a:latin typeface="Times New Roman" charset="0"/>
              </a:rPr>
              <a:t>ABMR</a:t>
            </a:r>
            <a:r>
              <a:rPr lang="en-US" altLang="en-US" dirty="0">
                <a:latin typeface="Times New Roman" charset="0"/>
              </a:rPr>
              <a:t> (not statistically different from 41% </a:t>
            </a:r>
            <a:r>
              <a:rPr lang="en-US" altLang="en-US" dirty="0" err="1">
                <a:latin typeface="Times New Roman" charset="0"/>
              </a:rPr>
              <a:t>ABMR</a:t>
            </a:r>
            <a:r>
              <a:rPr lang="en-US" altLang="en-US" dirty="0">
                <a:latin typeface="Times New Roman" charset="0"/>
              </a:rPr>
              <a:t> if </a:t>
            </a:r>
            <a:r>
              <a:rPr lang="en-US" altLang="en-US" dirty="0" err="1">
                <a:latin typeface="Times New Roman" charset="0"/>
              </a:rPr>
              <a:t>DSA</a:t>
            </a:r>
            <a:r>
              <a:rPr lang="en-US" altLang="en-US" dirty="0">
                <a:latin typeface="Times New Roman" charset="0"/>
              </a:rPr>
              <a:t> persists) and OR for graft loss still 12.5 (though lower than 45% if </a:t>
            </a:r>
            <a:r>
              <a:rPr lang="en-US" altLang="en-US" dirty="0" err="1">
                <a:latin typeface="Times New Roman" charset="0"/>
              </a:rPr>
              <a:t>DSA</a:t>
            </a:r>
            <a:r>
              <a:rPr lang="en-US" altLang="en-US" dirty="0">
                <a:latin typeface="Times New Roman" charset="0"/>
              </a:rPr>
              <a:t> persists); histology in both groups similar</a:t>
            </a:r>
          </a:p>
          <a:p>
            <a:endParaRPr lang="en-US" altLang="en-US" dirty="0">
              <a:latin typeface="Times New Roman" charset="0"/>
            </a:endParaRPr>
          </a:p>
          <a:p>
            <a:endParaRPr lang="en-US" altLang="en-US" dirty="0">
              <a:latin typeface="Times New Roman" charset="0"/>
            </a:endParaRPr>
          </a:p>
          <a:p>
            <a:pPr marL="171030" indent="-171030">
              <a:buFontTx/>
              <a:buChar char="-"/>
            </a:pPr>
            <a:r>
              <a:rPr lang="en-US" altLang="en-US" dirty="0">
                <a:latin typeface="Times New Roman" charset="0"/>
              </a:rPr>
              <a:t>(in one recent publication in the J Am </a:t>
            </a:r>
            <a:r>
              <a:rPr lang="en-US" altLang="en-US" dirty="0" err="1">
                <a:latin typeface="Times New Roman" charset="0"/>
              </a:rPr>
              <a:t>Soc</a:t>
            </a:r>
            <a:r>
              <a:rPr lang="en-US" altLang="en-US" dirty="0">
                <a:latin typeface="Times New Roman" charset="0"/>
              </a:rPr>
              <a:t> </a:t>
            </a:r>
            <a:r>
              <a:rPr lang="en-US" altLang="en-US" dirty="0" err="1">
                <a:latin typeface="Times New Roman" charset="0"/>
              </a:rPr>
              <a:t>Nephrol</a:t>
            </a:r>
            <a:r>
              <a:rPr lang="en-US" altLang="en-US" dirty="0">
                <a:latin typeface="Times New Roman" charset="0"/>
              </a:rPr>
              <a:t>)</a:t>
            </a:r>
          </a:p>
          <a:p>
            <a:r>
              <a:rPr lang="en-US" altLang="en-US" dirty="0">
                <a:latin typeface="Times New Roman" charset="0"/>
              </a:rPr>
              <a:t>- However ---------(&amp; this is a point I will be illustrating further throughout my talk)</a:t>
            </a:r>
            <a:r>
              <a:rPr lang="en-US" altLang="en-US" dirty="0">
                <a:latin typeface="Times New Roman" charset="0"/>
                <a:sym typeface="Wingdings" charset="2"/>
              </a:rPr>
              <a:t>(</a:t>
            </a:r>
            <a:r>
              <a:rPr lang="en-US" altLang="en-US" dirty="0">
                <a:latin typeface="Times New Roman" charset="0"/>
              </a:rPr>
              <a:t>Very often LESIONS BEING USED TO LABELS BIOPSIES AS  </a:t>
            </a:r>
            <a:r>
              <a:rPr lang="en-US" altLang="en-US" dirty="0" err="1">
                <a:latin typeface="Times New Roman" charset="0"/>
              </a:rPr>
              <a:t>ABMR</a:t>
            </a:r>
            <a:r>
              <a:rPr lang="en-US" altLang="en-US" dirty="0">
                <a:latin typeface="Times New Roman" charset="0"/>
              </a:rPr>
              <a:t>  ARE REALLY CASES OF MIXED ANTIBODY AND T-CELL mediated injury) </a:t>
            </a:r>
          </a:p>
          <a:p>
            <a:r>
              <a:rPr lang="en-US" altLang="en-US" dirty="0" err="1">
                <a:latin typeface="Times New Roman" charset="0"/>
              </a:rPr>
              <a:t>xxxxxxxxxxxxxxxxxxxxxxxxxxxxxxxxxxxxxxxxxxxxx</a:t>
            </a:r>
            <a:endParaRPr lang="en-US" altLang="en-US" dirty="0">
              <a:latin typeface="Times New Roman" charset="0"/>
            </a:endParaRPr>
          </a:p>
          <a:p>
            <a:r>
              <a:rPr lang="en-US" altLang="en-US" dirty="0">
                <a:latin typeface="Times New Roman" charset="0"/>
              </a:rPr>
              <a:t>Data if from a slide presentation given by Shire to investigators </a:t>
            </a:r>
            <a:r>
              <a:rPr lang="en-US" altLang="en-US" dirty="0" err="1">
                <a:latin typeface="Times New Roman" charset="0"/>
              </a:rPr>
              <a:t>participatingin</a:t>
            </a:r>
            <a:r>
              <a:rPr lang="en-US" altLang="en-US" dirty="0">
                <a:latin typeface="Times New Roman" charset="0"/>
              </a:rPr>
              <a:t> a multicenter trial of  C1-esterase inhibitor in </a:t>
            </a:r>
            <a:r>
              <a:rPr lang="en-US" altLang="en-US" dirty="0" err="1">
                <a:latin typeface="Times New Roman" charset="0"/>
              </a:rPr>
              <a:t>amr</a:t>
            </a:r>
            <a:r>
              <a:rPr lang="en-US" altLang="en-US" dirty="0">
                <a:latin typeface="Times New Roman" charset="0"/>
              </a:rPr>
              <a:t> (</a:t>
            </a:r>
            <a:r>
              <a:rPr lang="en-US" altLang="en-US" dirty="0" err="1">
                <a:latin typeface="Times New Roman" charset="0"/>
              </a:rPr>
              <a:t>Cinryze</a:t>
            </a:r>
            <a:r>
              <a:rPr lang="en-US" altLang="en-US" dirty="0">
                <a:latin typeface="Times New Roman" charset="0"/>
              </a:rPr>
              <a:t>)</a:t>
            </a:r>
          </a:p>
          <a:p>
            <a:r>
              <a:rPr lang="en-US" altLang="en-US" dirty="0">
                <a:latin typeface="Times New Roman" charset="0"/>
              </a:rPr>
              <a:t>25000 patients on waiting lists have HLA antibodies (</a:t>
            </a:r>
            <a:r>
              <a:rPr lang="en-US" altLang="en-US" dirty="0" err="1">
                <a:latin typeface="Times New Roman" charset="0"/>
              </a:rPr>
              <a:t>Dept</a:t>
            </a:r>
            <a:r>
              <a:rPr lang="en-US" altLang="en-US" dirty="0">
                <a:latin typeface="Times New Roman" charset="0"/>
              </a:rPr>
              <a:t> HHS 2009) and experience prolonged wait for organ; 6000 on wait list have willing donor but </a:t>
            </a:r>
            <a:r>
              <a:rPr lang="en-US" altLang="en-US" dirty="0" err="1">
                <a:latin typeface="Times New Roman" charset="0"/>
              </a:rPr>
              <a:t>DSA</a:t>
            </a:r>
            <a:r>
              <a:rPr lang="en-US" altLang="en-US" dirty="0">
                <a:latin typeface="Times New Roman" charset="0"/>
              </a:rPr>
              <a:t> positive;</a:t>
            </a:r>
          </a:p>
          <a:p>
            <a:r>
              <a:rPr lang="en-US" altLang="en-US" dirty="0" err="1">
                <a:latin typeface="Times New Roman" charset="0"/>
              </a:rPr>
              <a:t>Desenstization</a:t>
            </a:r>
            <a:r>
              <a:rPr lang="en-US" altLang="en-US" dirty="0">
                <a:latin typeface="Times New Roman" charset="0"/>
              </a:rPr>
              <a:t> helps but 10% do lose graft early due to </a:t>
            </a:r>
            <a:r>
              <a:rPr lang="en-US" altLang="en-US" dirty="0" err="1">
                <a:latin typeface="Times New Roman" charset="0"/>
              </a:rPr>
              <a:t>hyperacute</a:t>
            </a:r>
            <a:r>
              <a:rPr lang="en-US" altLang="en-US" dirty="0">
                <a:latin typeface="Times New Roman" charset="0"/>
              </a:rPr>
              <a:t> or aggressive acute </a:t>
            </a:r>
            <a:r>
              <a:rPr lang="en-US" altLang="en-US" dirty="0" err="1">
                <a:latin typeface="Times New Roman" charset="0"/>
              </a:rPr>
              <a:t>amr</a:t>
            </a:r>
            <a:r>
              <a:rPr lang="en-US" altLang="en-US" dirty="0">
                <a:latin typeface="Times New Roman" charset="0"/>
              </a:rPr>
              <a:t> </a:t>
            </a:r>
          </a:p>
        </p:txBody>
      </p:sp>
    </p:spTree>
    <p:extLst>
      <p:ext uri="{BB962C8B-B14F-4D97-AF65-F5344CB8AC3E}">
        <p14:creationId xmlns:p14="http://schemas.microsoft.com/office/powerpoint/2010/main" val="31849956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FF00"/>
                </a:solidFill>
              </a:rPr>
              <a:t>Discussions also took place in Banff about Refining the Dx Chronic Active TCMR</a:t>
            </a:r>
          </a:p>
          <a:p>
            <a:endParaRPr lang="en-US" sz="1200" b="1" dirty="0">
              <a:solidFill>
                <a:srgbClr val="FFFF00"/>
              </a:solidFill>
            </a:endParaRPr>
          </a:p>
          <a:p>
            <a:r>
              <a:rPr lang="en-US" sz="1200" b="1" dirty="0">
                <a:solidFill>
                  <a:srgbClr val="FFFF00"/>
                </a:solidFill>
              </a:rPr>
              <a:t>To put those in perspective</a:t>
            </a:r>
            <a:r>
              <a:rPr lang="en-US" sz="1200" b="1" baseline="0" dirty="0">
                <a:solidFill>
                  <a:srgbClr val="FFFF00"/>
                </a:solidFill>
              </a:rPr>
              <a:t> let me quickly review the</a:t>
            </a:r>
            <a:r>
              <a:rPr lang="en-US" sz="1200" b="1" dirty="0">
                <a:solidFill>
                  <a:srgbClr val="FFFF00"/>
                </a:solidFill>
              </a:rPr>
              <a:t> (Banff 2019 Criteria) for this entity</a:t>
            </a:r>
            <a:endParaRPr lang="en-US" dirty="0">
              <a:solidFill>
                <a:schemeClr val="bg1"/>
              </a:solidFill>
            </a:endParaRPr>
          </a:p>
          <a:p>
            <a:endParaRPr lang="en-US" dirty="0">
              <a:solidFill>
                <a:schemeClr val="bg1"/>
              </a:solidFill>
            </a:endParaRPr>
          </a:p>
          <a:p>
            <a:r>
              <a:rPr lang="en-US" dirty="0">
                <a:solidFill>
                  <a:schemeClr val="bg1"/>
                </a:solidFill>
              </a:rPr>
              <a:t>Basically, a diagnosis of ca-TCMR requires a total inflammation score of more than 1, an inflamed scar or</a:t>
            </a:r>
            <a:r>
              <a:rPr lang="en-US" baseline="0" dirty="0">
                <a:solidFill>
                  <a:schemeClr val="bg1"/>
                </a:solidFill>
              </a:rPr>
              <a:t> i-IFTA</a:t>
            </a:r>
            <a:r>
              <a:rPr lang="en-US" dirty="0">
                <a:solidFill>
                  <a:schemeClr val="bg1"/>
                </a:solidFill>
              </a:rPr>
              <a:t> score of &gt;1, and a </a:t>
            </a:r>
            <a:r>
              <a:rPr lang="en-US" b="1" dirty="0">
                <a:solidFill>
                  <a:schemeClr val="bg1"/>
                </a:solidFill>
              </a:rPr>
              <a:t>t or</a:t>
            </a:r>
            <a:r>
              <a:rPr lang="en-US" b="1" baseline="0" dirty="0">
                <a:solidFill>
                  <a:schemeClr val="bg1"/>
                </a:solidFill>
              </a:rPr>
              <a:t> t-IFTA </a:t>
            </a:r>
            <a:r>
              <a:rPr lang="en-US" dirty="0">
                <a:solidFill>
                  <a:schemeClr val="bg1"/>
                </a:solidFill>
              </a:rPr>
              <a:t>score of &gt;1</a:t>
            </a:r>
          </a:p>
          <a:p>
            <a:r>
              <a:rPr lang="en-US" dirty="0">
                <a:solidFill>
                  <a:schemeClr val="bg1"/>
                </a:solidFill>
              </a:rPr>
              <a:t>- </a:t>
            </a:r>
            <a:r>
              <a:rPr kumimoji="0" 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t-scoring should not include severely atrophic tubules</a:t>
            </a:r>
            <a:endParaRPr lang="en-US" dirty="0">
              <a:solidFill>
                <a:schemeClr val="bg1"/>
              </a:solidFill>
            </a:endParaRPr>
          </a:p>
          <a:p>
            <a:r>
              <a:rPr lang="en-US" dirty="0">
                <a:solidFill>
                  <a:schemeClr val="bg1"/>
                </a:solidFill>
              </a:rPr>
              <a:t>- Also</a:t>
            </a:r>
            <a:r>
              <a:rPr lang="en-US" baseline="0" dirty="0">
                <a:solidFill>
                  <a:schemeClr val="bg1"/>
                </a:solidFill>
              </a:rPr>
              <a:t>, </a:t>
            </a:r>
            <a:r>
              <a:rPr lang="en-US" dirty="0">
                <a:solidFill>
                  <a:schemeClr val="bg1"/>
                </a:solidFill>
              </a:rPr>
              <a:t>these criteria must be applied ONLY After reasonable exclusion of other causes of t and i-IFTA</a:t>
            </a:r>
          </a:p>
          <a:p>
            <a:endParaRPr lang="en-US" dirty="0">
              <a:solidFill>
                <a:schemeClr val="bg1"/>
              </a:solidFill>
            </a:endParaRPr>
          </a:p>
          <a:p>
            <a:pPr defTabSz="952774">
              <a:defRPr/>
            </a:pPr>
            <a:r>
              <a:rPr lang="en-US" dirty="0">
                <a:solidFill>
                  <a:schemeClr val="bg1"/>
                </a:solidFill>
              </a:rPr>
              <a:t>Once we have done that, that we can grade the ca-TCMR as,  1A if the </a:t>
            </a:r>
            <a:r>
              <a:rPr lang="en-US" dirty="0">
                <a:solidFill>
                  <a:schemeClr val="bg1"/>
                </a:solidFill>
                <a:latin typeface="Arial" panose="020B0604020202020204" pitchFamily="34" charset="0"/>
                <a:cs typeface="Arial" panose="020B0604020202020204" pitchFamily="34" charset="0"/>
              </a:rPr>
              <a:t>or</a:t>
            </a:r>
            <a:r>
              <a:rPr lang="en-US" baseline="0" dirty="0">
                <a:solidFill>
                  <a:schemeClr val="bg1"/>
                </a:solidFill>
                <a:latin typeface="Arial" panose="020B0604020202020204" pitchFamily="34" charset="0"/>
                <a:cs typeface="Arial" panose="020B0604020202020204" pitchFamily="34" charset="0"/>
              </a:rPr>
              <a:t> t-</a:t>
            </a:r>
            <a:r>
              <a:rPr lang="en-US" baseline="0" dirty="0" err="1">
                <a:solidFill>
                  <a:schemeClr val="bg1"/>
                </a:solidFill>
                <a:latin typeface="Arial" panose="020B0604020202020204" pitchFamily="34" charset="0"/>
                <a:cs typeface="Arial" panose="020B0604020202020204" pitchFamily="34" charset="0"/>
              </a:rPr>
              <a:t>ifta</a:t>
            </a:r>
            <a:r>
              <a:rPr lang="en-US" baseline="0"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 score is 2 and as 1B if the t or t-</a:t>
            </a:r>
            <a:r>
              <a:rPr lang="en-US" dirty="0" err="1">
                <a:solidFill>
                  <a:schemeClr val="bg1"/>
                </a:solidFill>
                <a:latin typeface="Arial" panose="020B0604020202020204" pitchFamily="34" charset="0"/>
                <a:cs typeface="Arial" panose="020B0604020202020204" pitchFamily="34" charset="0"/>
              </a:rPr>
              <a:t>ifta</a:t>
            </a:r>
            <a:r>
              <a:rPr lang="en-US" dirty="0">
                <a:solidFill>
                  <a:schemeClr val="bg1"/>
                </a:solidFill>
                <a:latin typeface="Arial" panose="020B0604020202020204" pitchFamily="34" charset="0"/>
                <a:cs typeface="Arial" panose="020B0604020202020204" pitchFamily="34" charset="0"/>
              </a:rPr>
              <a:t> score is 3</a:t>
            </a:r>
          </a:p>
          <a:p>
            <a:pPr defTabSz="952774">
              <a:defRPr/>
            </a:pPr>
            <a:endParaRPr lang="en-US" dirty="0">
              <a:solidFill>
                <a:schemeClr val="bg1"/>
              </a:solidFill>
              <a:latin typeface="Arial" panose="020B0604020202020204" pitchFamily="34" charset="0"/>
              <a:cs typeface="Arial" panose="020B0604020202020204" pitchFamily="34" charset="0"/>
            </a:endParaRPr>
          </a:p>
          <a:p>
            <a:pPr defTabSz="952774">
              <a:defRPr/>
            </a:pPr>
            <a:r>
              <a:rPr lang="en-US" dirty="0">
                <a:solidFill>
                  <a:schemeClr val="bg1"/>
                </a:solidFill>
                <a:latin typeface="Arial" panose="020B0604020202020204" pitchFamily="34" charset="0"/>
                <a:cs typeface="Arial" panose="020B0604020202020204" pitchFamily="34" charset="0"/>
              </a:rPr>
              <a:t>Grade II is assigned if we can demonstrate chronic allograft arteriopathy</a:t>
            </a:r>
          </a:p>
          <a:p>
            <a:pPr defTabSz="952774">
              <a:defRPr/>
            </a:pPr>
            <a:endParaRPr lang="en-US" dirty="0">
              <a:solidFill>
                <a:schemeClr val="bg1"/>
              </a:solidFill>
              <a:latin typeface="Arial" panose="020B0604020202020204" pitchFamily="34" charset="0"/>
              <a:cs typeface="Arial" panose="020B0604020202020204" pitchFamily="34" charset="0"/>
            </a:endParaRPr>
          </a:p>
          <a:p>
            <a:pPr marL="0" marR="0" lvl="0" indent="0" algn="l" defTabSz="952774" rtl="0" eaLnBrk="1" fontAlgn="auto" latinLnBrk="0" hangingPunct="1">
              <a:lnSpc>
                <a:spcPct val="100000"/>
              </a:lnSpc>
              <a:spcBef>
                <a:spcPts val="0"/>
              </a:spcBef>
              <a:spcAft>
                <a:spcPts val="0"/>
              </a:spcAft>
              <a:buClrTx/>
              <a:buSzTx/>
              <a:buFontTx/>
              <a:buNone/>
              <a:tabLst/>
              <a:defRPr/>
            </a:pPr>
            <a:r>
              <a:rPr lang="en-US" sz="9600" dirty="0">
                <a:solidFill>
                  <a:schemeClr val="bg1"/>
                </a:solidFill>
                <a:latin typeface="Arial" panose="020B0604020202020204" pitchFamily="34" charset="0"/>
                <a:cs typeface="Arial" panose="020B0604020202020204" pitchFamily="34" charset="0"/>
              </a:rPr>
              <a:t>Another</a:t>
            </a:r>
            <a:r>
              <a:rPr lang="en-US" sz="9600" baseline="0" dirty="0">
                <a:solidFill>
                  <a:schemeClr val="bg1"/>
                </a:solidFill>
                <a:latin typeface="Arial" panose="020B0604020202020204" pitchFamily="34" charset="0"/>
                <a:cs typeface="Arial" panose="020B0604020202020204" pitchFamily="34" charset="0"/>
              </a:rPr>
              <a:t> stipulation is that --</a:t>
            </a:r>
            <a:r>
              <a:rPr lang="en-US" sz="9600" dirty="0">
                <a:solidFill>
                  <a:schemeClr val="bg1"/>
                </a:solidFill>
                <a:latin typeface="Arial" panose="020B0604020202020204" pitchFamily="34" charset="0"/>
                <a:cs typeface="Arial" panose="020B0604020202020204" pitchFamily="34" charset="0"/>
              </a:rPr>
              <a:t>We should Score t and t-IFTA separately to allow a dx of concurrent BL or acute TCMR as appropriate</a:t>
            </a:r>
            <a:endParaRPr lang="en-US" sz="9600" dirty="0">
              <a:solidFill>
                <a:schemeClr val="bg1"/>
              </a:solidFill>
            </a:endParaRPr>
          </a:p>
          <a:p>
            <a:pPr defTabSz="952774">
              <a:defRPr/>
            </a:pP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rPr>
              <a:t>xxxxxxxxxxxxxxxxxxxxxxxxxxxxxxxxxxxxxxxxxxxxxxxxxxxxxxx</a:t>
            </a:r>
            <a:endParaRPr lang="en-US" dirty="0">
              <a:solidFill>
                <a:schemeClr val="bg1"/>
              </a:solidFill>
            </a:endParaRPr>
          </a:p>
          <a:p>
            <a:pPr defTabSz="942221" eaLnBrk="0" fontAlgn="base" hangingPunct="0">
              <a:spcBef>
                <a:spcPct val="30000"/>
              </a:spcBef>
              <a:spcAft>
                <a:spcPct val="0"/>
              </a:spcAft>
              <a:defRPr/>
            </a:pPr>
            <a:endParaRPr lang="en-US" dirty="0">
              <a:solidFill>
                <a:srgbClr val="FFFFFF"/>
              </a:solidFill>
            </a:endParaRPr>
          </a:p>
          <a:p>
            <a:pPr defTabSz="942221" eaLnBrk="0" fontAlgn="base" hangingPunct="0">
              <a:spcBef>
                <a:spcPct val="30000"/>
              </a:spcBef>
              <a:spcAft>
                <a:spcPct val="0"/>
              </a:spcAft>
              <a:defRPr/>
            </a:pPr>
            <a:r>
              <a:rPr lang="en-US" b="1" dirty="0">
                <a:solidFill>
                  <a:srgbClr val="FFFFFF"/>
                </a:solidFill>
              </a:rPr>
              <a:t>Banff 2019 does not change the criteria but does advise separate scoring </a:t>
            </a:r>
            <a:r>
              <a:rPr lang="en-US" dirty="0">
                <a:solidFill>
                  <a:srgbClr val="FFFFFF"/>
                </a:solidFill>
              </a:rPr>
              <a:t>of t-Banff and t-IFTA. Moreover, foot</a:t>
            </a:r>
            <a:r>
              <a:rPr lang="en-US" baseline="0" dirty="0">
                <a:solidFill>
                  <a:srgbClr val="FFFFFF"/>
                </a:solidFill>
              </a:rPr>
              <a:t>note e: suggests that a 2</a:t>
            </a:r>
            <a:r>
              <a:rPr lang="en-US" baseline="30000" dirty="0">
                <a:solidFill>
                  <a:srgbClr val="FFFFFF"/>
                </a:solidFill>
              </a:rPr>
              <a:t>nd</a:t>
            </a:r>
            <a:r>
              <a:rPr lang="en-US" baseline="0" dirty="0">
                <a:solidFill>
                  <a:srgbClr val="FFFFFF"/>
                </a:solidFill>
              </a:rPr>
              <a:t> diagnosis of BL or Acute TCMR be made when the corresponding criteria are satisfied.  In other words, </a:t>
            </a:r>
            <a:r>
              <a:rPr lang="en-US" dirty="0">
                <a:solidFill>
                  <a:srgbClr val="FFFFFF"/>
                </a:solidFill>
              </a:rPr>
              <a:t>it now allows simultaneous reporting of BL and acute TCMR using conventional criteria</a:t>
            </a:r>
          </a:p>
          <a:p>
            <a:pPr defTabSz="942221" eaLnBrk="0" fontAlgn="base" hangingPunct="0">
              <a:spcBef>
                <a:spcPct val="30000"/>
              </a:spcBef>
              <a:spcAft>
                <a:spcPct val="0"/>
              </a:spcAft>
              <a:defRPr/>
            </a:pPr>
            <a:r>
              <a:rPr lang="en-US" dirty="0" err="1">
                <a:solidFill>
                  <a:srgbClr val="FFFFFF"/>
                </a:solidFill>
              </a:rPr>
              <a:t>xxxxxxxxxxxxxxxxx</a:t>
            </a:r>
            <a:endParaRPr lang="en-US" dirty="0">
              <a:solidFill>
                <a:schemeClr val="bg1"/>
              </a:solidFill>
            </a:endParaRPr>
          </a:p>
          <a:p>
            <a:r>
              <a:rPr lang="en-US" dirty="0">
                <a:solidFill>
                  <a:schemeClr val="bg1"/>
                </a:solidFill>
              </a:rPr>
              <a:t>Let me begin by summarizing the Banff criteria for ca-TCMR. These require that the tubulitis score be &gt;1, </a:t>
            </a:r>
          </a:p>
          <a:p>
            <a:r>
              <a:rPr lang="en-US" dirty="0">
                <a:solidFill>
                  <a:schemeClr val="bg1"/>
                </a:solidFill>
              </a:rPr>
              <a:t>	-the location of tubulitis is not clearly stated to be within the area of IFTA, </a:t>
            </a:r>
          </a:p>
          <a:p>
            <a:r>
              <a:rPr lang="en-US" dirty="0">
                <a:solidFill>
                  <a:schemeClr val="bg1"/>
                </a:solidFill>
              </a:rPr>
              <a:t>	</a:t>
            </a:r>
            <a:r>
              <a:rPr lang="en-US" b="1" dirty="0">
                <a:solidFill>
                  <a:schemeClr val="bg1"/>
                </a:solidFill>
              </a:rPr>
              <a:t>-his creates ambiguities since non-atrophic tubules can be found within </a:t>
            </a:r>
            <a:r>
              <a:rPr lang="en-US" b="1" dirty="0" err="1">
                <a:solidFill>
                  <a:schemeClr val="bg1"/>
                </a:solidFill>
              </a:rPr>
              <a:t>ifta</a:t>
            </a:r>
            <a:r>
              <a:rPr lang="en-US" b="1" dirty="0">
                <a:solidFill>
                  <a:schemeClr val="bg1"/>
                </a:solidFill>
              </a:rPr>
              <a:t> (you can have 2 i-Banff scores in a biopsy)</a:t>
            </a:r>
          </a:p>
          <a:p>
            <a:r>
              <a:rPr lang="en-US" b="1" dirty="0">
                <a:solidFill>
                  <a:schemeClr val="bg1"/>
                </a:solidFill>
              </a:rPr>
              <a:t>	 -it</a:t>
            </a:r>
            <a:r>
              <a:rPr lang="en-US" dirty="0">
                <a:solidFill>
                  <a:schemeClr val="bg1"/>
                </a:solidFill>
              </a:rPr>
              <a:t> is clearly stated that we must not score severely atrophic tubules</a:t>
            </a:r>
          </a:p>
          <a:p>
            <a:endParaRPr lang="en-US" dirty="0">
              <a:solidFill>
                <a:schemeClr val="bg1"/>
              </a:solidFill>
            </a:endParaRPr>
          </a:p>
          <a:p>
            <a:r>
              <a:rPr lang="en-US" dirty="0">
                <a:solidFill>
                  <a:schemeClr val="bg1"/>
                </a:solidFill>
              </a:rPr>
              <a:t>We need reasonable exclusion of other causes of t and </a:t>
            </a:r>
            <a:r>
              <a:rPr lang="en-US" dirty="0" err="1">
                <a:solidFill>
                  <a:schemeClr val="bg1"/>
                </a:solidFill>
              </a:rPr>
              <a:t>iifta</a:t>
            </a:r>
            <a:endParaRPr lang="en-US" dirty="0">
              <a:solidFill>
                <a:schemeClr val="bg1"/>
              </a:solidFill>
            </a:endParaRPr>
          </a:p>
          <a:p>
            <a:endParaRPr lang="en-US" dirty="0">
              <a:solidFill>
                <a:schemeClr val="bg1"/>
              </a:solidFill>
            </a:endParaRPr>
          </a:p>
          <a:p>
            <a:pPr marL="476388" indent="-476388">
              <a:buFont typeface="Arial" panose="020B0604020202020204" pitchFamily="34" charset="0"/>
              <a:buChar char="•"/>
            </a:pPr>
            <a:r>
              <a:rPr lang="en-US" dirty="0">
                <a:solidFill>
                  <a:schemeClr val="bg1"/>
                </a:solidFill>
              </a:rPr>
              <a:t>Having done that we grade the ca-TCMR as grade 1A if </a:t>
            </a:r>
            <a:r>
              <a:rPr lang="en-US" dirty="0">
                <a:solidFill>
                  <a:schemeClr val="bg1"/>
                </a:solidFill>
                <a:latin typeface="Arial" panose="020B0604020202020204" pitchFamily="34" charset="0"/>
                <a:cs typeface="Arial" panose="020B0604020202020204" pitchFamily="34" charset="0"/>
              </a:rPr>
              <a:t>t =2,  Grade 1B if t =3</a:t>
            </a:r>
          </a:p>
          <a:p>
            <a:pPr marL="476388" indent="-476388">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BRIAN WAS CONCERNED </a:t>
            </a:r>
            <a:r>
              <a:rPr lang="en-US" b="0" dirty="0">
                <a:solidFill>
                  <a:schemeClr val="bg1"/>
                </a:solidFill>
                <a:latin typeface="Arial" panose="020B0604020202020204" pitchFamily="34" charset="0"/>
                <a:cs typeface="Arial" panose="020B0604020202020204" pitchFamily="34" charset="0"/>
              </a:rPr>
              <a:t>20% SCARRED AND 80% SCARRED BIOPSIES BOTH GET A CHRONIC SCORE OF 1A</a:t>
            </a:r>
            <a:r>
              <a:rPr lang="en-US" dirty="0">
                <a:solidFill>
                  <a:schemeClr val="bg1"/>
                </a:solidFill>
                <a:latin typeface="Arial" panose="020B0604020202020204" pitchFamily="34" charset="0"/>
                <a:cs typeface="Arial" panose="020B0604020202020204" pitchFamily="34" charset="0"/>
              </a:rPr>
              <a:t>—BUT IF THE BIOPSY REPORT IS READ IN CONJUNCTION WITH CI, CT AND i-IFTA SCORES---------AND REMEMBERING THE CICT2 MINIMUM THRESHOLD FOR DX</a:t>
            </a:r>
            <a:endParaRPr lang="en-US" dirty="0">
              <a:solidFill>
                <a:schemeClr val="bg1"/>
              </a:solidFill>
            </a:endParaRPr>
          </a:p>
          <a:p>
            <a:r>
              <a:rPr lang="en-US" dirty="0" err="1">
                <a:solidFill>
                  <a:schemeClr val="bg1"/>
                </a:solidFill>
              </a:rPr>
              <a:t>xxxxxxxxxxxx</a:t>
            </a:r>
            <a:endParaRPr lang="en-US" dirty="0">
              <a:solidFill>
                <a:schemeClr val="bg1"/>
              </a:solidFill>
            </a:endParaRPr>
          </a:p>
          <a:p>
            <a:r>
              <a:rPr lang="en-US" dirty="0">
                <a:solidFill>
                  <a:schemeClr val="bg1"/>
                </a:solidFill>
              </a:rPr>
              <a:t>Grade II: note that </a:t>
            </a:r>
            <a:r>
              <a:rPr lang="en-US" b="1" dirty="0">
                <a:solidFill>
                  <a:schemeClr val="bg1"/>
                </a:solidFill>
              </a:rPr>
              <a:t>new onset is not required for chronic ACTIVE TCMR</a:t>
            </a:r>
            <a:r>
              <a:rPr lang="en-US" dirty="0">
                <a:solidFill>
                  <a:schemeClr val="bg1"/>
                </a:solidFill>
              </a:rPr>
              <a:t>, though in my proposal for chronic INACTIVE TCMR I must propose it)</a:t>
            </a:r>
          </a:p>
          <a:p>
            <a:r>
              <a:rPr lang="en-US" dirty="0" err="1">
                <a:solidFill>
                  <a:schemeClr val="bg1"/>
                </a:solidFill>
              </a:rPr>
              <a:t>Xxxxxxxxxxxxxxxx</a:t>
            </a:r>
            <a:endParaRPr lang="en-US" dirty="0">
              <a:solidFill>
                <a:schemeClr val="bg1"/>
              </a:solidFill>
            </a:endParaRPr>
          </a:p>
          <a:p>
            <a:pPr defTabSz="952478">
              <a:defRPr/>
            </a:pPr>
            <a:r>
              <a:rPr lang="en-US" dirty="0">
                <a:solidFill>
                  <a:schemeClr val="bg1"/>
                </a:solidFill>
                <a:latin typeface="Arial" panose="020B0604020202020204" pitchFamily="34" charset="0"/>
                <a:cs typeface="Arial" panose="020B0604020202020204" pitchFamily="34" charset="0"/>
              </a:rPr>
              <a:t>(artery intimal fibrosis with mononuclear cell inflammation in fibrosis &amp; formation neointima)</a:t>
            </a:r>
          </a:p>
          <a:p>
            <a:endParaRPr lang="en-US" dirty="0">
              <a:solidFill>
                <a:schemeClr val="bg1"/>
              </a:solidFill>
            </a:endParaRPr>
          </a:p>
          <a:p>
            <a:r>
              <a:rPr lang="en-US" dirty="0">
                <a:solidFill>
                  <a:schemeClr val="bg1"/>
                </a:solidFill>
              </a:rPr>
              <a:t>Do not want to restrict it to chronic scores of &gt;=2 but not doing so means confusing the issue with BL change and mild </a:t>
            </a:r>
            <a:r>
              <a:rPr lang="en-US" dirty="0" err="1">
                <a:solidFill>
                  <a:schemeClr val="bg1"/>
                </a:solidFill>
              </a:rPr>
              <a:t>ifta</a:t>
            </a:r>
            <a:r>
              <a:rPr lang="en-US" dirty="0">
                <a:solidFill>
                  <a:schemeClr val="bg1"/>
                </a:solidFill>
              </a:rPr>
              <a:t> from donor in a 3 month protocol biopsy– plus the BL infiltrate should prompt upward adjustment of immunosuppression anyway if clinically indicated </a:t>
            </a:r>
          </a:p>
          <a:p>
            <a:endParaRPr lang="en-US"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952774" rtl="0" eaLnBrk="1" fontAlgn="auto" latinLnBrk="0" hangingPunct="1">
              <a:lnSpc>
                <a:spcPct val="100000"/>
              </a:lnSpc>
              <a:spcBef>
                <a:spcPts val="0"/>
              </a:spcBef>
              <a:spcAft>
                <a:spcPts val="0"/>
              </a:spcAft>
              <a:buClrTx/>
              <a:buSzTx/>
              <a:buFontTx/>
              <a:buNone/>
              <a:tabLst/>
              <a:defRPr/>
            </a:pPr>
            <a:fld id="{E4D4DE16-B486-4E05-8336-62B4D10A5AC9}" type="slidenum">
              <a:rPr kumimoji="0" lang="en-US" sz="1800" b="0" i="0" u="none" strike="noStrike" kern="0" cap="none" spc="0" normalizeH="0" baseline="0" noProof="0">
                <a:ln>
                  <a:noFill/>
                </a:ln>
                <a:solidFill>
                  <a:prstClr val="black"/>
                </a:solidFill>
                <a:effectLst/>
                <a:uLnTx/>
                <a:uFillTx/>
                <a:latin typeface="Calibri"/>
                <a:ea typeface="+mn-ea"/>
                <a:cs typeface="Arial" charset="0"/>
              </a:rPr>
              <a:pPr marL="0" marR="0" lvl="0" indent="0" algn="r" defTabSz="952774" rtl="0" eaLnBrk="1" fontAlgn="auto" latinLnBrk="0" hangingPunct="1">
                <a:lnSpc>
                  <a:spcPct val="100000"/>
                </a:lnSpc>
                <a:spcBef>
                  <a:spcPts val="0"/>
                </a:spcBef>
                <a:spcAft>
                  <a:spcPts val="0"/>
                </a:spcAft>
                <a:buClrTx/>
                <a:buSzTx/>
                <a:buFontTx/>
                <a:buNone/>
                <a:tabLst/>
                <a:defRPr/>
              </a:pPr>
              <a:t>60</a:t>
            </a:fld>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2858244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1173163" y="696913"/>
            <a:ext cx="4638675" cy="3478212"/>
          </a:xfrm>
          <a:ln w="12700"/>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87" tIns="45993" rIns="91987" bIns="45993"/>
          <a:lstStyle/>
          <a:p>
            <a:r>
              <a:rPr lang="en-US" dirty="0"/>
              <a:t>I want to note that OVER THE YEARS, a </a:t>
            </a:r>
            <a:r>
              <a:rPr lang="en-US" b="1" dirty="0"/>
              <a:t>significant  shift in the degree of tubular atrophy allowed </a:t>
            </a:r>
            <a:r>
              <a:rPr lang="en-US" dirty="0"/>
              <a:t>for scoring of </a:t>
            </a:r>
            <a:r>
              <a:rPr lang="en-US" b="1" dirty="0"/>
              <a:t>tubulitis</a:t>
            </a:r>
            <a:r>
              <a:rPr lang="en-US" dirty="0"/>
              <a:t> has occurred</a:t>
            </a:r>
          </a:p>
          <a:p>
            <a:endParaRPr lang="en-US" dirty="0"/>
          </a:p>
          <a:p>
            <a:r>
              <a:rPr lang="en-US" dirty="0"/>
              <a:t>The Banff 1997 rules for acute TCMR (which were never changed again till 2017) state that :</a:t>
            </a:r>
          </a:p>
          <a:p>
            <a:pPr marL="0" marR="0" lvl="0" indent="0" algn="l" defTabSz="685800" rtl="0" eaLnBrk="1" fontAlgn="base" latinLnBrk="0" hangingPunct="1">
              <a:lnSpc>
                <a:spcPct val="100000"/>
              </a:lnSpc>
              <a:spcBef>
                <a:spcPct val="20000"/>
              </a:spcBef>
              <a:spcAft>
                <a:spcPct val="0"/>
              </a:spcAft>
              <a:buClrTx/>
              <a:buSzTx/>
              <a:buFontTx/>
              <a:buNone/>
              <a:tabLst/>
              <a:defRPr/>
            </a:pPr>
            <a:r>
              <a:rPr lang="en-US" altLang="en-US" sz="1200" dirty="0">
                <a:solidFill>
                  <a:schemeClr val="bg1"/>
                </a:solidFill>
                <a:latin typeface="Arial" pitchFamily="34" charset="0"/>
              </a:rPr>
              <a:t>      We should use </a:t>
            </a:r>
            <a:r>
              <a:rPr lang="en-US" altLang="en-US" sz="1200" b="1" dirty="0">
                <a:solidFill>
                  <a:schemeClr val="bg1"/>
                </a:solidFill>
                <a:latin typeface="Arial" pitchFamily="34" charset="0"/>
              </a:rPr>
              <a:t>mildly atrophic </a:t>
            </a:r>
            <a:r>
              <a:rPr lang="en-US" altLang="en-US" sz="1200" dirty="0">
                <a:solidFill>
                  <a:schemeClr val="bg1"/>
                </a:solidFill>
                <a:latin typeface="Arial" pitchFamily="34" charset="0"/>
              </a:rPr>
              <a:t>tubules in </a:t>
            </a:r>
            <a:r>
              <a:rPr lang="en-US" altLang="en-US" sz="1200" b="1" dirty="0">
                <a:solidFill>
                  <a:schemeClr val="bg1"/>
                </a:solidFill>
                <a:latin typeface="Arial" pitchFamily="34" charset="0"/>
              </a:rPr>
              <a:t>areas without IFTA------(Thus </a:t>
            </a:r>
            <a:r>
              <a:rPr lang="en-US" altLang="en-US" sz="1200" b="1" dirty="0" err="1">
                <a:solidFill>
                  <a:schemeClr val="bg1"/>
                </a:solidFill>
                <a:latin typeface="Arial" pitchFamily="34" charset="0"/>
              </a:rPr>
              <a:t>ifta</a:t>
            </a:r>
            <a:r>
              <a:rPr lang="en-US" altLang="en-US" sz="1200" b="1" dirty="0">
                <a:solidFill>
                  <a:schemeClr val="bg1"/>
                </a:solidFill>
                <a:latin typeface="Arial" pitchFamily="34" charset="0"/>
              </a:rPr>
              <a:t> of mild degree allowed even in 1997)</a:t>
            </a:r>
            <a:r>
              <a:rPr kumimoji="0" lang="en-US" altLang="en-US" sz="2100" b="0" i="0" u="none" strike="noStrike" kern="0" cap="none" spc="0" normalizeH="0" baseline="0" noProof="0" dirty="0">
                <a:ln>
                  <a:noFill/>
                </a:ln>
                <a:solidFill>
                  <a:srgbClr val="FF0000"/>
                </a:solidFill>
                <a:effectLst/>
                <a:uLnTx/>
                <a:uFillTx/>
                <a:latin typeface="Arial" pitchFamily="34" charset="0"/>
                <a:ea typeface="+mn-ea"/>
                <a:cs typeface="+mn-cs"/>
              </a:rPr>
              <a:t> IFTA </a:t>
            </a:r>
            <a:r>
              <a:rPr kumimoji="0" lang="en-US" altLang="en-US" sz="2100" b="0" i="0" u="none" strike="noStrike" kern="0" cap="none" spc="0" normalizeH="0" baseline="0" noProof="0" dirty="0">
                <a:ln>
                  <a:noFill/>
                </a:ln>
                <a:solidFill>
                  <a:srgbClr val="F8F8F8"/>
                </a:solidFill>
                <a:effectLst/>
                <a:uLnTx/>
                <a:uFillTx/>
                <a:latin typeface="Arial" pitchFamily="34" charset="0"/>
                <a:ea typeface="+mn-ea"/>
                <a:cs typeface="+mn-cs"/>
              </a:rPr>
              <a:t>(1997 was 	effectively also w/wo IFTA, if mild atrophy counted as IFTA )</a:t>
            </a:r>
          </a:p>
          <a:p>
            <a:pPr marL="0" indent="0" eaLnBrk="1" hangingPunct="1">
              <a:buNone/>
            </a:pPr>
            <a:r>
              <a:rPr lang="en-US" altLang="en-US" sz="1200" b="1" dirty="0">
                <a:solidFill>
                  <a:schemeClr val="bg1"/>
                </a:solidFill>
                <a:latin typeface="Arial" pitchFamily="34" charset="0"/>
              </a:rPr>
              <a:t>       </a:t>
            </a:r>
            <a:r>
              <a:rPr lang="en-US" altLang="en-US" sz="1200" dirty="0">
                <a:solidFill>
                  <a:schemeClr val="bg1"/>
                </a:solidFill>
                <a:latin typeface="Arial" pitchFamily="34" charset="0"/>
              </a:rPr>
              <a:t>-tubulitis </a:t>
            </a:r>
            <a:r>
              <a:rPr lang="en-US" altLang="en-US" sz="1200" b="1" dirty="0">
                <a:solidFill>
                  <a:schemeClr val="bg1"/>
                </a:solidFill>
                <a:latin typeface="Arial" pitchFamily="34" charset="0"/>
              </a:rPr>
              <a:t>should not be graded </a:t>
            </a:r>
            <a:r>
              <a:rPr lang="en-US" altLang="en-US" sz="1200" dirty="0">
                <a:solidFill>
                  <a:schemeClr val="bg1"/>
                </a:solidFill>
                <a:latin typeface="Arial" pitchFamily="34" charset="0"/>
              </a:rPr>
              <a:t>in </a:t>
            </a:r>
            <a:r>
              <a:rPr lang="en-US" altLang="en-US" sz="1200" b="1" dirty="0">
                <a:solidFill>
                  <a:schemeClr val="bg1"/>
                </a:solidFill>
                <a:latin typeface="Arial" pitchFamily="34" charset="0"/>
              </a:rPr>
              <a:t>moderately to severely </a:t>
            </a:r>
            <a:r>
              <a:rPr lang="en-US" altLang="en-US" sz="1200" dirty="0">
                <a:solidFill>
                  <a:schemeClr val="bg1"/>
                </a:solidFill>
                <a:latin typeface="Arial" pitchFamily="34" charset="0"/>
              </a:rPr>
              <a:t>atrophic tubules, </a:t>
            </a:r>
            <a:r>
              <a:rPr lang="en-US" altLang="en-US" sz="1200" b="1" dirty="0">
                <a:solidFill>
                  <a:schemeClr val="bg1"/>
                </a:solidFill>
                <a:latin typeface="Arial" pitchFamily="34" charset="0"/>
              </a:rPr>
              <a:t>which are defined </a:t>
            </a:r>
            <a:r>
              <a:rPr lang="en-US" altLang="en-US" sz="1200" dirty="0">
                <a:solidFill>
                  <a:schemeClr val="bg1"/>
                </a:solidFill>
                <a:latin typeface="Arial" pitchFamily="34" charset="0"/>
              </a:rPr>
              <a:t>as having a reduction in caliber ≥ 50%</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rPr>
              <a:t>Banff 2017:  </a:t>
            </a:r>
            <a:r>
              <a:rPr kumimoji="0" lang="en-US" altLang="en-US" sz="2800" b="0" i="0" u="none" strike="noStrike" kern="0" cap="none" spc="0" normalizeH="0" baseline="0" noProof="0" dirty="0">
                <a:ln>
                  <a:noFill/>
                </a:ln>
                <a:solidFill>
                  <a:srgbClr val="FF0000"/>
                </a:solidFill>
                <a:effectLst/>
                <a:uLnTx/>
                <a:uFillTx/>
                <a:latin typeface="Arial" pitchFamily="34" charset="0"/>
                <a:ea typeface="+mn-ea"/>
                <a:cs typeface="+mn-cs"/>
              </a:rPr>
              <a:t>All but severely atrophic tubules could be graded </a:t>
            </a:r>
            <a:r>
              <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rPr>
              <a:t>---in areas w/wo IFTA ----(normal, mild or moderately atrophic tubules could all be included)</a:t>
            </a:r>
          </a:p>
          <a:p>
            <a:pPr eaLnBrk="1" hangingPunct="1"/>
            <a:endParaRPr lang="en-US" altLang="en-US" sz="1600" dirty="0">
              <a:solidFill>
                <a:schemeClr val="bg1"/>
              </a:solidFill>
              <a:latin typeface="Arial" pitchFamily="34" charset="0"/>
            </a:endParaRPr>
          </a:p>
          <a:p>
            <a:pPr eaLnBrk="1" hangingPunct="1"/>
            <a:r>
              <a:rPr lang="en-US" altLang="en-US" sz="1600" dirty="0">
                <a:solidFill>
                  <a:schemeClr val="bg1"/>
                </a:solidFill>
                <a:latin typeface="Arial" pitchFamily="34" charset="0"/>
              </a:rPr>
              <a:t>Banff 2019 rules: state that we can score tubulitis </a:t>
            </a:r>
            <a:r>
              <a:rPr lang="en-US" altLang="en-US" sz="1600" b="1" dirty="0">
                <a:solidFill>
                  <a:schemeClr val="bg1"/>
                </a:solidFill>
                <a:latin typeface="Arial" pitchFamily="34" charset="0"/>
              </a:rPr>
              <a:t>independently</a:t>
            </a:r>
            <a:r>
              <a:rPr lang="en-US" altLang="en-US" sz="1600" dirty="0">
                <a:solidFill>
                  <a:schemeClr val="bg1"/>
                </a:solidFill>
                <a:latin typeface="Arial" pitchFamily="34" charset="0"/>
              </a:rPr>
              <a:t> both in:</a:t>
            </a:r>
          </a:p>
          <a:p>
            <a:pPr marL="0" indent="0" eaLnBrk="1" hangingPunct="1">
              <a:buNone/>
            </a:pPr>
            <a:r>
              <a:rPr lang="en-US" altLang="en-US" sz="1600" dirty="0">
                <a:solidFill>
                  <a:schemeClr val="bg1"/>
                </a:solidFill>
                <a:latin typeface="Arial" pitchFamily="34" charset="0"/>
              </a:rPr>
              <a:t>	- areas of  </a:t>
            </a:r>
            <a:r>
              <a:rPr lang="en-US" altLang="en-US" sz="1600" b="1" dirty="0">
                <a:solidFill>
                  <a:schemeClr val="bg1"/>
                </a:solidFill>
                <a:latin typeface="Arial" pitchFamily="34" charset="0"/>
              </a:rPr>
              <a:t>preserved cortex </a:t>
            </a:r>
            <a:r>
              <a:rPr lang="en-US" altLang="en-US" sz="1600" dirty="0">
                <a:solidFill>
                  <a:schemeClr val="bg1"/>
                </a:solidFill>
                <a:latin typeface="Arial" pitchFamily="34" charset="0"/>
              </a:rPr>
              <a:t>(to obtain the Banff-t score----J. THIS INCLUDES tubulitis in mildly atrophic tubules= accepted per se as IFTA  in 2018 guide</a:t>
            </a:r>
          </a:p>
          <a:p>
            <a:pPr marL="0" indent="0" eaLnBrk="1" hangingPunct="1">
              <a:buNone/>
            </a:pPr>
            <a:r>
              <a:rPr lang="en-US" altLang="en-US" sz="1600" dirty="0">
                <a:solidFill>
                  <a:schemeClr val="bg1"/>
                </a:solidFill>
                <a:latin typeface="Arial" pitchFamily="34" charset="0"/>
              </a:rPr>
              <a:t>	- areas of </a:t>
            </a:r>
            <a:r>
              <a:rPr lang="en-US" altLang="en-US" sz="1600" b="1" dirty="0">
                <a:solidFill>
                  <a:schemeClr val="bg1"/>
                </a:solidFill>
                <a:latin typeface="Arial" pitchFamily="34" charset="0"/>
              </a:rPr>
              <a:t>cortical IFTA </a:t>
            </a:r>
            <a:r>
              <a:rPr lang="en-US" altLang="en-US" sz="1600" dirty="0">
                <a:solidFill>
                  <a:schemeClr val="bg1"/>
                </a:solidFill>
                <a:latin typeface="Arial" pitchFamily="34" charset="0"/>
              </a:rPr>
              <a:t>to obtain the Banff t-IFTA score</a:t>
            </a:r>
          </a:p>
          <a:p>
            <a:pPr marL="0" indent="0" eaLnBrk="1" hangingPunct="1">
              <a:buNone/>
            </a:pPr>
            <a:r>
              <a:rPr lang="en-US" altLang="en-US" sz="1600" dirty="0">
                <a:solidFill>
                  <a:schemeClr val="bg1"/>
                </a:solidFill>
                <a:latin typeface="Arial" pitchFamily="34" charset="0"/>
              </a:rPr>
              <a:t>	- providing that severely atrophic tubules are not scored</a:t>
            </a:r>
          </a:p>
          <a:p>
            <a:pPr marL="0" indent="0" eaLnBrk="1" hangingPunct="1">
              <a:buNone/>
            </a:pPr>
            <a:endParaRPr lang="en-US" altLang="en-US" sz="1600" dirty="0">
              <a:solidFill>
                <a:schemeClr val="bg1"/>
              </a:solidFill>
              <a:latin typeface="Arial" pitchFamily="34" charset="0"/>
            </a:endParaRPr>
          </a:p>
          <a:p>
            <a:pPr marL="0" indent="0" eaLnBrk="1" hangingPunct="1">
              <a:buNone/>
            </a:pPr>
            <a:r>
              <a:rPr lang="en-US" altLang="en-US" sz="1600" dirty="0">
                <a:solidFill>
                  <a:schemeClr val="bg1"/>
                </a:solidFill>
                <a:latin typeface="Arial" pitchFamily="34" charset="0"/>
              </a:rPr>
              <a:t>DECISION IN PUBLISHED MANUSCRIPT IS NOT TO CHANGE ANYTHING FROM 2019</a:t>
            </a:r>
          </a:p>
          <a:p>
            <a:pPr marL="0" indent="0" eaLnBrk="1" hangingPunct="1">
              <a:buNone/>
            </a:pPr>
            <a:r>
              <a:rPr lang="en-US" altLang="en-US" sz="1600" dirty="0">
                <a:solidFill>
                  <a:schemeClr val="bg1"/>
                </a:solidFill>
                <a:latin typeface="Arial" pitchFamily="34" charset="0"/>
              </a:rPr>
              <a:t>Xxxxxxxxxxxxxxxxxxxxxxxxxxxxxxxxxxxxxxxxxxxxxxxxxxxxxxxxxxxxxxxxxxxxxxxxxxxxxxxxxxxxxxxxxxxxxxx</a:t>
            </a:r>
          </a:p>
          <a:p>
            <a:pPr marL="0" indent="0" eaLnBrk="1" hangingPunct="1">
              <a:buNone/>
            </a:pPr>
            <a:r>
              <a:rPr lang="en-US" altLang="en-US" sz="1600" dirty="0">
                <a:solidFill>
                  <a:schemeClr val="bg1"/>
                </a:solidFill>
                <a:latin typeface="Arial" pitchFamily="34" charset="0"/>
              </a:rPr>
              <a:t>NOTE: Banff 1997 ACCEPTANCE OF MILD ATROPHY MEANS TUBULITIS CAN BE SCORED  in areas without IFTA but also in areas WITH IFTA AS LONG AS IT IS MILD. IT CAN </a:t>
            </a:r>
          </a:p>
          <a:p>
            <a:pPr marL="0" indent="0" eaLnBrk="1" hangingPunct="1">
              <a:buNone/>
            </a:pPr>
            <a:endParaRPr lang="en-US" altLang="en-US" sz="1600" dirty="0">
              <a:solidFill>
                <a:schemeClr val="bg1"/>
              </a:solidFill>
              <a:latin typeface="Arial" pitchFamily="34" charset="0"/>
            </a:endParaRPr>
          </a:p>
          <a:p>
            <a:pPr eaLnBrk="1" hangingPunct="1"/>
            <a:r>
              <a:rPr lang="en-US" altLang="en-US" sz="1600" dirty="0">
                <a:solidFill>
                  <a:schemeClr val="bg1"/>
                </a:solidFill>
                <a:latin typeface="Arial" pitchFamily="34" charset="0"/>
              </a:rPr>
              <a:t>A Corollary of these rules is that </a:t>
            </a:r>
            <a:r>
              <a:rPr lang="en-US" altLang="en-US" sz="1600" b="1" dirty="0">
                <a:solidFill>
                  <a:srgbClr val="FFFF00"/>
                </a:solidFill>
                <a:latin typeface="Arial" pitchFamily="34" charset="0"/>
              </a:rPr>
              <a:t>moderately </a:t>
            </a:r>
            <a:r>
              <a:rPr lang="en-US" altLang="en-US" sz="1600" dirty="0">
                <a:solidFill>
                  <a:schemeClr val="bg1"/>
                </a:solidFill>
                <a:latin typeface="Arial" pitchFamily="34" charset="0"/>
              </a:rPr>
              <a:t>atrophic tubules can be scored for acute TCMR, and that is a departure from the Banff 1997 rules</a:t>
            </a:r>
          </a:p>
          <a:p>
            <a:pPr eaLnBrk="1" hangingPunct="1"/>
            <a:r>
              <a:rPr kumimoji="0" lang="en-US" altLang="en-US" sz="1600" b="1" i="0" u="none" strike="noStrike" kern="0" cap="none" spc="0" normalizeH="0" baseline="0" noProof="0" dirty="0">
                <a:ln>
                  <a:noFill/>
                </a:ln>
                <a:solidFill>
                  <a:srgbClr val="FFFF00"/>
                </a:solidFill>
                <a:effectLst/>
                <a:uLnTx/>
                <a:uFillTx/>
                <a:latin typeface="Arial" pitchFamily="34" charset="0"/>
                <a:ea typeface="+mn-ea"/>
                <a:cs typeface="+mn-cs"/>
              </a:rPr>
              <a:t>	Likewise: mild</a:t>
            </a:r>
            <a:r>
              <a:rPr kumimoji="0" lang="en-US" altLang="en-US" sz="1600" b="0" i="0" u="none" strike="noStrike" kern="0" cap="none" spc="0" normalizeH="0" baseline="0" noProof="0" dirty="0">
                <a:ln>
                  <a:noFill/>
                </a:ln>
                <a:solidFill>
                  <a:srgbClr val="FFFFFF"/>
                </a:solidFill>
                <a:effectLst/>
                <a:uLnTx/>
                <a:uFillTx/>
                <a:latin typeface="Arial" pitchFamily="34" charset="0"/>
                <a:ea typeface="+mn-ea"/>
                <a:cs typeface="+mn-cs"/>
              </a:rPr>
              <a:t> atrophy can be used to obtain a </a:t>
            </a:r>
            <a:r>
              <a:rPr kumimoji="0" lang="en-US" altLang="en-US" sz="1600" b="1" i="0" u="none" strike="noStrike" kern="0" cap="none" spc="0" normalizeH="0" baseline="0" noProof="0" dirty="0">
                <a:ln>
                  <a:noFill/>
                </a:ln>
                <a:solidFill>
                  <a:srgbClr val="FFFF00"/>
                </a:solidFill>
                <a:effectLst/>
                <a:uLnTx/>
                <a:uFillTx/>
                <a:latin typeface="Arial" pitchFamily="34" charset="0"/>
                <a:ea typeface="+mn-ea"/>
                <a:cs typeface="+mn-cs"/>
              </a:rPr>
              <a:t>t-IFTA</a:t>
            </a:r>
            <a:r>
              <a:rPr kumimoji="0" lang="en-US" altLang="en-US" sz="1600" b="0" i="0" u="none" strike="noStrike" kern="0" cap="none" spc="0" normalizeH="0" baseline="0" noProof="0" dirty="0">
                <a:ln>
                  <a:noFill/>
                </a:ln>
                <a:solidFill>
                  <a:srgbClr val="FFFFFF"/>
                </a:solidFill>
                <a:effectLst/>
                <a:uLnTx/>
                <a:uFillTx/>
                <a:latin typeface="Arial" pitchFamily="34" charset="0"/>
                <a:ea typeface="+mn-ea"/>
                <a:cs typeface="+mn-cs"/>
              </a:rPr>
              <a:t> score for dx of </a:t>
            </a:r>
            <a:r>
              <a:rPr kumimoji="0" lang="en-US" altLang="en-US" sz="1600" b="1" i="0" u="none" strike="noStrike" kern="0" cap="none" spc="0" normalizeH="0" baseline="0" noProof="0" dirty="0">
                <a:ln>
                  <a:noFill/>
                </a:ln>
                <a:solidFill>
                  <a:srgbClr val="FFFF00"/>
                </a:solidFill>
                <a:effectLst/>
                <a:uLnTx/>
                <a:uFillTx/>
                <a:latin typeface="Arial" pitchFamily="34" charset="0"/>
                <a:ea typeface="+mn-ea"/>
                <a:cs typeface="+mn-cs"/>
              </a:rPr>
              <a:t>chronic active </a:t>
            </a:r>
            <a:r>
              <a:rPr kumimoji="0" lang="en-US" altLang="en-US" sz="1600" b="0" i="0" u="none" strike="noStrike" kern="0" cap="none" spc="0" normalizeH="0" baseline="0" noProof="0" dirty="0">
                <a:ln>
                  <a:noFill/>
                </a:ln>
                <a:solidFill>
                  <a:srgbClr val="FFFFFF"/>
                </a:solidFill>
                <a:effectLst/>
                <a:uLnTx/>
                <a:uFillTx/>
                <a:latin typeface="Arial" pitchFamily="34" charset="0"/>
                <a:ea typeface="+mn-ea"/>
                <a:cs typeface="+mn-cs"/>
              </a:rPr>
              <a:t>TCMR </a:t>
            </a:r>
            <a:endParaRPr lang="en-US" altLang="en-US" sz="1600" dirty="0">
              <a:solidFill>
                <a:schemeClr val="bg1"/>
              </a:solidFill>
              <a:latin typeface="Arial" pitchFamily="34" charset="0"/>
            </a:endParaRPr>
          </a:p>
          <a:p>
            <a:pPr eaLnBrk="1" hangingPunct="1"/>
            <a:endParaRPr lang="en-US" altLang="en-US" sz="1600" dirty="0">
              <a:solidFill>
                <a:schemeClr val="bg1"/>
              </a:solidFill>
              <a:latin typeface="Arial" pitchFamily="34" charset="0"/>
            </a:endParaRPr>
          </a:p>
          <a:p>
            <a:pPr eaLnBrk="1" hangingPunct="1"/>
            <a:r>
              <a:rPr lang="en-US" altLang="en-US" sz="1600" dirty="0">
                <a:solidFill>
                  <a:schemeClr val="bg1"/>
                </a:solidFill>
                <a:latin typeface="Arial" pitchFamily="34" charset="0"/>
              </a:rPr>
              <a:t>I MENTION THIS NOT TO CRITICIZE Banff,  ---BUT TO POINT OUT HOW DIFFICULT IT IS---FOR A TABULAR REFERENCE TABLE OF THE Banff SCHEMA----TO FULLY ACCOUNT FOR THE WIDE SPECTRUM OF PATHOLOGY SEEN IN ALLOGRAFT BIOPSIES </a:t>
            </a:r>
          </a:p>
          <a:p>
            <a:pPr eaLnBrk="1" hangingPunct="1"/>
            <a:endParaRPr lang="en-US" altLang="en-US" sz="1600" dirty="0">
              <a:solidFill>
                <a:schemeClr val="bg1"/>
              </a:solidFill>
              <a:latin typeface="Arial" pitchFamily="34" charset="0"/>
            </a:endParaRPr>
          </a:p>
          <a:p>
            <a:r>
              <a:rPr lang="en-US" dirty="0" err="1"/>
              <a:t>Xxxxxxxxxxxxxxxxxxxxxxxxxx</a:t>
            </a:r>
            <a:endParaRPr lang="en-US" dirty="0"/>
          </a:p>
          <a:p>
            <a:r>
              <a:rPr lang="en-US" dirty="0"/>
              <a:t>Banff 1997: areas without IFTA: yes degree of </a:t>
            </a:r>
            <a:r>
              <a:rPr lang="en-US" dirty="0" err="1"/>
              <a:t>ifta</a:t>
            </a:r>
            <a:r>
              <a:rPr lang="en-US" dirty="0"/>
              <a:t> indirectly specified as that with only mildly atrophic tubules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F8F8F8"/>
                </a:solidFill>
                <a:effectLst/>
                <a:uLnTx/>
                <a:uFillTx/>
                <a:latin typeface="Arial" pitchFamily="34" charset="0"/>
                <a:ea typeface="+mn-ea"/>
                <a:cs typeface="+mn-cs"/>
              </a:rPr>
              <a:t>Banff 2019: introduced the t-IFTA score &amp; suggested scoring it in areas with IFTA .   But it did not clarify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F8F8F8"/>
                </a:solidFill>
                <a:effectLst/>
                <a:uLnTx/>
                <a:uFillTx/>
                <a:latin typeface="Arial" pitchFamily="34" charset="0"/>
                <a:ea typeface="+mn-ea"/>
                <a:cs typeface="+mn-cs"/>
              </a:rPr>
              <a:t>	? If location of atrophic tubule could be anywhere in the bx?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F8F8F8"/>
                </a:solidFill>
                <a:effectLst/>
                <a:uLnTx/>
                <a:uFillTx/>
                <a:latin typeface="Arial" pitchFamily="34" charset="0"/>
                <a:ea typeface="+mn-ea"/>
                <a:cs typeface="+mn-cs"/>
              </a:rPr>
              <a:t>	? If it must be present in an area with 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F8F8F8"/>
                </a:solidFill>
                <a:effectLst/>
                <a:uLnTx/>
                <a:uFillTx/>
                <a:latin typeface="Arial" pitchFamily="34" charset="0"/>
                <a:ea typeface="+mn-ea"/>
                <a:cs typeface="+mn-cs"/>
              </a:rPr>
              <a:t>	.</a:t>
            </a:r>
            <a:endParaRPr kumimoji="0" lang="en-US" altLang="en-US" sz="3200" b="0" i="0" u="none" strike="noStrike" kern="0" cap="none" spc="0" normalizeH="0" baseline="0" noProof="0" dirty="0">
              <a:ln>
                <a:noFill/>
              </a:ln>
              <a:solidFill>
                <a:srgbClr val="FFFF00"/>
              </a:solidFill>
              <a:effectLst/>
              <a:uLnTx/>
              <a:uFillTx/>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a:t>
            </a:r>
            <a:br>
              <a:rPr kumimoji="0" lang="en-US" altLang="en-US" sz="3200" b="0" i="0" u="none" strike="noStrike" kern="0" cap="none" spc="0" normalizeH="0" baseline="0" noProof="0" dirty="0">
                <a:ln>
                  <a:noFill/>
                </a:ln>
                <a:solidFill>
                  <a:srgbClr val="FFFF00"/>
                </a:solidFill>
                <a:effectLst/>
                <a:uLnTx/>
                <a:uFillTx/>
                <a:latin typeface="Arial" pitchFamily="34" charset="0"/>
                <a:ea typeface="+mn-ea"/>
                <a:cs typeface="+mn-cs"/>
              </a:rPr>
            </a:br>
            <a:r>
              <a:rPr kumimoji="0" lang="en-US" altLang="en-US" sz="3200" b="0" i="0" u="none" strike="noStrike" kern="0" cap="none" spc="0" normalizeH="0" baseline="0" noProof="0" dirty="0" err="1">
                <a:ln>
                  <a:noFill/>
                </a:ln>
                <a:solidFill>
                  <a:srgbClr val="FFFF00"/>
                </a:solidFill>
                <a:effectLst/>
                <a:uLnTx/>
                <a:uFillTx/>
                <a:latin typeface="Arial" pitchFamily="34" charset="0"/>
                <a:ea typeface="+mn-ea"/>
                <a:cs typeface="+mn-cs"/>
              </a:rPr>
              <a:t>xxxxxxxxxxxxxxxxxxxxxxxxxxxxxxxxxxxxxx</a:t>
            </a:r>
            <a:br>
              <a:rPr kumimoji="0" lang="en-US" altLang="en-US" sz="1200" b="0" i="0" u="none" strike="noStrike" kern="1200" cap="none" spc="0" normalizeH="0" baseline="0" noProof="0" dirty="0">
                <a:ln>
                  <a:noFill/>
                </a:ln>
                <a:solidFill>
                  <a:srgbClr val="FFFF00"/>
                </a:solidFill>
                <a:effectLst/>
                <a:uLnTx/>
                <a:uFillTx/>
                <a:latin typeface="Arial" pitchFamily="34" charset="0"/>
                <a:ea typeface="+mn-ea"/>
                <a:cs typeface="+mn-cs"/>
              </a:rPr>
            </a:b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At this stage it is necessary to comment that Banff 2017 introduced (? </a:t>
            </a:r>
            <a:r>
              <a:rPr kumimoji="0" lang="en-US" altLang="en-US" sz="3200" b="0" i="0" u="none" strike="noStrike" kern="0" cap="none" spc="0" normalizeH="0" baseline="0" noProof="0" dirty="0">
                <a:ln>
                  <a:noFill/>
                </a:ln>
                <a:solidFill>
                  <a:srgbClr val="FFFF00"/>
                </a:solidFill>
                <a:effectLst/>
                <a:uLnTx/>
                <a:uFillTx/>
                <a:latin typeface="Arial" pitchFamily="34" charset="0"/>
                <a:ea typeface="+mn-ea"/>
                <a:cs typeface="+mn-cs"/>
              </a:rPr>
              <a:t>Unintended) Changes in Scoring Recommendations for tubulitis </a:t>
            </a:r>
          </a:p>
          <a:p>
            <a:endParaRPr lang="en-US" dirty="0"/>
          </a:p>
          <a:p>
            <a:endParaRPr lang="en-US" dirty="0"/>
          </a:p>
        </p:txBody>
      </p:sp>
    </p:spTree>
    <p:extLst>
      <p:ext uri="{BB962C8B-B14F-4D97-AF65-F5344CB8AC3E}">
        <p14:creationId xmlns:p14="http://schemas.microsoft.com/office/powerpoint/2010/main" val="24664691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1173163" y="696913"/>
            <a:ext cx="4638675" cy="3478212"/>
          </a:xfrm>
          <a:ln w="12700"/>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87" tIns="45993" rIns="91987" bIns="45993"/>
          <a:lstStyle/>
          <a:p>
            <a:r>
              <a:rPr lang="en-US" dirty="0"/>
              <a:t>There are diagnostic implications of this change in definition</a:t>
            </a:r>
          </a:p>
          <a:p>
            <a:pPr marL="0" indent="0" eaLnBrk="1" hangingPunct="1">
              <a:buNone/>
            </a:pPr>
            <a:endParaRPr lang="en-US" altLang="en-US" sz="1600" dirty="0">
              <a:solidFill>
                <a:schemeClr val="bg1"/>
              </a:solidFill>
              <a:latin typeface="Arial" pitchFamily="34" charset="0"/>
            </a:endParaRPr>
          </a:p>
          <a:p>
            <a:pPr eaLnBrk="1" hangingPunct="1"/>
            <a:r>
              <a:rPr lang="en-US" altLang="en-US" sz="1600" dirty="0">
                <a:solidFill>
                  <a:schemeClr val="bg1"/>
                </a:solidFill>
                <a:latin typeface="Arial" pitchFamily="34" charset="0"/>
              </a:rPr>
              <a:t>First it means that </a:t>
            </a:r>
            <a:r>
              <a:rPr lang="en-US" altLang="en-US" sz="1600" b="1" dirty="0">
                <a:solidFill>
                  <a:srgbClr val="FFFF00"/>
                </a:solidFill>
                <a:latin typeface="Arial" pitchFamily="34" charset="0"/>
              </a:rPr>
              <a:t>moderately </a:t>
            </a:r>
            <a:r>
              <a:rPr lang="en-US" altLang="en-US" sz="1600" dirty="0">
                <a:solidFill>
                  <a:schemeClr val="bg1"/>
                </a:solidFill>
                <a:latin typeface="Arial" pitchFamily="34" charset="0"/>
              </a:rPr>
              <a:t>atrophic tubules can be scored for </a:t>
            </a:r>
            <a:r>
              <a:rPr lang="en-US" altLang="en-US" sz="1600" b="1" dirty="0">
                <a:solidFill>
                  <a:schemeClr val="bg1"/>
                </a:solidFill>
                <a:latin typeface="Arial" pitchFamily="34" charset="0"/>
              </a:rPr>
              <a:t>acute</a:t>
            </a:r>
            <a:r>
              <a:rPr lang="en-US" altLang="en-US" sz="1600" dirty="0">
                <a:solidFill>
                  <a:schemeClr val="bg1"/>
                </a:solidFill>
                <a:latin typeface="Arial" pitchFamily="34" charset="0"/>
              </a:rPr>
              <a:t> TCMR, (if atrophy alone is not considered synonymous with IFTA)  and that is a departure from the Banff 1997 rules</a:t>
            </a:r>
          </a:p>
          <a:p>
            <a:pPr eaLnBrk="1" hangingPunct="1"/>
            <a:endParaRPr lang="en-US" altLang="en-US" sz="1600" dirty="0">
              <a:solidFill>
                <a:schemeClr val="bg1"/>
              </a:solidFill>
              <a:latin typeface="Arial" pitchFamily="34" charset="0"/>
            </a:endParaRPr>
          </a:p>
          <a:p>
            <a:pPr eaLnBrk="1" hangingPunct="1"/>
            <a:r>
              <a:rPr lang="en-US" altLang="en-US" sz="1600" dirty="0">
                <a:solidFill>
                  <a:schemeClr val="bg1"/>
                </a:solidFill>
                <a:latin typeface="Arial" pitchFamily="34" charset="0"/>
              </a:rPr>
              <a:t>Secondly, it means that </a:t>
            </a:r>
            <a:r>
              <a:rPr kumimoji="0" lang="en-US" altLang="en-US" sz="1600" b="1" i="0" u="none" strike="noStrike" kern="0" cap="none" spc="0" normalizeH="0" baseline="0" noProof="0" dirty="0">
                <a:ln>
                  <a:noFill/>
                </a:ln>
                <a:solidFill>
                  <a:srgbClr val="FFFF00"/>
                </a:solidFill>
                <a:effectLst/>
                <a:uLnTx/>
                <a:uFillTx/>
                <a:latin typeface="Arial" pitchFamily="34" charset="0"/>
                <a:ea typeface="+mn-ea"/>
                <a:cs typeface="+mn-cs"/>
              </a:rPr>
              <a:t>mild</a:t>
            </a:r>
            <a:r>
              <a:rPr kumimoji="0" lang="en-US" altLang="en-US" sz="1600" b="0" i="0" u="none" strike="noStrike" kern="0" cap="none" spc="0" normalizeH="0" baseline="0" noProof="0" dirty="0">
                <a:ln>
                  <a:noFill/>
                </a:ln>
                <a:solidFill>
                  <a:srgbClr val="FFFFFF"/>
                </a:solidFill>
                <a:effectLst/>
                <a:uLnTx/>
                <a:uFillTx/>
                <a:latin typeface="Arial" pitchFamily="34" charset="0"/>
                <a:ea typeface="+mn-ea"/>
                <a:cs typeface="+mn-cs"/>
              </a:rPr>
              <a:t> atrophy (with surrogate IFTA area score&gt;1) can be used to obtain a </a:t>
            </a:r>
            <a:r>
              <a:rPr kumimoji="0" lang="en-US" altLang="en-US" sz="1600" b="1" i="0" u="none" strike="noStrike" kern="0" cap="none" spc="0" normalizeH="0" baseline="0" noProof="0" dirty="0">
                <a:ln>
                  <a:noFill/>
                </a:ln>
                <a:solidFill>
                  <a:srgbClr val="FFFF00"/>
                </a:solidFill>
                <a:effectLst/>
                <a:uLnTx/>
                <a:uFillTx/>
                <a:latin typeface="Arial" pitchFamily="34" charset="0"/>
                <a:ea typeface="+mn-ea"/>
                <a:cs typeface="+mn-cs"/>
              </a:rPr>
              <a:t>t-IFTA</a:t>
            </a:r>
            <a:r>
              <a:rPr kumimoji="0" lang="en-US" altLang="en-US" sz="1600" b="0" i="0" u="none" strike="noStrike" kern="0" cap="none" spc="0" normalizeH="0" baseline="0" noProof="0" dirty="0">
                <a:ln>
                  <a:noFill/>
                </a:ln>
                <a:solidFill>
                  <a:srgbClr val="FFFFFF"/>
                </a:solidFill>
                <a:effectLst/>
                <a:uLnTx/>
                <a:uFillTx/>
                <a:latin typeface="Arial" pitchFamily="34" charset="0"/>
                <a:ea typeface="+mn-ea"/>
                <a:cs typeface="+mn-cs"/>
              </a:rPr>
              <a:t> score for dx of </a:t>
            </a:r>
            <a:r>
              <a:rPr kumimoji="0" lang="en-US" altLang="en-US" sz="1600" b="1" i="0" u="none" strike="noStrike" kern="0" cap="none" spc="0" normalizeH="0" baseline="0" noProof="0" dirty="0">
                <a:ln>
                  <a:noFill/>
                </a:ln>
                <a:solidFill>
                  <a:srgbClr val="FFFF00"/>
                </a:solidFill>
                <a:effectLst/>
                <a:uLnTx/>
                <a:uFillTx/>
                <a:latin typeface="Arial" pitchFamily="34" charset="0"/>
                <a:ea typeface="+mn-ea"/>
                <a:cs typeface="+mn-cs"/>
              </a:rPr>
              <a:t>chronic active </a:t>
            </a:r>
            <a:r>
              <a:rPr kumimoji="0" lang="en-US" altLang="en-US" sz="1600" b="0" i="0" u="none" strike="noStrike" kern="0" cap="none" spc="0" normalizeH="0" baseline="0" noProof="0" dirty="0">
                <a:ln>
                  <a:noFill/>
                </a:ln>
                <a:solidFill>
                  <a:srgbClr val="FFFFFF"/>
                </a:solidFill>
                <a:effectLst/>
                <a:uLnTx/>
                <a:uFillTx/>
                <a:latin typeface="Arial" pitchFamily="34" charset="0"/>
                <a:ea typeface="+mn-ea"/>
                <a:cs typeface="+mn-cs"/>
              </a:rPr>
              <a:t>TCMR  </a:t>
            </a:r>
            <a:r>
              <a:rPr kumimoji="0" lang="en-US" altLang="en-US" sz="1600" b="0" i="0" u="none" strike="sngStrike" kern="0" cap="none" spc="0" normalizeH="0" baseline="0" noProof="0" dirty="0">
                <a:ln>
                  <a:noFill/>
                </a:ln>
                <a:solidFill>
                  <a:srgbClr val="FFFFFF"/>
                </a:solidFill>
                <a:effectLst/>
                <a:uLnTx/>
                <a:uFillTx/>
                <a:latin typeface="Arial" pitchFamily="34" charset="0"/>
                <a:ea typeface="+mn-ea"/>
                <a:cs typeface="+mn-cs"/>
              </a:rPr>
              <a:t>----(though historically mild atrophy has been used for the diagnosis of </a:t>
            </a:r>
            <a:r>
              <a:rPr kumimoji="0" lang="en-US" altLang="en-US" sz="1600" b="1" i="0" u="none" strike="sngStrike" kern="0" cap="none" spc="0" normalizeH="0" baseline="0" noProof="0" dirty="0">
                <a:ln>
                  <a:noFill/>
                </a:ln>
                <a:solidFill>
                  <a:srgbClr val="FFFFFF"/>
                </a:solidFill>
                <a:effectLst/>
                <a:uLnTx/>
                <a:uFillTx/>
                <a:latin typeface="Arial" pitchFamily="34" charset="0"/>
                <a:ea typeface="+mn-ea"/>
                <a:cs typeface="+mn-cs"/>
              </a:rPr>
              <a:t>acute</a:t>
            </a:r>
            <a:r>
              <a:rPr kumimoji="0" lang="en-US" altLang="en-US" sz="1600" b="0" i="0" u="none" strike="sngStrike" kern="0" cap="none" spc="0" normalizeH="0" baseline="0" noProof="0" dirty="0">
                <a:ln>
                  <a:noFill/>
                </a:ln>
                <a:solidFill>
                  <a:srgbClr val="FFFFFF"/>
                </a:solidFill>
                <a:effectLst/>
                <a:uLnTx/>
                <a:uFillTx/>
                <a:latin typeface="Arial" pitchFamily="34" charset="0"/>
                <a:ea typeface="+mn-ea"/>
                <a:cs typeface="+mn-cs"/>
              </a:rPr>
              <a:t> TCMR)</a:t>
            </a:r>
            <a:endParaRPr lang="en-US" altLang="en-US" sz="1600" strike="sngStrike" dirty="0">
              <a:solidFill>
                <a:schemeClr val="bg1"/>
              </a:solidFill>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0" cap="none" spc="0" normalizeH="0" baseline="0" noProof="0" dirty="0">
              <a:ln>
                <a:noFill/>
              </a:ln>
              <a:solidFill>
                <a:srgbClr val="FFFFFF"/>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Arial" pitchFamily="34" charset="0"/>
                <a:ea typeface="+mn-ea"/>
                <a:cs typeface="+mn-cs"/>
              </a:rPr>
              <a:t>WORKING RULE: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Arial" pitchFamily="34" charset="0"/>
                <a:ea typeface="+mn-ea"/>
                <a:cs typeface="+mn-cs"/>
              </a:rPr>
              <a:t>Identify areas without IFTA &amp; with IFTA to generate t &amp; t-IFTA scores remembering to accept even the moderately atrophic  (even though some of you MAY HAVE BEEN NOT SCORING THIS IN THE PAST)----I have seen colleagues call BL by continuing their old habit of ignoring moderately atrophic tubules</a:t>
            </a:r>
          </a:p>
          <a:p>
            <a:pPr marL="257175" marR="0" lvl="0" indent="-257175"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0" i="0" u="none" strike="noStrike" kern="0" cap="none" spc="0" normalizeH="0" baseline="0" noProof="0" dirty="0">
              <a:ln>
                <a:noFill/>
              </a:ln>
              <a:solidFill>
                <a:srgbClr val="FFFFFF"/>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dirty="0">
              <a:ln>
                <a:noFill/>
              </a:ln>
              <a:solidFill>
                <a:schemeClr val="bg1"/>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Arial" pitchFamily="34" charset="0"/>
                <a:ea typeface="+mn-ea"/>
                <a:cs typeface="+mn-cs"/>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err="1">
                <a:ln>
                  <a:noFill/>
                </a:ln>
                <a:solidFill>
                  <a:srgbClr val="FFFFFF"/>
                </a:solidFill>
                <a:effectLst/>
                <a:uLnTx/>
                <a:uFillTx/>
                <a:latin typeface="Arial" pitchFamily="34" charset="0"/>
                <a:ea typeface="+mn-ea"/>
                <a:cs typeface="+mn-cs"/>
              </a:rPr>
              <a:t>xxxxxxxxxxxxxxxxxxxxxxxxxxxxxxxxxxxxxxxxxxxxxxxx</a:t>
            </a:r>
            <a:endParaRPr kumimoji="0" lang="en-US" altLang="en-US" sz="2800" b="0" i="0" u="none" strike="noStrike" kern="0" cap="none" spc="0" normalizeH="0" baseline="0" noProof="0" dirty="0">
              <a:ln>
                <a:noFill/>
              </a:ln>
              <a:solidFill>
                <a:srgbClr val="FFFFFF"/>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0" cap="none" spc="0" normalizeH="0" baseline="0" noProof="0" dirty="0">
              <a:ln>
                <a:noFill/>
              </a:ln>
              <a:solidFill>
                <a:srgbClr val="FFFFFF"/>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0" cap="none" spc="0" normalizeH="0" baseline="0" noProof="0" dirty="0">
              <a:ln>
                <a:noFill/>
              </a:ln>
              <a:solidFill>
                <a:srgbClr val="FFFFFF"/>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0" cap="none" spc="0" normalizeH="0" baseline="0" noProof="0" dirty="0">
              <a:ln>
                <a:noFill/>
              </a:ln>
              <a:solidFill>
                <a:srgbClr val="FFFFFF"/>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0" cap="none" spc="0" normalizeH="0" baseline="0" noProof="0" dirty="0">
              <a:ln>
                <a:noFill/>
              </a:ln>
              <a:solidFill>
                <a:srgbClr val="FFFFFF"/>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Arial" pitchFamily="34" charset="0"/>
                <a:ea typeface="+mn-ea"/>
                <a:cs typeface="+mn-cs"/>
              </a:rPr>
              <a:t>Need to clarify this in Banff Reference Guide if that is what we intend---possibly the survey being analyzed by Maarten in 2023 might have relevant conclusions.t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Thus, </a:t>
            </a:r>
            <a:r>
              <a:rPr kumimoji="0" lang="en-US" altLang="en-US" sz="2400" b="1" i="0" u="none" strike="noStrike" kern="0" cap="none" spc="0" normalizeH="0" baseline="0" noProof="0" dirty="0">
                <a:ln>
                  <a:noFill/>
                </a:ln>
                <a:solidFill>
                  <a:srgbClr val="FFFFFF"/>
                </a:solidFill>
                <a:effectLst/>
                <a:uLnTx/>
                <a:uFillTx/>
                <a:latin typeface="Arial" pitchFamily="34" charset="0"/>
                <a:ea typeface="+mn-ea"/>
                <a:cs typeface="+mn-cs"/>
              </a:rPr>
              <a:t>Banff Schema rules </a:t>
            </a: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have </a:t>
            </a:r>
            <a:r>
              <a:rPr kumimoji="0" lang="en-US" altLang="en-US" sz="2400" b="1" i="0" u="none" strike="noStrike" kern="0" cap="none" spc="0" normalizeH="0" baseline="0" noProof="0" dirty="0">
                <a:ln>
                  <a:noFill/>
                </a:ln>
                <a:solidFill>
                  <a:srgbClr val="FFFFFF"/>
                </a:solidFill>
                <a:effectLst/>
                <a:uLnTx/>
                <a:uFillTx/>
                <a:latin typeface="Arial" pitchFamily="34" charset="0"/>
                <a:ea typeface="+mn-ea"/>
                <a:cs typeface="+mn-cs"/>
              </a:rPr>
              <a:t>difficulty in capturing </a:t>
            </a: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the wide spectrum of pathology seen in allograft biopsies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I think we Need to </a:t>
            </a:r>
            <a:r>
              <a:rPr kumimoji="0" lang="en-US" altLang="en-US" sz="2400" b="1" i="0" u="none" strike="noStrike" kern="0" cap="none" spc="0" normalizeH="0" baseline="0" noProof="0" dirty="0">
                <a:ln>
                  <a:noFill/>
                </a:ln>
                <a:solidFill>
                  <a:srgbClr val="FFFFFF"/>
                </a:solidFill>
                <a:effectLst/>
                <a:uLnTx/>
                <a:uFillTx/>
                <a:latin typeface="Arial" pitchFamily="34" charset="0"/>
                <a:ea typeface="+mn-ea"/>
                <a:cs typeface="+mn-cs"/>
              </a:rPr>
              <a:t>acknowledge </a:t>
            </a: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this &amp; revisit scoring process for biopsies with acute TCMR &amp; ca-TCMR</a:t>
            </a:r>
          </a:p>
          <a:p>
            <a:endParaRPr lang="en-US" dirty="0"/>
          </a:p>
          <a:p>
            <a:r>
              <a:rPr lang="en-US" dirty="0"/>
              <a:t>Banff 1997: areas without IFTA: yes degree of </a:t>
            </a:r>
            <a:r>
              <a:rPr lang="en-US" dirty="0" err="1"/>
              <a:t>ifta</a:t>
            </a:r>
            <a:r>
              <a:rPr lang="en-US" dirty="0"/>
              <a:t> indirectly specified as that with only mildly atrophic tubules</a:t>
            </a:r>
          </a:p>
        </p:txBody>
      </p:sp>
    </p:spTree>
    <p:extLst>
      <p:ext uri="{BB962C8B-B14F-4D97-AF65-F5344CB8AC3E}">
        <p14:creationId xmlns:p14="http://schemas.microsoft.com/office/powerpoint/2010/main" val="7243513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619">
              <a:defRPr/>
            </a:pPr>
            <a:r>
              <a:rPr lang="en-US" b="1" dirty="0">
                <a:solidFill>
                  <a:srgbClr val="FFFF00"/>
                </a:solidFill>
                <a:latin typeface="Arial" panose="020B0604020202020204" pitchFamily="34" charset="0"/>
                <a:cs typeface="Arial" panose="020B0604020202020204" pitchFamily="34" charset="0"/>
              </a:rPr>
              <a:t>One more question discussed in Banff 2022</a:t>
            </a:r>
            <a:r>
              <a:rPr lang="en-US" dirty="0">
                <a:solidFill>
                  <a:srgbClr val="FFFF00"/>
                </a:solidFill>
                <a:latin typeface="Arial" panose="020B0604020202020204" pitchFamily="34" charset="0"/>
                <a:cs typeface="Arial" panose="020B0604020202020204" pitchFamily="34" charset="0"/>
              </a:rPr>
              <a:t>: ----</a:t>
            </a:r>
            <a:r>
              <a:rPr lang="en-US" sz="3300" kern="0" dirty="0">
                <a:solidFill>
                  <a:srgbClr val="FFFF00"/>
                </a:solidFill>
                <a:latin typeface="Arial" panose="020B0604020202020204" pitchFamily="34" charset="0"/>
                <a:ea typeface="+mj-ea"/>
                <a:cs typeface="Arial" panose="020B0604020202020204" pitchFamily="34" charset="0"/>
              </a:rPr>
              <a:t>What is the </a:t>
            </a:r>
            <a:r>
              <a:rPr lang="en-US" sz="3300" b="1" kern="0" dirty="0">
                <a:solidFill>
                  <a:srgbClr val="FFFF00"/>
                </a:solidFill>
                <a:latin typeface="Arial" panose="020B0604020202020204" pitchFamily="34" charset="0"/>
                <a:ea typeface="+mj-ea"/>
                <a:cs typeface="Arial" panose="020B0604020202020204" pitchFamily="34" charset="0"/>
              </a:rPr>
              <a:t>Appropriate</a:t>
            </a:r>
            <a:r>
              <a:rPr lang="en-US" sz="3300" kern="0" dirty="0">
                <a:solidFill>
                  <a:srgbClr val="FFFF00"/>
                </a:solidFill>
                <a:latin typeface="Arial" panose="020B0604020202020204" pitchFamily="34" charset="0"/>
                <a:ea typeface="+mj-ea"/>
                <a:cs typeface="Arial" panose="020B0604020202020204" pitchFamily="34" charset="0"/>
              </a:rPr>
              <a:t> </a:t>
            </a:r>
            <a:r>
              <a:rPr lang="en-US" sz="3300" b="1" kern="0" dirty="0">
                <a:solidFill>
                  <a:srgbClr val="FFFF00"/>
                </a:solidFill>
                <a:latin typeface="Arial" panose="020B0604020202020204" pitchFamily="34" charset="0"/>
                <a:ea typeface="+mj-ea"/>
                <a:cs typeface="Arial" panose="020B0604020202020204" pitchFamily="34" charset="0"/>
              </a:rPr>
              <a:t>Morphology  Threshold</a:t>
            </a:r>
            <a:r>
              <a:rPr lang="en-US" sz="3300" kern="0" dirty="0">
                <a:solidFill>
                  <a:srgbClr val="FFFF00"/>
                </a:solidFill>
                <a:latin typeface="Arial" panose="020B0604020202020204" pitchFamily="34" charset="0"/>
                <a:ea typeface="+mj-ea"/>
                <a:cs typeface="Arial" panose="020B0604020202020204" pitchFamily="34" charset="0"/>
              </a:rPr>
              <a:t> for the diagnosis of chronic active TCMR? </a:t>
            </a:r>
          </a:p>
          <a:p>
            <a:pPr defTabSz="939619">
              <a:defRPr/>
            </a:pPr>
            <a:endParaRPr lang="en-US" dirty="0">
              <a:solidFill>
                <a:srgbClr val="FFFF00"/>
              </a:solidFill>
              <a:latin typeface="Arial" panose="020B0604020202020204" pitchFamily="34" charset="0"/>
              <a:cs typeface="Arial" panose="020B0604020202020204" pitchFamily="34" charset="0"/>
            </a:endParaRPr>
          </a:p>
          <a:p>
            <a:pPr marL="471111" indent="-471111" defTabSz="942221" eaLnBrk="0" fontAlgn="base" hangingPunct="0">
              <a:spcBef>
                <a:spcPct val="20000"/>
              </a:spcBef>
              <a:spcAft>
                <a:spcPct val="0"/>
              </a:spcAft>
              <a:buFont typeface="Arial" panose="020B0604020202020204" pitchFamily="34" charset="0"/>
              <a:buChar char="•"/>
              <a:defRPr/>
            </a:pPr>
            <a:r>
              <a:rPr lang="en-US" sz="2800" kern="0" dirty="0">
                <a:solidFill>
                  <a:srgbClr val="FFFFFF"/>
                </a:solidFill>
                <a:latin typeface="Arial" panose="020B0604020202020204" pitchFamily="34" charset="0"/>
                <a:cs typeface="Arial" panose="020B0604020202020204" pitchFamily="34" charset="0"/>
              </a:rPr>
              <a:t>I-IFTA 2 or 3 is the currently specified threshold</a:t>
            </a:r>
          </a:p>
          <a:p>
            <a:pPr defTabSz="942221" eaLnBrk="0" fontAlgn="base" hangingPunct="0">
              <a:spcBef>
                <a:spcPct val="20000"/>
              </a:spcBef>
              <a:spcAft>
                <a:spcPct val="0"/>
              </a:spcAft>
              <a:defRPr/>
            </a:pPr>
            <a:endParaRPr lang="en-US" sz="2800" kern="0" dirty="0">
              <a:solidFill>
                <a:srgbClr val="FFFFFF"/>
              </a:solidFill>
              <a:latin typeface="Arial" panose="020B0604020202020204" pitchFamily="34" charset="0"/>
              <a:cs typeface="Arial" panose="020B0604020202020204" pitchFamily="34" charset="0"/>
            </a:endParaRPr>
          </a:p>
          <a:p>
            <a:pPr marL="471111" indent="-471111" defTabSz="942221" eaLnBrk="0" fontAlgn="base" hangingPunct="0">
              <a:spcBef>
                <a:spcPct val="20000"/>
              </a:spcBef>
              <a:spcAft>
                <a:spcPct val="0"/>
              </a:spcAft>
              <a:buFont typeface="Arial" panose="020B0604020202020204" pitchFamily="34" charset="0"/>
              <a:buChar char="•"/>
              <a:defRPr/>
            </a:pPr>
            <a:r>
              <a:rPr lang="en-US" sz="2800" kern="0" dirty="0">
                <a:solidFill>
                  <a:srgbClr val="FFFFFF"/>
                </a:solidFill>
                <a:latin typeface="Arial" panose="020B0604020202020204" pitchFamily="34" charset="0"/>
                <a:cs typeface="Arial" panose="020B0604020202020204" pitchFamily="34" charset="0"/>
              </a:rPr>
              <a:t>Degree of ci, </a:t>
            </a:r>
            <a:r>
              <a:rPr lang="en-US" sz="2800" kern="0" dirty="0" err="1">
                <a:solidFill>
                  <a:srgbClr val="FFFFFF"/>
                </a:solidFill>
                <a:latin typeface="Arial" panose="020B0604020202020204" pitchFamily="34" charset="0"/>
                <a:cs typeface="Arial" panose="020B0604020202020204" pitchFamily="34" charset="0"/>
              </a:rPr>
              <a:t>ct</a:t>
            </a:r>
            <a:r>
              <a:rPr lang="en-US" sz="2800" kern="0" dirty="0">
                <a:solidFill>
                  <a:srgbClr val="FFFFFF"/>
                </a:solidFill>
                <a:latin typeface="Arial" panose="020B0604020202020204" pitchFamily="34" charset="0"/>
                <a:cs typeface="Arial" panose="020B0604020202020204" pitchFamily="34" charset="0"/>
              </a:rPr>
              <a:t>  is Not Specified</a:t>
            </a:r>
          </a:p>
          <a:p>
            <a:pPr marL="471111" indent="-471111" defTabSz="942221" eaLnBrk="0" fontAlgn="base" hangingPunct="0">
              <a:spcBef>
                <a:spcPct val="20000"/>
              </a:spcBef>
              <a:spcAft>
                <a:spcPct val="0"/>
              </a:spcAft>
              <a:buFont typeface="Arial" panose="020B0604020202020204" pitchFamily="34" charset="0"/>
              <a:buChar char="•"/>
              <a:defRPr/>
            </a:pPr>
            <a:endParaRPr lang="en-US" sz="2800" kern="0" dirty="0">
              <a:solidFill>
                <a:srgbClr val="FFFFFF"/>
              </a:solidFill>
              <a:latin typeface="Arial" panose="020B0604020202020204" pitchFamily="34" charset="0"/>
              <a:cs typeface="Arial" panose="020B0604020202020204" pitchFamily="34" charset="0"/>
            </a:endParaRPr>
          </a:p>
          <a:p>
            <a:pPr marL="471111" indent="-471111" defTabSz="942221" eaLnBrk="0" fontAlgn="base" hangingPunct="0">
              <a:spcBef>
                <a:spcPct val="20000"/>
              </a:spcBef>
              <a:spcAft>
                <a:spcPct val="0"/>
              </a:spcAft>
              <a:buFont typeface="Arial" panose="020B0604020202020204" pitchFamily="34" charset="0"/>
              <a:buChar char="•"/>
              <a:defRPr/>
            </a:pPr>
            <a:r>
              <a:rPr lang="en-US" sz="2800" kern="0" dirty="0">
                <a:solidFill>
                  <a:srgbClr val="FFFFFF"/>
                </a:solidFill>
                <a:latin typeface="Arial" panose="020B0604020202020204" pitchFamily="34" charset="0"/>
                <a:cs typeface="Arial" panose="020B0604020202020204" pitchFamily="34" charset="0"/>
              </a:rPr>
              <a:t>Clearly, a minimum ci threshold must be set-----to avoid </a:t>
            </a:r>
            <a:r>
              <a:rPr lang="en-US" sz="2800" b="1" kern="0" dirty="0">
                <a:solidFill>
                  <a:srgbClr val="FFFFFF"/>
                </a:solidFill>
                <a:latin typeface="Arial" panose="020B0604020202020204" pitchFamily="34" charset="0"/>
                <a:cs typeface="Arial" panose="020B0604020202020204" pitchFamily="34" charset="0"/>
              </a:rPr>
              <a:t>what I would like to call --the trivial scar problem</a:t>
            </a:r>
          </a:p>
          <a:p>
            <a:pPr marL="471111" indent="-471111" defTabSz="942221" eaLnBrk="0" fontAlgn="base" hangingPunct="0">
              <a:spcBef>
                <a:spcPct val="20000"/>
              </a:spcBef>
              <a:spcAft>
                <a:spcPct val="0"/>
              </a:spcAft>
              <a:buFont typeface="Arial" panose="020B0604020202020204" pitchFamily="34" charset="0"/>
              <a:buChar char="•"/>
              <a:defRPr/>
            </a:pPr>
            <a:endParaRPr lang="en-US" sz="2800" b="1" kern="0" dirty="0">
              <a:solidFill>
                <a:srgbClr val="FFFFFF"/>
              </a:solidFill>
              <a:latin typeface="Arial" panose="020B0604020202020204" pitchFamily="34" charset="0"/>
              <a:cs typeface="Arial" panose="020B0604020202020204" pitchFamily="34" charset="0"/>
            </a:endParaRPr>
          </a:p>
          <a:p>
            <a:pPr marL="471111" indent="-471111" defTabSz="942221" eaLnBrk="0" fontAlgn="base" hangingPunct="0">
              <a:spcBef>
                <a:spcPct val="20000"/>
              </a:spcBef>
              <a:spcAft>
                <a:spcPct val="0"/>
              </a:spcAft>
              <a:buFont typeface="Arial" panose="020B0604020202020204" pitchFamily="34" charset="0"/>
              <a:buChar char="•"/>
              <a:defRPr/>
            </a:pPr>
            <a:r>
              <a:rPr lang="en-US" sz="2800" b="1" kern="0" dirty="0">
                <a:solidFill>
                  <a:srgbClr val="FFFFFF"/>
                </a:solidFill>
                <a:latin typeface="Arial" panose="020B0604020202020204" pitchFamily="34" charset="0"/>
                <a:cs typeface="Arial" panose="020B0604020202020204" pitchFamily="34" charset="0"/>
              </a:rPr>
              <a:t>W</a:t>
            </a:r>
            <a:r>
              <a:rPr lang="en-US" sz="2800" kern="0" dirty="0">
                <a:solidFill>
                  <a:srgbClr val="FFFFFF"/>
                </a:solidFill>
                <a:latin typeface="Arial" panose="020B0604020202020204" pitchFamily="34" charset="0"/>
                <a:cs typeface="Arial" panose="020B0604020202020204" pitchFamily="34" charset="0"/>
              </a:rPr>
              <a:t>hether that threshold should be ci1 or ct2:----was debated during the Banff Meeting (BUT no minimum ci threshold was incorporated into the </a:t>
            </a:r>
            <a:r>
              <a:rPr lang="en-US" sz="2800" kern="0" dirty="0" err="1">
                <a:solidFill>
                  <a:srgbClr val="FFFFFF"/>
                </a:solidFill>
                <a:latin typeface="Arial" panose="020B0604020202020204" pitchFamily="34" charset="0"/>
                <a:cs typeface="Arial" panose="020B0604020202020204" pitchFamily="34" charset="0"/>
              </a:rPr>
              <a:t>defn</a:t>
            </a:r>
            <a:r>
              <a:rPr lang="en-US" sz="2800" kern="0" dirty="0">
                <a:solidFill>
                  <a:srgbClr val="FFFFFF"/>
                </a:solidFill>
                <a:latin typeface="Arial" panose="020B0604020202020204" pitchFamily="34" charset="0"/>
                <a:cs typeface="Arial" panose="020B0604020202020204" pitchFamily="34" charset="0"/>
              </a:rPr>
              <a:t> of ca-TCMR, since they wanted to keep that definition unchanged</a:t>
            </a:r>
          </a:p>
          <a:p>
            <a:pPr marL="471111" indent="-471111" defTabSz="942221" eaLnBrk="0" fontAlgn="base" hangingPunct="0">
              <a:spcBef>
                <a:spcPct val="20000"/>
              </a:spcBef>
              <a:spcAft>
                <a:spcPct val="0"/>
              </a:spcAft>
              <a:buFont typeface="Arial" panose="020B0604020202020204" pitchFamily="34" charset="0"/>
              <a:buChar char="•"/>
              <a:defRPr/>
            </a:pPr>
            <a:endParaRPr lang="en-US" sz="2800" b="1" u="sng" kern="0" dirty="0">
              <a:solidFill>
                <a:srgbClr val="FFFFFF"/>
              </a:solidFill>
              <a:latin typeface="Arial" panose="020B0604020202020204" pitchFamily="34" charset="0"/>
              <a:cs typeface="Arial" panose="020B0604020202020204" pitchFamily="34" charset="0"/>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Lowering i-IFTA threshold from 2 to 1: was also debated during the recent Banff meeting </a:t>
            </a:r>
          </a:p>
          <a:p>
            <a:pPr marL="0" marR="0" lvl="0" indent="0" algn="l" defTabSz="942221" rtl="0" eaLnBrk="0" fontAlgn="base" latinLnBrk="0" hangingPunct="0">
              <a:lnSpc>
                <a:spcPct val="100000"/>
              </a:lnSpc>
              <a:spcBef>
                <a:spcPct val="20000"/>
              </a:spcBef>
              <a:spcAft>
                <a:spcPct val="0"/>
              </a:spcAft>
              <a:buClrTx/>
              <a:buSzTx/>
              <a:buFont typeface="Arial" panose="020B0604020202020204" pitchFamily="34" charset="0"/>
              <a:buNone/>
              <a:tabLst/>
              <a:defRPr/>
            </a:pPr>
            <a:endParaRPr lang="en-US" sz="2800" dirty="0">
              <a:solidFill>
                <a:schemeClr val="bg1"/>
              </a:solidFill>
              <a:latin typeface="Arial" panose="020B0604020202020204" pitchFamily="34" charset="0"/>
              <a:cs typeface="Arial" panose="020B0604020202020204" pitchFamily="34" charset="0"/>
            </a:endParaRPr>
          </a:p>
          <a:p>
            <a:pPr marL="457200" marR="0" lvl="0" indent="-457200" algn="l" defTabSz="942221"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Introducing the term sub-threshold ca-TCMR for further study may be a better option</a:t>
            </a:r>
          </a:p>
          <a:p>
            <a:pPr marL="0" indent="0" defTabSz="942221" eaLnBrk="0" fontAlgn="base" hangingPunct="0">
              <a:spcBef>
                <a:spcPct val="20000"/>
              </a:spcBef>
              <a:spcAft>
                <a:spcPct val="0"/>
              </a:spcAft>
              <a:buFont typeface="Arial" panose="020B0604020202020204" pitchFamily="34" charset="0"/>
              <a:buNone/>
              <a:defRPr/>
            </a:pPr>
            <a:endParaRPr lang="en-US" sz="2800" b="1" u="sng" kern="0" dirty="0">
              <a:solidFill>
                <a:srgbClr val="FFFFFF"/>
              </a:solidFill>
              <a:latin typeface="Arial" panose="020B0604020202020204" pitchFamily="34" charset="0"/>
              <a:cs typeface="Arial" panose="020B0604020202020204" pitchFamily="34" charset="0"/>
            </a:endParaRPr>
          </a:p>
          <a:p>
            <a:pPr defTabSz="939619">
              <a:defRPr/>
            </a:pPr>
            <a:endParaRPr lang="en-US" dirty="0">
              <a:solidFill>
                <a:srgbClr val="FFFF00"/>
              </a:solidFill>
              <a:latin typeface="Arial" panose="020B0604020202020204" pitchFamily="34" charset="0"/>
              <a:cs typeface="Arial" panose="020B0604020202020204" pitchFamily="34" charset="0"/>
            </a:endParaRPr>
          </a:p>
          <a:p>
            <a:r>
              <a:rPr lang="en-US" dirty="0" err="1">
                <a:solidFill>
                  <a:schemeClr val="bg1"/>
                </a:solidFill>
                <a:latin typeface="Arial" panose="020B0604020202020204" pitchFamily="34" charset="0"/>
                <a:cs typeface="Arial" panose="020B0604020202020204" pitchFamily="34" charset="0"/>
              </a:rPr>
              <a:t>Xxxxxxxxxxxx</a:t>
            </a:r>
            <a:endParaRPr lang="en-US" dirty="0">
              <a:solidFill>
                <a:schemeClr val="bg1"/>
              </a:solidFill>
              <a:latin typeface="Arial" panose="020B0604020202020204" pitchFamily="34" charset="0"/>
              <a:cs typeface="Arial" panose="020B0604020202020204" pitchFamily="34" charset="0"/>
            </a:endParaRPr>
          </a:p>
          <a:p>
            <a:r>
              <a:rPr lang="en-US" b="1" dirty="0">
                <a:solidFill>
                  <a:schemeClr val="bg1"/>
                </a:solidFill>
                <a:latin typeface="Arial" panose="020B0604020202020204" pitchFamily="34" charset="0"/>
                <a:cs typeface="Arial" panose="020B0604020202020204" pitchFamily="34" charset="0"/>
              </a:rPr>
              <a:t>TERMINOLOGY FOR NEW TIERS WILL NEED MORE THOUGHT</a:t>
            </a:r>
            <a:r>
              <a:rPr lang="en-US" dirty="0">
                <a:solidFill>
                  <a:schemeClr val="bg1"/>
                </a:solidFill>
                <a:latin typeface="Arial" panose="020B0604020202020204" pitchFamily="34" charset="0"/>
                <a:cs typeface="Arial" panose="020B0604020202020204" pitchFamily="34" charset="0"/>
              </a:rPr>
              <a:t>: 1A, 1B, ii ALREADY BEEN DEFINED---create a term Evolving TCMR?  Or ci-1-ca-TCMR (there may not be much appetite for the term suspicious or  BL)</a:t>
            </a:r>
          </a:p>
          <a:p>
            <a:r>
              <a:rPr lang="en-US" dirty="0">
                <a:solidFill>
                  <a:schemeClr val="bg1"/>
                </a:solidFill>
                <a:latin typeface="Arial" panose="020B0604020202020204" pitchFamily="34" charset="0"/>
                <a:cs typeface="Arial" panose="020B0604020202020204" pitchFamily="34" charset="0"/>
              </a:rPr>
              <a:t>XXXXXXXXXXXXXXXX</a:t>
            </a:r>
          </a:p>
          <a:p>
            <a:r>
              <a:rPr lang="en-US" dirty="0">
                <a:solidFill>
                  <a:schemeClr val="bg1"/>
                </a:solidFill>
                <a:latin typeface="Arial" panose="020B0604020202020204" pitchFamily="34" charset="0"/>
                <a:cs typeface="Arial" panose="020B0604020202020204" pitchFamily="34" charset="0"/>
              </a:rPr>
              <a:t>Require ci2 or ci3 to be present concurrently&gt; This Was agreed to in Banff 2019 discussions, but never made it to the final manuscript. </a:t>
            </a:r>
          </a:p>
          <a:p>
            <a:r>
              <a:rPr lang="en-US" dirty="0">
                <a:solidFill>
                  <a:schemeClr val="bg1"/>
                </a:solidFill>
                <a:latin typeface="Arial" panose="020B0604020202020204" pitchFamily="34" charset="0"/>
                <a:cs typeface="Arial" panose="020B0604020202020204" pitchFamily="34" charset="0"/>
              </a:rPr>
              <a:t> 	</a:t>
            </a:r>
          </a:p>
          <a:p>
            <a:r>
              <a:rPr lang="en-US" dirty="0">
                <a:solidFill>
                  <a:schemeClr val="bg1"/>
                </a:solidFill>
                <a:latin typeface="Arial" panose="020B0604020202020204" pitchFamily="34" charset="0"/>
                <a:cs typeface="Arial" panose="020B0604020202020204" pitchFamily="34" charset="0"/>
              </a:rPr>
              <a:t>AVOID THIS:  one SUGGESTION I WOULD LIKE TO MAKE-- FOR THE NEXT BANFF MEETING REPORT --IS THAT THE FINAL VERSION OF THE MANUSCRIPT—AFTER a gazillion EMAILS HAVE 	BEEN EXCHANGED---BE PROOF READ BY AT LEAST 3 PATHOLOGISTS,---- BEFORE IT IS FINALLY SUBMITTED FOR  PUBLICATION. Not the first time: eg BL changes 2005 not a widely discussed consensus, as far as I can remember</a:t>
            </a:r>
          </a:p>
          <a:p>
            <a:pPr marL="469957" indent="-469957">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469957" indent="-469957">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ANOTHER QUESTION THAT CAN BE POSED AT THIS STAGE IS:----Should we LOWER the </a:t>
            </a:r>
            <a:r>
              <a:rPr lang="en-US" dirty="0" err="1">
                <a:solidFill>
                  <a:schemeClr val="bg1"/>
                </a:solidFill>
                <a:latin typeface="Arial" panose="020B0604020202020204" pitchFamily="34" charset="0"/>
                <a:cs typeface="Arial" panose="020B0604020202020204" pitchFamily="34" charset="0"/>
              </a:rPr>
              <a:t>DxThreshold</a:t>
            </a:r>
            <a:r>
              <a:rPr lang="en-US" dirty="0">
                <a:solidFill>
                  <a:schemeClr val="bg1"/>
                </a:solidFill>
                <a:latin typeface="Arial" panose="020B0604020202020204" pitchFamily="34" charset="0"/>
                <a:cs typeface="Arial" panose="020B0604020202020204" pitchFamily="34" charset="0"/>
              </a:rPr>
              <a:t> for </a:t>
            </a:r>
            <a:r>
              <a:rPr lang="en-US" dirty="0" err="1">
                <a:solidFill>
                  <a:schemeClr val="bg1"/>
                </a:solidFill>
                <a:latin typeface="Arial" panose="020B0604020202020204" pitchFamily="34" charset="0"/>
                <a:cs typeface="Arial" panose="020B0604020202020204" pitchFamily="34" charset="0"/>
              </a:rPr>
              <a:t>caTCMR</a:t>
            </a:r>
            <a:r>
              <a:rPr lang="en-US" dirty="0">
                <a:solidFill>
                  <a:schemeClr val="bg1"/>
                </a:solidFill>
                <a:latin typeface="Arial" panose="020B0604020202020204" pitchFamily="34" charset="0"/>
                <a:cs typeface="Arial" panose="020B0604020202020204" pitchFamily="34" charset="0"/>
              </a:rPr>
              <a:t> to include i-IFTA 1, ci1 with the current rider of reasonably excluding other causes IFTA?</a:t>
            </a:r>
          </a:p>
          <a:p>
            <a:pPr defTabSz="939619">
              <a:defRPr/>
            </a:pPr>
            <a:endParaRPr lang="en-US" dirty="0">
              <a:solidFill>
                <a:srgbClr val="FFFF00"/>
              </a:solidFill>
              <a:latin typeface="Arial" panose="020B0604020202020204" pitchFamily="34" charset="0"/>
              <a:cs typeface="Arial" panose="020B0604020202020204" pitchFamily="34" charset="0"/>
            </a:endParaRPr>
          </a:p>
          <a:p>
            <a:r>
              <a:rPr lang="en-US" altLang="en-US" baseline="0" dirty="0"/>
              <a:t>CLEARLY THE Banff RULES FOR DIAGNOSIS OF ca-TCMR NEED TO SPECIFY A MINIMUM PERCENTAGE OF FIBROSIS TO BE PRESENT IN THE BIOPSY. ---(NEXT SLIDE)</a:t>
            </a:r>
          </a:p>
        </p:txBody>
      </p:sp>
      <p:sp>
        <p:nvSpPr>
          <p:cNvPr id="4" name="Slide Number Placeholder 3"/>
          <p:cNvSpPr>
            <a:spLocks noGrp="1"/>
          </p:cNvSpPr>
          <p:nvPr>
            <p:ph type="sldNum" sz="quarter" idx="10"/>
          </p:nvPr>
        </p:nvSpPr>
        <p:spPr/>
        <p:txBody>
          <a:bodyPr/>
          <a:lstStyle/>
          <a:p>
            <a:pPr marL="0" marR="0" lvl="0" indent="0" algn="r" defTabSz="939911" rtl="0" eaLnBrk="1" fontAlgn="auto" latinLnBrk="0" hangingPunct="1">
              <a:lnSpc>
                <a:spcPct val="100000"/>
              </a:lnSpc>
              <a:spcBef>
                <a:spcPts val="0"/>
              </a:spcBef>
              <a:spcAft>
                <a:spcPts val="0"/>
              </a:spcAft>
              <a:buClrTx/>
              <a:buSzTx/>
              <a:buFontTx/>
              <a:buNone/>
              <a:tabLst/>
              <a:defRPr/>
            </a:pPr>
            <a:fld id="{E4D4DE16-B486-4E05-8336-62B4D10A5AC9}" type="slidenum">
              <a:rPr kumimoji="0" lang="en-US" sz="1800" b="0" i="0" u="none" strike="noStrike" kern="0" cap="none" spc="0" normalizeH="0" baseline="0" noProof="0">
                <a:ln>
                  <a:noFill/>
                </a:ln>
                <a:solidFill>
                  <a:prstClr val="black"/>
                </a:solidFill>
                <a:effectLst/>
                <a:uLnTx/>
                <a:uFillTx/>
                <a:latin typeface="Calibri"/>
                <a:ea typeface="+mn-ea"/>
                <a:cs typeface="Arial" charset="0"/>
              </a:rPr>
              <a:pPr marL="0" marR="0" lvl="0" indent="0" algn="r" defTabSz="939911" rtl="0" eaLnBrk="1" fontAlgn="auto" latinLnBrk="0" hangingPunct="1">
                <a:lnSpc>
                  <a:spcPct val="100000"/>
                </a:lnSpc>
                <a:spcBef>
                  <a:spcPts val="0"/>
                </a:spcBef>
                <a:spcAft>
                  <a:spcPts val="0"/>
                </a:spcAft>
                <a:buClrTx/>
                <a:buSzTx/>
                <a:buFontTx/>
                <a:buNone/>
                <a:tabLst/>
                <a:defRPr/>
              </a:pPr>
              <a:t>63</a:t>
            </a:fld>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16321532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4097077" y="2"/>
            <a:ext cx="3136927" cy="474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282" tIns="47142" rIns="94282" bIns="47142" anchor="ct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39619"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145411" name="Rectangle 3"/>
          <p:cNvSpPr>
            <a:spLocks noChangeArrowheads="1"/>
          </p:cNvSpPr>
          <p:nvPr/>
        </p:nvSpPr>
        <p:spPr bwMode="auto">
          <a:xfrm>
            <a:off x="4097077" y="9055315"/>
            <a:ext cx="3136927" cy="476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642" tIns="0" rIns="19642" bIns="0"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39619" rtl="0" eaLnBrk="0" fontAlgn="base" latinLnBrk="0" hangingPunct="0">
              <a:lnSpc>
                <a:spcPct val="100000"/>
              </a:lnSpc>
              <a:spcBef>
                <a:spcPct val="0"/>
              </a:spcBef>
              <a:spcAft>
                <a:spcPct val="0"/>
              </a:spcAft>
              <a:buClrTx/>
              <a:buSzTx/>
              <a:buFontTx/>
              <a:buNone/>
              <a:tabLst/>
              <a:defRPr/>
            </a:pPr>
            <a:r>
              <a:rPr kumimoji="0" lang="en-US" altLang="en-US" sz="1000" b="0" i="1" u="none" strike="noStrike" kern="1200" cap="none" spc="0" normalizeH="0" baseline="0" noProof="0">
                <a:ln>
                  <a:noFill/>
                </a:ln>
                <a:solidFill>
                  <a:srgbClr val="000000"/>
                </a:solidFill>
                <a:effectLst/>
                <a:uLnTx/>
                <a:uFillTx/>
                <a:latin typeface="Times New Roman" pitchFamily="18" charset="0"/>
                <a:ea typeface="+mn-ea"/>
                <a:cs typeface="Arial" pitchFamily="34" charset="0"/>
              </a:rPr>
              <a:t>1</a:t>
            </a:r>
          </a:p>
        </p:txBody>
      </p:sp>
      <p:sp>
        <p:nvSpPr>
          <p:cNvPr id="145412" name="Rectangle 4"/>
          <p:cNvSpPr>
            <a:spLocks noChangeArrowheads="1"/>
          </p:cNvSpPr>
          <p:nvPr/>
        </p:nvSpPr>
        <p:spPr bwMode="auto">
          <a:xfrm>
            <a:off x="1" y="9055315"/>
            <a:ext cx="3135283" cy="476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282" tIns="47142" rIns="94282" bIns="47142" anchor="ct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39619"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145413" name="Rectangle 5"/>
          <p:cNvSpPr>
            <a:spLocks noChangeArrowheads="1"/>
          </p:cNvSpPr>
          <p:nvPr/>
        </p:nvSpPr>
        <p:spPr bwMode="auto">
          <a:xfrm>
            <a:off x="1" y="2"/>
            <a:ext cx="3135283" cy="474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282" tIns="47142" rIns="94282" bIns="47142" anchor="ct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39619"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145414" name="Rectangle 6"/>
          <p:cNvSpPr>
            <a:spLocks noGrp="1" noRot="1" noChangeAspect="1" noChangeArrowheads="1" noTextEdit="1"/>
          </p:cNvSpPr>
          <p:nvPr>
            <p:ph type="sldImg"/>
          </p:nvPr>
        </p:nvSpPr>
        <p:spPr>
          <a:xfrm>
            <a:off x="1244600" y="720725"/>
            <a:ext cx="4748213" cy="3560763"/>
          </a:xfrm>
          <a:ln w="12700" cap="flat">
            <a:solidFill>
              <a:schemeClr val="tx1"/>
            </a:solidFill>
          </a:ln>
        </p:spPr>
      </p:sp>
      <p:sp>
        <p:nvSpPr>
          <p:cNvPr id="145415" name="Rectangle 7"/>
          <p:cNvSpPr>
            <a:spLocks noGrp="1" noChangeArrowheads="1"/>
          </p:cNvSpPr>
          <p:nvPr>
            <p:ph type="body" idx="1"/>
          </p:nvPr>
        </p:nvSpPr>
        <p:spPr>
          <a:xfrm>
            <a:off x="965084" y="4524394"/>
            <a:ext cx="5302194" cy="42909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93302" tIns="45831" rIns="93302" bIns="45831"/>
          <a:lstStyle/>
          <a:p>
            <a:r>
              <a:rPr lang="en-US" altLang="en-US" dirty="0"/>
              <a:t>Let me illustrate the</a:t>
            </a:r>
            <a:r>
              <a:rPr lang="en-US" altLang="en-US" baseline="0" dirty="0"/>
              <a:t> TRIVIAL SCAR PROBLEM</a:t>
            </a:r>
          </a:p>
          <a:p>
            <a:r>
              <a:rPr lang="en-US" altLang="en-US" baseline="0" dirty="0"/>
              <a:t>This biopsy is from a patient evaluated 11 months post-transplant for rising creatinine.</a:t>
            </a:r>
          </a:p>
          <a:p>
            <a:endParaRPr lang="en-US" altLang="en-US" baseline="0" dirty="0"/>
          </a:p>
          <a:p>
            <a:r>
              <a:rPr lang="en-US" altLang="en-US" baseline="0" dirty="0"/>
              <a:t>The left panel shows the relevant </a:t>
            </a:r>
            <a:r>
              <a:rPr lang="en-US" altLang="en-US" b="1" baseline="0" dirty="0"/>
              <a:t>acute scores</a:t>
            </a:r>
            <a:r>
              <a:rPr lang="en-US" altLang="en-US" baseline="0" dirty="0"/>
              <a:t>: Ti3 i3 t3 </a:t>
            </a:r>
            <a:endParaRPr lang="en-US" altLang="en-US" strike="sngStrike" dirty="0"/>
          </a:p>
          <a:p>
            <a:endParaRPr lang="en-US" altLang="en-US" dirty="0"/>
          </a:p>
          <a:p>
            <a:r>
              <a:rPr lang="en-US" altLang="en-US" dirty="0"/>
              <a:t>The right panel</a:t>
            </a:r>
            <a:r>
              <a:rPr lang="en-US" altLang="en-US" baseline="0" dirty="0"/>
              <a:t> shows the </a:t>
            </a:r>
            <a:r>
              <a:rPr lang="en-US" altLang="en-US" b="1" baseline="0" dirty="0"/>
              <a:t>chronic scores </a:t>
            </a:r>
            <a:r>
              <a:rPr lang="en-US" altLang="en-US" baseline="0" dirty="0"/>
              <a:t>i-ifta2, t-ifta2, ci1 and ct2</a:t>
            </a:r>
          </a:p>
          <a:p>
            <a:endParaRPr lang="en-US" alt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Application of Banff 2019 rules to the first microscopic field Generated a diagnosis of </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acute TCMR grade 1B</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which makes clinical sense.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But after looking at microscopic field #2  we also got a diagnosis of </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ca-TCMR, 1A, </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which DID NOT make sense, because it was </a:t>
            </a:r>
            <a:r>
              <a:rPr kumimoji="0" lang="en-US" altLang="en-US" sz="2800" b="1" i="0" u="none" strike="noStrike" kern="1200" cap="none" spc="0" normalizeH="0" baseline="0" noProof="0" dirty="0">
                <a:ln>
                  <a:noFill/>
                </a:ln>
                <a:solidFill>
                  <a:prstClr val="black"/>
                </a:solidFill>
                <a:effectLst/>
                <a:uLnTx/>
                <a:uFillTx/>
                <a:latin typeface="+mn-lt"/>
                <a:ea typeface="+mn-ea"/>
                <a:cs typeface="+mn-cs"/>
              </a:rPr>
              <a:t>based on a trivial scar.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PERIOD. MOVE ON TO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err="1">
                <a:ln>
                  <a:noFill/>
                </a:ln>
                <a:solidFill>
                  <a:prstClr val="black"/>
                </a:solidFill>
                <a:effectLst/>
                <a:uLnTx/>
                <a:uFillTx/>
                <a:latin typeface="+mn-lt"/>
                <a:ea typeface="+mn-ea"/>
                <a:cs typeface="+mn-cs"/>
              </a:rPr>
              <a:t>xxxxxxxxxxxxxxxx</a:t>
            </a:r>
            <a:endParaRPr kumimoji="0" lang="en-US" altLang="en-US" sz="1200" b="1" i="0" u="none" strike="noStrike" kern="1200" cap="none" spc="0" normalizeH="0" baseline="0" noProof="0" dirty="0">
              <a:ln>
                <a:noFill/>
              </a:ln>
              <a:solidFill>
                <a:prstClr val="black"/>
              </a:solidFill>
              <a:effectLst/>
              <a:uLnTx/>
              <a:uFillTx/>
              <a:latin typeface="+mn-lt"/>
              <a:ea typeface="+mn-ea"/>
              <a:cs typeface="+mn-cs"/>
            </a:endParaRPr>
          </a:p>
          <a:p>
            <a:r>
              <a:rPr lang="en-US" altLang="en-US" b="1" baseline="0" dirty="0"/>
              <a:t>Working Group agenda</a:t>
            </a:r>
            <a:r>
              <a:rPr lang="en-US" altLang="en-US" baseline="0" dirty="0"/>
              <a:t>: Protocol biopsy and acute issue; acute retained for BL, and for TCMR; gone for ABMR;  </a:t>
            </a:r>
          </a:p>
          <a:p>
            <a:r>
              <a:rPr lang="en-US" altLang="en-US" baseline="0" dirty="0"/>
              <a:t>2019 now allows 2</a:t>
            </a:r>
            <a:r>
              <a:rPr lang="en-US" altLang="en-US" baseline="30000" dirty="0"/>
              <a:t>nd</a:t>
            </a:r>
            <a:r>
              <a:rPr lang="en-US" altLang="en-US" baseline="0" dirty="0"/>
              <a:t> diagnosis acute TCMR (2017 interdicted)</a:t>
            </a:r>
          </a:p>
          <a:p>
            <a:r>
              <a:rPr lang="en-US" altLang="en-US" baseline="0" dirty="0"/>
              <a:t>Chronic active still does not specify location of tubulitis so that same zone can satisfy 2 definitions</a:t>
            </a:r>
          </a:p>
          <a:p>
            <a:endParaRPr lang="en-US" altLang="en-US" baseline="0" dirty="0"/>
          </a:p>
          <a:p>
            <a:r>
              <a:rPr lang="en-US" altLang="en-US" baseline="0" dirty="0"/>
              <a:t>A </a:t>
            </a:r>
            <a:r>
              <a:rPr lang="en-US" altLang="en-US" b="1" baseline="0" dirty="0"/>
              <a:t>Computerized</a:t>
            </a:r>
            <a:r>
              <a:rPr lang="en-US" altLang="en-US" baseline="0" dirty="0"/>
              <a:t> </a:t>
            </a:r>
            <a:r>
              <a:rPr lang="en-US" altLang="en-US" b="1" baseline="0" dirty="0"/>
              <a:t>Intelligent Diagnosis System </a:t>
            </a:r>
            <a:r>
              <a:rPr lang="en-US" altLang="en-US" baseline="0" dirty="0"/>
              <a:t>that we have implemented in our department:</a:t>
            </a:r>
          </a:p>
          <a:p>
            <a:r>
              <a:rPr lang="en-US" altLang="en-US" baseline="0" dirty="0"/>
              <a:t>Generated a diagnosis of </a:t>
            </a:r>
            <a:r>
              <a:rPr lang="en-US" altLang="en-US" b="1" baseline="0" dirty="0"/>
              <a:t>acute TCMR grade 1B</a:t>
            </a:r>
            <a:r>
              <a:rPr lang="en-US" altLang="en-US" baseline="0" dirty="0"/>
              <a:t>, which makes clinical sense.</a:t>
            </a:r>
          </a:p>
          <a:p>
            <a:r>
              <a:rPr lang="en-US" altLang="en-US" baseline="0" dirty="0"/>
              <a:t>But we also got a diagnosis of </a:t>
            </a:r>
            <a:r>
              <a:rPr lang="en-US" altLang="en-US" b="1" baseline="0" dirty="0"/>
              <a:t>ca-TCMR, 1A, </a:t>
            </a:r>
            <a:r>
              <a:rPr lang="en-US" altLang="en-US" baseline="0" dirty="0"/>
              <a:t> which DID NOT make sense, because it was based on a trivial scar. </a:t>
            </a:r>
          </a:p>
          <a:p>
            <a:r>
              <a:rPr lang="en-US" altLang="en-US" baseline="0" dirty="0"/>
              <a:t>I think we need to specify a minimum threshold of ci2 or moderate interstitial fibrosis to make a diagnosis of ca TCMR</a:t>
            </a:r>
          </a:p>
          <a:p>
            <a:r>
              <a:rPr lang="en-US" altLang="en-US" baseline="0" dirty="0"/>
              <a:t>.I DELETED the chronic diagnosis  FROM THE AUTOMATED SURGICAL PATHOLOGY REPORT--- and made a note of that in the Comments section.</a:t>
            </a:r>
          </a:p>
          <a:p>
            <a:r>
              <a:rPr lang="en-US" altLang="en-US" baseline="0" dirty="0"/>
              <a:t>THIS biopsy IS AN EXAMPLE OF THE NEED FOR CAUTION ----WHEN USING Artificial Intelligence BASED BIOPSY SIGN-OUT TOOLS</a:t>
            </a:r>
          </a:p>
          <a:p>
            <a:r>
              <a:rPr lang="en-US" altLang="en-US" baseline="0" dirty="0"/>
              <a:t>XXXXXXXXXXXXXXXXXXXXXXXXXXXXXX</a:t>
            </a:r>
          </a:p>
          <a:p>
            <a:r>
              <a:rPr lang="en-US" altLang="en-US" baseline="0" dirty="0"/>
              <a:t>YES IT IS THE SAME CASE AS ACUTE TCMR WITH TUBULAR ATROPHY THAT I HAVE TALKED ABOUT</a:t>
            </a:r>
          </a:p>
          <a:p>
            <a:r>
              <a:rPr lang="en-US" altLang="en-US" baseline="0" dirty="0"/>
              <a:t>To indicate the fact that I saw it in the fibrotic area---I AM USING THE TERM t-IFTA</a:t>
            </a:r>
          </a:p>
          <a:p>
            <a:r>
              <a:rPr lang="en-US" altLang="en-US" baseline="0" dirty="0"/>
              <a:t>Ci2 ct2 rider never made it thru</a:t>
            </a:r>
          </a:p>
          <a:p>
            <a:endParaRPr lang="en-US" altLang="en-US" baseline="0" dirty="0"/>
          </a:p>
          <a:p>
            <a:endParaRPr lang="en-US" altLang="en-US" baseline="0" dirty="0"/>
          </a:p>
        </p:txBody>
      </p:sp>
    </p:spTree>
    <p:extLst>
      <p:ext uri="{BB962C8B-B14F-4D97-AF65-F5344CB8AC3E}">
        <p14:creationId xmlns:p14="http://schemas.microsoft.com/office/powerpoint/2010/main" val="9803420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some data that supports a change to the current thresholds of  Ti, i-IFTA and t-IFTA for a diagnosis</a:t>
            </a:r>
            <a:r>
              <a:rPr lang="en-US" baseline="0" dirty="0"/>
              <a:t> </a:t>
            </a:r>
            <a:r>
              <a:rPr lang="en-US" dirty="0" err="1"/>
              <a:t>caTCMR</a:t>
            </a:r>
            <a:r>
              <a:rPr lang="en-US" dirty="0"/>
              <a:t> </a:t>
            </a:r>
          </a:p>
          <a:p>
            <a:endParaRPr lang="en-US" dirty="0"/>
          </a:p>
          <a:p>
            <a:r>
              <a:rPr lang="en-US" dirty="0"/>
              <a:t>This is a Japanese study of 1 year protocol biopsies </a:t>
            </a:r>
          </a:p>
          <a:p>
            <a:pPr defTabSz="941928">
              <a:defRPr/>
            </a:pPr>
            <a:endParaRPr lang="en-US" dirty="0"/>
          </a:p>
          <a:p>
            <a:pPr defTabSz="941928">
              <a:defRPr/>
            </a:pPr>
            <a:r>
              <a:rPr lang="en-US" dirty="0"/>
              <a:t>They used an </a:t>
            </a:r>
            <a:r>
              <a:rPr lang="en-US" b="1" u="sng" dirty="0"/>
              <a:t>expanded definition </a:t>
            </a:r>
            <a:r>
              <a:rPr lang="en-US" b="0" dirty="0"/>
              <a:t>of ca-TCMR</a:t>
            </a:r>
            <a:r>
              <a:rPr lang="en-US" dirty="0"/>
              <a:t>: wherein they LOWERED THE </a:t>
            </a:r>
            <a:r>
              <a:rPr lang="en-US" b="1" dirty="0"/>
              <a:t>Ti and </a:t>
            </a:r>
            <a:r>
              <a:rPr lang="en-US" b="1" dirty="0" err="1"/>
              <a:t>iFTA</a:t>
            </a:r>
            <a:r>
              <a:rPr lang="en-US" b="1" dirty="0"/>
              <a:t> thresholds -----</a:t>
            </a:r>
            <a:r>
              <a:rPr lang="en-US" b="0" strike="noStrike" dirty="0"/>
              <a:t>from &gt;=2 ----</a:t>
            </a:r>
            <a:r>
              <a:rPr lang="en-US" dirty="0"/>
              <a:t>to </a:t>
            </a:r>
            <a:r>
              <a:rPr lang="en-US" b="1" dirty="0"/>
              <a:t>&gt;=1;  </a:t>
            </a:r>
            <a:r>
              <a:rPr lang="en-US" b="0" u="none" strike="noStrike" dirty="0"/>
              <a:t>The </a:t>
            </a:r>
            <a:r>
              <a:rPr lang="en-US" b="1" u="none" strike="noStrike" dirty="0"/>
              <a:t>t  &gt;= 2 </a:t>
            </a:r>
            <a:r>
              <a:rPr lang="en-US" b="0" u="none" strike="noStrike" dirty="0"/>
              <a:t>threshold was kept the same.</a:t>
            </a:r>
          </a:p>
          <a:p>
            <a:endParaRPr lang="en-US" b="0" u="none" strike="noStrike" dirty="0"/>
          </a:p>
          <a:p>
            <a:r>
              <a:rPr lang="en-US" b="0" u="none" strike="noStrike" dirty="0"/>
              <a:t>In addition ---they created  a category called ----</a:t>
            </a:r>
            <a:r>
              <a:rPr lang="en-US" b="1" u="none" strike="noStrike" dirty="0"/>
              <a:t>mild tubulitis chronic active </a:t>
            </a:r>
            <a:r>
              <a:rPr lang="en-US" b="0" u="none" strike="noStrike" dirty="0"/>
              <a:t>TCMR--- where the </a:t>
            </a:r>
            <a:r>
              <a:rPr lang="en-US" b="1" u="none" strike="noStrike" dirty="0"/>
              <a:t>tubulitis threshold </a:t>
            </a:r>
            <a:r>
              <a:rPr lang="en-US" b="0" u="none" strike="noStrike" dirty="0"/>
              <a:t>was also lowered from </a:t>
            </a:r>
            <a:r>
              <a:rPr lang="en-US" b="1" u="none" strike="noStrike" dirty="0"/>
              <a:t>2 to 1</a:t>
            </a:r>
          </a:p>
          <a:p>
            <a:endParaRPr lang="en-US" b="0" u="none" strike="noStrike" dirty="0"/>
          </a:p>
          <a:p>
            <a:pPr defTabSz="941928">
              <a:defRPr/>
            </a:pPr>
            <a:r>
              <a:rPr lang="en-US" dirty="0"/>
              <a:t>N</a:t>
            </a:r>
            <a:r>
              <a:rPr lang="en-US" b="1" dirty="0"/>
              <a:t>ormal</a:t>
            </a:r>
            <a:r>
              <a:rPr lang="en-US" dirty="0"/>
              <a:t> patients and </a:t>
            </a:r>
            <a:r>
              <a:rPr lang="en-US" b="1" dirty="0"/>
              <a:t>acute TCMR or BC =</a:t>
            </a:r>
            <a:r>
              <a:rPr lang="en-US" b="1" baseline="0" dirty="0"/>
              <a:t> borderline change</a:t>
            </a:r>
            <a:r>
              <a:rPr lang="en-US" b="1" dirty="0"/>
              <a:t> </a:t>
            </a:r>
            <a:r>
              <a:rPr lang="en-US" dirty="0"/>
              <a:t>patients had a 100 MONTH ----COMPOSITE graft SURVIVAL of about 95%.</a:t>
            </a:r>
          </a:p>
          <a:p>
            <a:pPr defTabSz="941928">
              <a:defRPr/>
            </a:pPr>
            <a:endParaRPr lang="en-US" dirty="0"/>
          </a:p>
          <a:p>
            <a:pPr defTabSz="941928">
              <a:defRPr/>
            </a:pPr>
            <a:r>
              <a:rPr lang="en-US" b="1" dirty="0"/>
              <a:t>Mild-tubulitis</a:t>
            </a:r>
            <a:r>
              <a:rPr lang="en-US" dirty="0"/>
              <a:t> - ca-TCMR had patients had a composite graft survival of about 85% -----which was lower than normal  ----but still better off than--- Banff 2017 ca-TCMR ---which was 70% SURVIVAL AT 100 MONTHS </a:t>
            </a:r>
          </a:p>
          <a:p>
            <a:pPr defTabSz="941928">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rPr>
              <a:t>Expanded Chronic active TCMR</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data is not shown here ---but was </a:t>
            </a:r>
            <a:r>
              <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rPr>
              <a:t>also intermediate </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----between NORMAL and ----</a:t>
            </a:r>
            <a:r>
              <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rPr>
              <a:t>BANFF 2017 </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chronic active TCMR</a:t>
            </a:r>
          </a:p>
          <a:p>
            <a:pPr defTabSz="941928">
              <a:defRPr/>
            </a:pPr>
            <a:endParaRPr lang="en-US" dirty="0"/>
          </a:p>
          <a:p>
            <a:pPr defTabSz="941928">
              <a:defRPr/>
            </a:pPr>
            <a:r>
              <a:rPr lang="en-US" dirty="0"/>
              <a:t>XXXXXXXXXXXXXXXXXXXXXXXXXXXXXXXXXXXXXXXXXXXXXXXXXX</a:t>
            </a:r>
          </a:p>
          <a:p>
            <a:endParaRPr lang="en-US" b="1" u="none" strike="noStrike" dirty="0"/>
          </a:p>
          <a:p>
            <a:endParaRPr lang="en-US" b="1" u="none" strike="noStrike" dirty="0"/>
          </a:p>
          <a:p>
            <a:endParaRPr lang="en-US" b="1" u="none" strike="noStrike" dirty="0"/>
          </a:p>
          <a:p>
            <a:endParaRPr lang="en-US" b="1" u="none" strike="noStrike" dirty="0"/>
          </a:p>
          <a:p>
            <a:r>
              <a:rPr lang="en-US" b="1" dirty="0"/>
              <a:t>THE DEKAF</a:t>
            </a:r>
            <a:r>
              <a:rPr lang="en-US" b="1" baseline="0" dirty="0"/>
              <a:t> PROSPECTIVE AND CROSS SECTIONAL COHORTS </a:t>
            </a:r>
            <a:r>
              <a:rPr lang="en-US" baseline="0" dirty="0"/>
              <a:t>ALSO </a:t>
            </a:r>
            <a:r>
              <a:rPr lang="en-US" b="1" baseline="0" dirty="0"/>
              <a:t>HAVE SOME FINDINGS THAT CAN BE USED TO SUPPORT LOWERING THE THRESHOLD </a:t>
            </a:r>
            <a:r>
              <a:rPr lang="en-US" baseline="0" dirty="0"/>
              <a:t>FOR Chronic active TCMR, -----BUT </a:t>
            </a:r>
            <a:r>
              <a:rPr lang="en-US" b="1" baseline="0" dirty="0"/>
              <a:t>THAT DATA </a:t>
            </a:r>
            <a:r>
              <a:rPr lang="en-US" baseline="0" dirty="0"/>
              <a:t>CAN BE LOOKED AT IN MORE THAN ONE WAY </a:t>
            </a:r>
          </a:p>
          <a:p>
            <a:r>
              <a:rPr lang="en-US" dirty="0"/>
              <a:t>Only t1-tubulitis version</a:t>
            </a:r>
            <a:r>
              <a:rPr lang="en-US" baseline="0" dirty="0"/>
              <a:t> shown here--------------But expanded ca-TCMR was similar = 85% survival at the composite graft endpoint = doubling serum creatinine or graft loss (Banff 2017 was ~ 70%, Normal = No Rejection was 95%)-----Overall log rank p-value for whole graph was p&lt;0.001; but I faintly remember hazard ratio for composite graft loss was same for normal and mild ca-TCMR groups</a:t>
            </a:r>
          </a:p>
          <a:p>
            <a:r>
              <a:rPr lang="en-US" dirty="0">
                <a:solidFill>
                  <a:schemeClr val="bg1"/>
                </a:solidFill>
                <a:latin typeface="TimesNewRomanPSMT"/>
                <a:ea typeface="Calibri" panose="020F0502020204030204" pitchFamily="34" charset="0"/>
                <a:cs typeface="TimesNewRomanPSMT"/>
              </a:rPr>
              <a:t>A diagnosis of ca-TCMR predicted a </a:t>
            </a:r>
            <a:r>
              <a:rPr lang="en-US" b="1" dirty="0">
                <a:solidFill>
                  <a:schemeClr val="bg1"/>
                </a:solidFill>
                <a:latin typeface="TimesNewRomanPSMT"/>
                <a:ea typeface="Calibri" panose="020F0502020204030204" pitchFamily="34" charset="0"/>
                <a:cs typeface="TimesNewRomanPSMT"/>
              </a:rPr>
              <a:t>composite graft endpoint </a:t>
            </a:r>
            <a:r>
              <a:rPr lang="en-US" dirty="0">
                <a:solidFill>
                  <a:schemeClr val="bg1"/>
                </a:solidFill>
                <a:latin typeface="TimesNewRomanPSMT"/>
                <a:ea typeface="Calibri" panose="020F0502020204030204" pitchFamily="34" charset="0"/>
                <a:cs typeface="TimesNewRomanPSMT"/>
              </a:rPr>
              <a:t>defined as doubling serum creatinine or death-censored graft loss with odds exceeded only by a diagnosis of antibody-mediated rejection (ABMR).</a:t>
            </a:r>
            <a:endParaRPr lang="en-US" dirty="0">
              <a:solidFill>
                <a:schemeClr val="bg1"/>
              </a:solidFill>
              <a:latin typeface="TimesNewRomanPSMT"/>
              <a:ea typeface="Calibri" panose="020F0502020204030204" pitchFamily="34" charset="0"/>
              <a:cs typeface="Times New Roman" panose="02020603050405020304" pitchFamily="18" charset="0"/>
            </a:endParaRPr>
          </a:p>
          <a:p>
            <a:r>
              <a:rPr lang="en-US" baseline="0" dirty="0"/>
              <a:t>R</a:t>
            </a:r>
            <a:r>
              <a:rPr lang="en-US" dirty="0">
                <a:solidFill>
                  <a:schemeClr val="bg1"/>
                </a:solidFill>
                <a:latin typeface="Calibri"/>
              </a:rPr>
              <a:t>elaxation total 1=1, i-IFTA=1, while retaining ci of 2 or higher (and t of 2 or higher they added in)= MODIFIED CATCMR= # cases  33 rose to 45;  grade I rose from 28 to 40;  </a:t>
            </a:r>
            <a:r>
              <a:rPr lang="en-US" dirty="0">
                <a:solidFill>
                  <a:srgbClr val="FF0000"/>
                </a:solidFill>
                <a:latin typeface="Calibri"/>
              </a:rPr>
              <a:t>Hazard ratio fell </a:t>
            </a:r>
            <a:r>
              <a:rPr lang="en-US" dirty="0">
                <a:solidFill>
                  <a:schemeClr val="bg1"/>
                </a:solidFill>
                <a:latin typeface="Calibri"/>
              </a:rPr>
              <a:t>5.42 to 3.00 (confirm this from final version of manuscript)</a:t>
            </a:r>
          </a:p>
          <a:p>
            <a:pPr defTabSz="939619">
              <a:defRPr/>
            </a:pPr>
            <a:endParaRPr lang="en-US" dirty="0">
              <a:solidFill>
                <a:schemeClr val="bg1"/>
              </a:solidFill>
              <a:latin typeface="Calibri"/>
            </a:endParaRPr>
          </a:p>
          <a:p>
            <a:pPr defTabSz="939619">
              <a:defRPr/>
            </a:pPr>
            <a:r>
              <a:rPr lang="en-US" dirty="0">
                <a:solidFill>
                  <a:schemeClr val="bg1"/>
                </a:solidFill>
                <a:latin typeface="Calibri"/>
              </a:rPr>
              <a:t>They also created a </a:t>
            </a:r>
            <a:r>
              <a:rPr lang="en-US" b="1" dirty="0">
                <a:solidFill>
                  <a:schemeClr val="bg1"/>
                </a:solidFill>
                <a:latin typeface="Calibri"/>
              </a:rPr>
              <a:t>mild-tubulitis-CATCMR</a:t>
            </a:r>
            <a:r>
              <a:rPr lang="en-US" dirty="0">
                <a:solidFill>
                  <a:schemeClr val="bg1"/>
                </a:solidFill>
                <a:latin typeface="Calibri"/>
              </a:rPr>
              <a:t> with ci of as little as 1 and tubulitis as little as 1 (while retaining Total-i 2 or more and  i of 2 or more)= they found 17 cases, better survival AND </a:t>
            </a:r>
            <a:r>
              <a:rPr lang="en-US" dirty="0">
                <a:solidFill>
                  <a:srgbClr val="FF0000"/>
                </a:solidFill>
                <a:latin typeface="Calibri"/>
              </a:rPr>
              <a:t>Hazard Ratio ONLY 0.78=not </a:t>
            </a:r>
            <a:r>
              <a:rPr lang="en-US" dirty="0">
                <a:solidFill>
                  <a:schemeClr val="bg1"/>
                </a:solidFill>
                <a:latin typeface="Calibri"/>
              </a:rPr>
              <a:t>in informative category</a:t>
            </a:r>
          </a:p>
          <a:p>
            <a:pPr marL="0" indent="0">
              <a:buFont typeface="Arial" panose="020B0604020202020204" pitchFamily="34" charset="0"/>
              <a:buNone/>
            </a:pPr>
            <a:r>
              <a:rPr lang="pl-PL" sz="2400" b="1" dirty="0">
                <a:solidFill>
                  <a:srgbClr val="FFFFFF"/>
                </a:solidFill>
                <a:latin typeface="Calibri" panose="020F0502020204030204" pitchFamily="34" charset="0"/>
              </a:rPr>
              <a:t>Nakagawa 2021 </a:t>
            </a:r>
            <a:r>
              <a:rPr lang="pl-PL" sz="2400" dirty="0">
                <a:solidFill>
                  <a:srgbClr val="FFFFFF"/>
                </a:solidFill>
                <a:latin typeface="Calibri" panose="020F0502020204030204" pitchFamily="34" charset="0"/>
              </a:rPr>
              <a:t>AJT 21: 174</a:t>
            </a:r>
            <a:r>
              <a:rPr lang="pl-PL" sz="2400" dirty="0">
                <a:solidFill>
                  <a:srgbClr val="FFFFFF"/>
                </a:solidFill>
              </a:rPr>
              <a:t> </a:t>
            </a:r>
            <a:r>
              <a:rPr lang="en-US" sz="2400" dirty="0" err="1">
                <a:solidFill>
                  <a:srgbClr val="FFFFFF"/>
                </a:solidFill>
              </a:rPr>
              <a:t>Supplem</a:t>
            </a:r>
            <a:r>
              <a:rPr lang="en-US" sz="2400" dirty="0">
                <a:solidFill>
                  <a:srgbClr val="FFFFFF"/>
                </a:solidFill>
              </a:rPr>
              <a:t> Figs 2a 2b: Yes still demonstrable effect but milder (see ppt slides) 70%  survival at composite graft endpoint RISES to 85%  (no rejection is 95%) </a:t>
            </a:r>
            <a:endParaRPr lang="en-US" sz="2400" dirty="0">
              <a:solidFill>
                <a:srgbClr val="FFFFFF"/>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41928" rtl="0" eaLnBrk="1" fontAlgn="auto" latinLnBrk="0" hangingPunct="1">
              <a:lnSpc>
                <a:spcPct val="100000"/>
              </a:lnSpc>
              <a:spcBef>
                <a:spcPts val="0"/>
              </a:spcBef>
              <a:spcAft>
                <a:spcPts val="0"/>
              </a:spcAft>
              <a:buClrTx/>
              <a:buSzTx/>
              <a:buFontTx/>
              <a:buNone/>
              <a:tabLst/>
              <a:defRPr/>
            </a:pPr>
            <a:fld id="{E4D4DE16-B486-4E05-8336-62B4D10A5AC9}" type="slidenum">
              <a:rPr kumimoji="0" lang="en-US"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41928"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8794932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spect="1" noChangeArrowheads="1" noTextEdit="1"/>
          </p:cNvSpPr>
          <p:nvPr>
            <p:ph type="sldImg"/>
          </p:nvPr>
        </p:nvSpPr>
        <p:spPr>
          <a:xfrm>
            <a:off x="1206500" y="704850"/>
            <a:ext cx="4689475" cy="3517900"/>
          </a:xfrm>
          <a:ln w="12700"/>
        </p:spPr>
      </p:sp>
      <p:sp>
        <p:nvSpPr>
          <p:cNvPr id="337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94" tIns="46698" rIns="93394" bIns="46698"/>
          <a:lstStyle/>
          <a:p>
            <a:r>
              <a:rPr lang="en-US" b="0" dirty="0"/>
              <a:t>Now I would like to discuss the issue of diagnosing ACUTE TCMR occurring on top of ca-TCMR…..Banff 2017 did not allow you to do so</a:t>
            </a:r>
          </a:p>
          <a:p>
            <a:endParaRPr lang="en-US" b="0" dirty="0"/>
          </a:p>
          <a:p>
            <a:pPr marL="231160" indent="-231160">
              <a:buAutoNum type="arabicPeriod"/>
            </a:pPr>
            <a:r>
              <a:rPr lang="en-US" b="0" dirty="0"/>
              <a:t>The term ca-TCMR, as defined in 2017,  accurately reflected </a:t>
            </a:r>
            <a:r>
              <a:rPr lang="en-US" altLang="en-US" sz="2400" b="0" kern="0" dirty="0">
                <a:solidFill>
                  <a:srgbClr val="FFFFFF"/>
                </a:solidFill>
                <a:latin typeface="Arial" pitchFamily="34" charset="0"/>
              </a:rPr>
              <a:t>pathology in Protocol biopsies &amp; in Biopsies done for gradually creeping up serum creatinine</a:t>
            </a:r>
          </a:p>
          <a:p>
            <a:pPr marL="231160" indent="-231160" defTabSz="924354" eaLnBrk="1" fontAlgn="auto" hangingPunct="1">
              <a:spcBef>
                <a:spcPts val="0"/>
              </a:spcBef>
              <a:spcAft>
                <a:spcPts val="0"/>
              </a:spcAft>
              <a:buFontTx/>
              <a:buAutoNum type="arabicPeriod"/>
              <a:defRPr/>
            </a:pPr>
            <a:r>
              <a:rPr lang="en-US" b="0" dirty="0"/>
              <a:t>However,</a:t>
            </a:r>
            <a:r>
              <a:rPr lang="en-US" b="0" baseline="0" dirty="0"/>
              <a:t> it</a:t>
            </a:r>
            <a:r>
              <a:rPr lang="en-US" b="0" dirty="0"/>
              <a:t> was not a satisfactory term for </a:t>
            </a:r>
            <a:r>
              <a:rPr lang="en-US" altLang="en-US" b="0" dirty="0">
                <a:solidFill>
                  <a:schemeClr val="bg1"/>
                </a:solidFill>
                <a:latin typeface="Arial" pitchFamily="34" charset="0"/>
              </a:rPr>
              <a:t>Bx acute rise in creat (which is actually most late Biopsies in our practice).</a:t>
            </a:r>
          </a:p>
          <a:p>
            <a:pPr marL="0" indent="0" defTabSz="924354" eaLnBrk="1" fontAlgn="auto" hangingPunct="1">
              <a:spcBef>
                <a:spcPts val="0"/>
              </a:spcBef>
              <a:spcAft>
                <a:spcPts val="0"/>
              </a:spcAft>
              <a:buFontTx/>
              <a:buNone/>
              <a:defRPr/>
            </a:pPr>
            <a:endParaRPr lang="en-US" altLang="en-US" b="0" dirty="0">
              <a:solidFill>
                <a:schemeClr val="bg1"/>
              </a:solidFill>
              <a:latin typeface="Arial" pitchFamily="34" charset="0"/>
            </a:endParaRPr>
          </a:p>
          <a:p>
            <a:pPr marL="231160" indent="-231160" defTabSz="924354" eaLnBrk="1" fontAlgn="auto" hangingPunct="1">
              <a:spcBef>
                <a:spcPts val="0"/>
              </a:spcBef>
              <a:spcAft>
                <a:spcPts val="0"/>
              </a:spcAft>
              <a:buFontTx/>
              <a:buAutoNum type="arabicPeriod"/>
              <a:defRPr/>
            </a:pPr>
            <a:r>
              <a:rPr lang="en-US" b="0" dirty="0">
                <a:solidFill>
                  <a:schemeClr val="bg1"/>
                </a:solidFill>
                <a:latin typeface="Arial" pitchFamily="34" charset="0"/>
              </a:rPr>
              <a:t>The Banff 2019 solution to this problem was to allow separate scores for </a:t>
            </a:r>
            <a:r>
              <a:rPr lang="en-US" b="1" dirty="0">
                <a:solidFill>
                  <a:schemeClr val="bg1"/>
                </a:solidFill>
                <a:latin typeface="Arial" pitchFamily="34" charset="0"/>
              </a:rPr>
              <a:t>tubulitis</a:t>
            </a:r>
            <a:r>
              <a:rPr lang="en-US" b="0" dirty="0">
                <a:solidFill>
                  <a:schemeClr val="bg1"/>
                </a:solidFill>
                <a:latin typeface="Arial" pitchFamily="34" charset="0"/>
              </a:rPr>
              <a:t> in </a:t>
            </a:r>
            <a:r>
              <a:rPr lang="en-US" b="1" dirty="0">
                <a:solidFill>
                  <a:schemeClr val="bg1"/>
                </a:solidFill>
                <a:latin typeface="Arial" pitchFamily="34" charset="0"/>
              </a:rPr>
              <a:t>non-fibrotic</a:t>
            </a:r>
            <a:r>
              <a:rPr lang="en-US" b="0" dirty="0">
                <a:solidFill>
                  <a:schemeClr val="bg1"/>
                </a:solidFill>
                <a:latin typeface="Arial" pitchFamily="34" charset="0"/>
              </a:rPr>
              <a:t> and </a:t>
            </a:r>
            <a:r>
              <a:rPr lang="en-US" b="1" dirty="0">
                <a:solidFill>
                  <a:schemeClr val="bg1"/>
                </a:solidFill>
                <a:latin typeface="Arial" pitchFamily="34" charset="0"/>
              </a:rPr>
              <a:t>fibrotic</a:t>
            </a:r>
            <a:r>
              <a:rPr lang="en-US" b="0" dirty="0">
                <a:solidFill>
                  <a:schemeClr val="bg1"/>
                </a:solidFill>
                <a:latin typeface="Arial" pitchFamily="34" charset="0"/>
              </a:rPr>
              <a:t> areas of the biopsy, --and to use inflammation and tubulitis in THESE NON-SCARRED areas to define ACUTE rejection superimposed on a background of chronicity. </a:t>
            </a:r>
          </a:p>
          <a:p>
            <a:pPr marL="231160" indent="-231160" defTabSz="924354" eaLnBrk="1" fontAlgn="auto" hangingPunct="1">
              <a:spcBef>
                <a:spcPts val="0"/>
              </a:spcBef>
              <a:spcAft>
                <a:spcPts val="0"/>
              </a:spcAft>
              <a:buFontTx/>
              <a:buAutoNum type="arabicPeriod"/>
              <a:defRPr/>
            </a:pPr>
            <a:r>
              <a:rPr lang="en-US" b="0" dirty="0"/>
              <a:t>My opinion HAS ALWAYS BEEN that, …IF A Bx IS DONE FOR A RAPID RATHER THAN A GRADUAL RISE IN CREAT,---</a:t>
            </a:r>
            <a:r>
              <a:rPr lang="en-US" altLang="en-US" sz="1200" dirty="0">
                <a:solidFill>
                  <a:schemeClr val="bg1"/>
                </a:solidFill>
                <a:latin typeface="Arial" pitchFamily="34" charset="0"/>
              </a:rPr>
              <a:t>ACUTE or ACTIVE TCMR can be dx &amp; GRADED ---based on the </a:t>
            </a:r>
            <a:r>
              <a:rPr lang="en-US" altLang="en-US" sz="1200" b="1" dirty="0">
                <a:solidFill>
                  <a:schemeClr val="bg1"/>
                </a:solidFill>
                <a:latin typeface="Arial" pitchFamily="34" charset="0"/>
              </a:rPr>
              <a:t>TOTAL</a:t>
            </a:r>
            <a:r>
              <a:rPr lang="en-US" altLang="en-US" sz="1200" dirty="0">
                <a:solidFill>
                  <a:schemeClr val="bg1"/>
                </a:solidFill>
                <a:latin typeface="Arial" pitchFamily="34" charset="0"/>
              </a:rPr>
              <a:t> </a:t>
            </a:r>
            <a:r>
              <a:rPr lang="en-US" altLang="en-US" sz="1200" dirty="0" err="1">
                <a:solidFill>
                  <a:schemeClr val="bg1"/>
                </a:solidFill>
                <a:latin typeface="Arial" pitchFamily="34" charset="0"/>
              </a:rPr>
              <a:t>inflamm</a:t>
            </a:r>
            <a:r>
              <a:rPr lang="en-US" altLang="en-US" sz="1200" dirty="0">
                <a:solidFill>
                  <a:schemeClr val="bg1"/>
                </a:solidFill>
                <a:latin typeface="Arial" pitchFamily="34" charset="0"/>
              </a:rPr>
              <a:t> scores, &amp;  the severity of tubulitis ---IRRESPECTIVE of whether it occurs in </a:t>
            </a:r>
            <a:r>
              <a:rPr lang="en-US" altLang="en-US" sz="1200" b="1" dirty="0">
                <a:solidFill>
                  <a:srgbClr val="FFFF00"/>
                </a:solidFill>
                <a:latin typeface="Arial" pitchFamily="34" charset="0"/>
              </a:rPr>
              <a:t>fibrotic or non-fibrotic areas.  ---.</a:t>
            </a:r>
          </a:p>
          <a:p>
            <a:pPr marL="0" indent="0" defTabSz="924354" eaLnBrk="1" fontAlgn="auto" hangingPunct="1">
              <a:spcBef>
                <a:spcPts val="0"/>
              </a:spcBef>
              <a:spcAft>
                <a:spcPts val="0"/>
              </a:spcAft>
              <a:buFontTx/>
              <a:buNone/>
              <a:defRPr/>
            </a:pPr>
            <a:endParaRPr lang="en-US" altLang="en-US" sz="1200" b="1" dirty="0">
              <a:solidFill>
                <a:srgbClr val="FFFF00"/>
              </a:solidFill>
              <a:latin typeface="Arial" pitchFamily="34" charset="0"/>
            </a:endParaRPr>
          </a:p>
          <a:p>
            <a:pPr marL="0" indent="0" defTabSz="924354" eaLnBrk="1" fontAlgn="auto" hangingPunct="1">
              <a:spcBef>
                <a:spcPts val="0"/>
              </a:spcBef>
              <a:spcAft>
                <a:spcPts val="0"/>
              </a:spcAft>
              <a:buFontTx/>
              <a:buNone/>
              <a:defRPr/>
            </a:pPr>
            <a:r>
              <a:rPr lang="en-US" altLang="en-US" sz="1200" dirty="0">
                <a:solidFill>
                  <a:schemeClr val="bg1"/>
                </a:solidFill>
                <a:latin typeface="Arial" pitchFamily="34" charset="0"/>
              </a:rPr>
              <a:t>This is a simple rule  that we have followed &gt;30 </a:t>
            </a:r>
            <a:r>
              <a:rPr lang="en-US" altLang="en-US" sz="1200" dirty="0" err="1">
                <a:solidFill>
                  <a:schemeClr val="bg1"/>
                </a:solidFill>
                <a:latin typeface="Arial" pitchFamily="34" charset="0"/>
              </a:rPr>
              <a:t>ys</a:t>
            </a:r>
            <a:r>
              <a:rPr lang="en-US" altLang="en-US" sz="1200" dirty="0">
                <a:solidFill>
                  <a:schemeClr val="bg1"/>
                </a:solidFill>
                <a:latin typeface="Arial" pitchFamily="34" charset="0"/>
              </a:rPr>
              <a:t>, -- beginning long before i-IFTA was formally recognized as a lesion that adversely affects graft outcome.</a:t>
            </a:r>
          </a:p>
          <a:p>
            <a:pPr marL="0" indent="0" defTabSz="924354" eaLnBrk="1" fontAlgn="auto" hangingPunct="1">
              <a:spcBef>
                <a:spcPts val="0"/>
              </a:spcBef>
              <a:spcAft>
                <a:spcPts val="0"/>
              </a:spcAft>
              <a:buFontTx/>
              <a:buNone/>
              <a:defRPr/>
            </a:pPr>
            <a:endParaRPr lang="en-US" altLang="en-US" sz="1200" dirty="0">
              <a:solidFill>
                <a:schemeClr val="bg1"/>
              </a:solidFill>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Location of i t should not determine a call of acute vs chr. active </a:t>
            </a:r>
          </a:p>
          <a:p>
            <a:pPr marL="231160" indent="-231160" defTabSz="924354" eaLnBrk="1" fontAlgn="auto" hangingPunct="1">
              <a:spcBef>
                <a:spcPts val="0"/>
              </a:spcBef>
              <a:spcAft>
                <a:spcPts val="0"/>
              </a:spcAft>
              <a:buFontTx/>
              <a:buAutoNum type="arabicPeriod"/>
              <a:defRPr/>
            </a:pPr>
            <a:endParaRPr lang="en-US" altLang="en-US" sz="1200" dirty="0">
              <a:solidFill>
                <a:schemeClr val="bg1"/>
              </a:solidFill>
              <a:latin typeface="Arial" pitchFamily="34" charset="0"/>
            </a:endParaRPr>
          </a:p>
          <a:p>
            <a:pPr marL="0" indent="0" defTabSz="924354" eaLnBrk="1" fontAlgn="auto" hangingPunct="1">
              <a:spcBef>
                <a:spcPts val="0"/>
              </a:spcBef>
              <a:spcAft>
                <a:spcPts val="0"/>
              </a:spcAft>
              <a:buFontTx/>
              <a:buNone/>
              <a:defRPr/>
            </a:pPr>
            <a:r>
              <a:rPr lang="en-US" altLang="en-US" sz="1200" dirty="0" err="1">
                <a:solidFill>
                  <a:schemeClr val="bg1"/>
                </a:solidFill>
                <a:latin typeface="Arial" pitchFamily="34" charset="0"/>
              </a:rPr>
              <a:t>XXXXXXXXXXXXXXXXXXXXXXXXXX</a:t>
            </a:r>
            <a:endParaRPr lang="en-US" altLang="en-US" sz="1200" dirty="0">
              <a:solidFill>
                <a:schemeClr val="bg1"/>
              </a:solidFill>
              <a:latin typeface="Arial" pitchFamily="34" charset="0"/>
            </a:endParaRPr>
          </a:p>
          <a:p>
            <a:pPr marL="0" indent="0" defTabSz="924354" eaLnBrk="1" fontAlgn="auto" hangingPunct="1">
              <a:spcBef>
                <a:spcPts val="0"/>
              </a:spcBef>
              <a:spcAft>
                <a:spcPts val="0"/>
              </a:spcAft>
              <a:buFontTx/>
              <a:buNone/>
              <a:defRPr/>
            </a:pPr>
            <a:endParaRPr lang="en-US" altLang="en-US" sz="1200" dirty="0">
              <a:solidFill>
                <a:schemeClr val="bg1"/>
              </a:solidFill>
              <a:latin typeface="Arial" pitchFamily="34" charset="0"/>
            </a:endParaRPr>
          </a:p>
          <a:p>
            <a:pPr marL="0" indent="0" defTabSz="924354" eaLnBrk="1" fontAlgn="auto" hangingPunct="1">
              <a:spcBef>
                <a:spcPts val="0"/>
              </a:spcBef>
              <a:spcAft>
                <a:spcPts val="0"/>
              </a:spcAft>
              <a:buFontTx/>
              <a:buNone/>
              <a:defRPr/>
            </a:pPr>
            <a:endParaRPr lang="en-US" altLang="en-US" sz="1200" dirty="0">
              <a:solidFill>
                <a:schemeClr val="bg1"/>
              </a:solidFill>
              <a:latin typeface="Arial" pitchFamily="34" charset="0"/>
            </a:endParaRPr>
          </a:p>
          <a:p>
            <a:pPr marL="0" indent="0" defTabSz="924354" eaLnBrk="1" fontAlgn="auto" hangingPunct="1">
              <a:spcBef>
                <a:spcPts val="0"/>
              </a:spcBef>
              <a:spcAft>
                <a:spcPts val="0"/>
              </a:spcAft>
              <a:buFontTx/>
              <a:buNone/>
              <a:defRPr/>
            </a:pPr>
            <a:endParaRPr lang="en-US" altLang="en-US" sz="1200" dirty="0">
              <a:solidFill>
                <a:schemeClr val="bg1"/>
              </a:solidFill>
              <a:latin typeface="Arial" pitchFamily="34" charset="0"/>
            </a:endParaRPr>
          </a:p>
          <a:p>
            <a:pPr marL="0" indent="0" eaLnBrk="1" hangingPunct="1">
              <a:buNone/>
            </a:pPr>
            <a:endParaRPr lang="en-US" altLang="en-US" sz="1200" dirty="0">
              <a:solidFill>
                <a:schemeClr val="bg1"/>
              </a:solidFill>
              <a:latin typeface="Arial" pitchFamily="34" charset="0"/>
            </a:endParaRPr>
          </a:p>
          <a:p>
            <a:pPr marL="0" indent="0" eaLnBrk="1" hangingPunct="1">
              <a:buNone/>
            </a:pPr>
            <a:r>
              <a:rPr lang="en-US" altLang="en-US" sz="1200" dirty="0">
                <a:solidFill>
                  <a:schemeClr val="bg1"/>
                </a:solidFill>
                <a:latin typeface="Arial" pitchFamily="34" charset="0"/>
              </a:rPr>
              <a:t>I do not believe that the Location of i t should not determine a call of acute vs </a:t>
            </a:r>
            <a:r>
              <a:rPr lang="en-US" altLang="en-US" sz="1200" dirty="0" err="1">
                <a:solidFill>
                  <a:schemeClr val="bg1"/>
                </a:solidFill>
                <a:latin typeface="Arial" pitchFamily="34" charset="0"/>
              </a:rPr>
              <a:t>chr.</a:t>
            </a:r>
            <a:r>
              <a:rPr lang="en-US" altLang="en-US" sz="1200" dirty="0">
                <a:solidFill>
                  <a:schemeClr val="bg1"/>
                </a:solidFill>
                <a:latin typeface="Arial" pitchFamily="34" charset="0"/>
              </a:rPr>
              <a:t> active in any given biopsy;  IF THE CREATININE RISES ACUTELY THE REJECTION IS ACUTE; IF SMOLDERING IT IS CHRONIC ACTIVE; IF DURATION NOT KNOWN IT IS JUST ACTIVE</a:t>
            </a:r>
          </a:p>
          <a:p>
            <a:pPr marL="0" indent="0" eaLnBrk="1" hangingPunct="1">
              <a:buNone/>
            </a:pPr>
            <a:endParaRPr lang="en-US" altLang="en-US" sz="1200" dirty="0">
              <a:solidFill>
                <a:schemeClr val="bg1"/>
              </a:solidFill>
              <a:latin typeface="Arial" pitchFamily="34" charset="0"/>
            </a:endParaRPr>
          </a:p>
          <a:p>
            <a:pPr marL="0" indent="0" eaLnBrk="1" hangingPunct="1">
              <a:buNone/>
            </a:pPr>
            <a:endParaRPr lang="en-US" altLang="en-US" sz="1200" dirty="0">
              <a:solidFill>
                <a:schemeClr val="bg1"/>
              </a:solidFill>
              <a:latin typeface="Arial" pitchFamily="34" charset="0"/>
            </a:endParaRPr>
          </a:p>
          <a:p>
            <a:pPr marL="0" indent="0" eaLnBrk="1" hangingPunct="1">
              <a:buNone/>
            </a:pPr>
            <a:endParaRPr lang="en-US" altLang="en-US" sz="1200" dirty="0">
              <a:solidFill>
                <a:schemeClr val="bg1"/>
              </a:solidFill>
              <a:latin typeface="Arial" pitchFamily="34" charset="0"/>
            </a:endParaRPr>
          </a:p>
          <a:p>
            <a:pPr marL="0" indent="0" eaLnBrk="1" hangingPunct="1">
              <a:buNone/>
            </a:pPr>
            <a:endParaRPr lang="en-US" altLang="en-US" sz="1200" dirty="0">
              <a:solidFill>
                <a:schemeClr val="bg1"/>
              </a:solidFill>
              <a:latin typeface="Arial" pitchFamily="34" charset="0"/>
            </a:endParaRPr>
          </a:p>
          <a:p>
            <a:pPr marL="0" indent="0" eaLnBrk="1" hangingPunct="1">
              <a:buNone/>
            </a:pPr>
            <a:r>
              <a:rPr lang="en-US" altLang="en-US" sz="1200" dirty="0" err="1">
                <a:solidFill>
                  <a:schemeClr val="bg1"/>
                </a:solidFill>
                <a:latin typeface="Arial" pitchFamily="34" charset="0"/>
              </a:rPr>
              <a:t>XXXXXXXXXXXXXXX</a:t>
            </a:r>
            <a:endParaRPr lang="en-US" sz="1200" b="0" dirty="0">
              <a:solidFill>
                <a:schemeClr val="bg1"/>
              </a:solidFill>
              <a:latin typeface="Arial" pitchFamily="34" charset="0"/>
            </a:endParaRPr>
          </a:p>
          <a:p>
            <a:pPr marL="0" indent="0" eaLnBrk="1" hangingPunct="1">
              <a:buNone/>
            </a:pPr>
            <a:r>
              <a:rPr lang="en-US" sz="1200" b="0" dirty="0">
                <a:solidFill>
                  <a:schemeClr val="bg1"/>
                </a:solidFill>
                <a:latin typeface="Arial" pitchFamily="34" charset="0"/>
              </a:rPr>
              <a:t>J. I REGARD THE Banff SCHEMA AS A SYSTEM </a:t>
            </a:r>
            <a:r>
              <a:rPr lang="en-US" sz="1200" b="1" dirty="0">
                <a:solidFill>
                  <a:schemeClr val="bg1"/>
                </a:solidFill>
                <a:latin typeface="Arial" pitchFamily="34" charset="0"/>
              </a:rPr>
              <a:t>FOR REPORTING </a:t>
            </a:r>
            <a:r>
              <a:rPr lang="en-US" sz="1200" b="0" dirty="0">
                <a:solidFill>
                  <a:schemeClr val="bg1"/>
                </a:solidFill>
                <a:latin typeface="Arial" pitchFamily="34" charset="0"/>
              </a:rPr>
              <a:t>ALLOGRAFT PATHOLOGY IN A UNIFORM WAY, AFTER I HAVE MADE A DIAGNOSIS BASED ON MY OVERALL BIOPSY ASSESSMENT AND REVIEW OF CLINICAL PARAMETERS—Practicing pathology this way is no different from practicing any other </a:t>
            </a:r>
            <a:r>
              <a:rPr lang="en-US" sz="1200" b="0" dirty="0" err="1">
                <a:solidFill>
                  <a:schemeClr val="bg1"/>
                </a:solidFill>
                <a:latin typeface="Arial" pitchFamily="34" charset="0"/>
              </a:rPr>
              <a:t>subspeciality</a:t>
            </a:r>
            <a:r>
              <a:rPr lang="en-US" sz="1200" b="0" dirty="0">
                <a:solidFill>
                  <a:schemeClr val="bg1"/>
                </a:solidFill>
                <a:latin typeface="Arial" pitchFamily="34" charset="0"/>
              </a:rPr>
              <a:t> area of Medicine;</a:t>
            </a:r>
          </a:p>
          <a:p>
            <a:pPr marL="0" indent="0" eaLnBrk="1" hangingPunct="1">
              <a:buNone/>
            </a:pPr>
            <a:r>
              <a:rPr lang="en-US" sz="1200" b="0" dirty="0" err="1">
                <a:solidFill>
                  <a:schemeClr val="bg1"/>
                </a:solidFill>
                <a:latin typeface="Arial" pitchFamily="34" charset="0"/>
              </a:rPr>
              <a:t>xxxxxxxxxxxxxxxxxxxxxx</a:t>
            </a:r>
            <a:endParaRPr lang="en-US" b="0" dirty="0"/>
          </a:p>
          <a:p>
            <a:r>
              <a:rPr lang="en-US" b="0" dirty="0"/>
              <a:t>If creatinine is rising, these For protocol biopsies we could use the currently recommended terminology viz chronic active-TCMR, Banff grade 1a-II (but </a:t>
            </a:r>
            <a:r>
              <a:rPr lang="en-US" b="0" dirty="0" err="1"/>
              <a:t>glotz</a:t>
            </a:r>
            <a:r>
              <a:rPr lang="en-US" b="0" dirty="0"/>
              <a:t> had a somewhat valid point about not having separate definitions for different situations)</a:t>
            </a:r>
          </a:p>
          <a:p>
            <a:r>
              <a:rPr lang="en-US" b="0" dirty="0"/>
              <a:t>However of biopsies with rising creatinine, we could use the term acute TCMR Banff 1A-II  and specify the grade of IFTA to indicate histologic chronicity </a:t>
            </a:r>
            <a:r>
              <a:rPr lang="en-US" altLang="en-US" b="0" dirty="0">
                <a:solidFill>
                  <a:srgbClr val="FFFF00"/>
                </a:solidFill>
                <a:latin typeface="Arial" pitchFamily="34" charset="0"/>
              </a:rPr>
              <a:t>without insisting that i &amp; t occur in arbitrarily designated compartment</a:t>
            </a:r>
          </a:p>
          <a:p>
            <a:endParaRPr lang="en-US" altLang="en-US" b="0" dirty="0">
              <a:solidFill>
                <a:srgbClr val="FFFF00"/>
              </a:solidFill>
              <a:latin typeface="Arial" pitchFamily="34" charset="0"/>
            </a:endParaRPr>
          </a:p>
          <a:p>
            <a:r>
              <a:rPr lang="en-US" altLang="en-US" b="0" dirty="0">
                <a:solidFill>
                  <a:srgbClr val="FFFF00"/>
                </a:solidFill>
                <a:latin typeface="Arial" pitchFamily="34" charset="0"/>
              </a:rPr>
              <a:t>I WOULD LIKE TO NOTE THAT IN A RECENT BANFF SURVEY CONDUCTED BY MARK HAAS: IT WAS NOTED THAT IF TREATMENT WAS GIVEN TO THESE CASES IT WAS THE SAME TREATMENT THAT IS GIVEN TO PATIENTS WITH ACUTE TCMR</a:t>
            </a:r>
            <a:endParaRPr lang="en-US" altLang="en-US" sz="2400" b="0" kern="0" dirty="0">
              <a:solidFill>
                <a:srgbClr val="FFFFFF"/>
              </a:solidFill>
              <a:latin typeface="Arial" pitchFamily="34" charset="0"/>
            </a:endParaRPr>
          </a:p>
          <a:p>
            <a:endParaRPr lang="en-US" b="0" dirty="0">
              <a:solidFill>
                <a:srgbClr val="FFFF00"/>
              </a:solidFill>
              <a:latin typeface="Arial" pitchFamily="34" charset="0"/>
            </a:endParaRPr>
          </a:p>
          <a:p>
            <a:r>
              <a:rPr lang="en-US" b="0" dirty="0" err="1">
                <a:solidFill>
                  <a:srgbClr val="FFFF00"/>
                </a:solidFill>
                <a:latin typeface="Arial" pitchFamily="34" charset="0"/>
              </a:rPr>
              <a:t>XXXXXXXXXXXXX</a:t>
            </a:r>
            <a:endParaRPr lang="en-US" b="0" dirty="0"/>
          </a:p>
          <a:p>
            <a:r>
              <a:rPr lang="en-US" b="0" dirty="0"/>
              <a:t>(we specify IFTA in this manner anyway for biopsies where fibrosis falls short of the designation </a:t>
            </a:r>
            <a:r>
              <a:rPr lang="en-US" b="0" dirty="0" err="1"/>
              <a:t>CTCMR</a:t>
            </a:r>
            <a:r>
              <a:rPr lang="en-US" b="0"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My opinion is that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For protocol biopsies we could use the currently recommended terminology viz chronic active-TCMR, Banff grade 1a-II (but </a:t>
            </a: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glotz</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had a somewhat valid point about not having separate definitions for different situations)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However of biopsies with rising creatinine, we could use the term acute TCMR Banff 1A-II  and specify the grade of IFTA to indicate histologic chronicity </a:t>
            </a:r>
            <a:r>
              <a:rPr kumimoji="0" lang="en-US" altLang="en-US" sz="1200" b="0" i="0" u="none" strike="noStrike" kern="1200" cap="none" spc="0" normalizeH="0" baseline="0" noProof="0" dirty="0">
                <a:ln>
                  <a:noFill/>
                </a:ln>
                <a:solidFill>
                  <a:srgbClr val="FFFF00"/>
                </a:solidFill>
                <a:effectLst/>
                <a:uLnTx/>
                <a:uFillTx/>
                <a:latin typeface="Arial" pitchFamily="34" charset="0"/>
                <a:ea typeface="+mn-ea"/>
                <a:cs typeface="+mn-cs"/>
              </a:rPr>
              <a:t>without insisting that i &amp; t occur in arbitrarily designated compartment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Arial" pitchFamily="34" charset="0"/>
                <a:ea typeface="+mn-ea"/>
                <a:cs typeface="+mn-cs"/>
              </a:rPr>
              <a:t>I WOULD LIKE TO NOTE THAT IN A RECENT BANFF SURVEY CONDUCTED BY MARK HAAS: IT WAS NOTED THAT IF TREATMENT WAS GIVEN TO THESE CASES IT WAS THE SAME TREATMENT THAT IS GIVEN TO PATIENTS WITH ACUTE TCMR</a:t>
            </a:r>
            <a:endParaRPr kumimoji="0" lang="en-US" sz="1200" b="0" i="0" u="none" strike="noStrike" kern="1200" cap="none" spc="0" normalizeH="0" baseline="0" noProof="0" dirty="0">
              <a:ln>
                <a:noFill/>
              </a:ln>
              <a:solidFill>
                <a:srgbClr val="FFFF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err="1">
                <a:ln>
                  <a:noFill/>
                </a:ln>
                <a:solidFill>
                  <a:srgbClr val="FFFF00"/>
                </a:solidFill>
                <a:effectLst/>
                <a:uLnTx/>
                <a:uFillTx/>
                <a:latin typeface="Arial" pitchFamily="34" charset="0"/>
                <a:ea typeface="+mn-ea"/>
                <a:cs typeface="+mn-cs"/>
              </a:rPr>
              <a:t>XXXXXXXXXXXXX</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defTabSz="924354" eaLnBrk="1" fontAlgn="auto" hangingPunct="1">
              <a:spcBef>
                <a:spcPts val="0"/>
              </a:spcBef>
              <a:spcAft>
                <a:spcPts val="0"/>
              </a:spcAft>
              <a:defRPr/>
            </a:pPr>
            <a:r>
              <a:rPr lang="en-US" b="0" dirty="0"/>
              <a:t>I believe this reporting system, is c</a:t>
            </a:r>
            <a:r>
              <a:rPr lang="en-US" altLang="en-US" b="0" dirty="0">
                <a:solidFill>
                  <a:schemeClr val="bg1"/>
                </a:solidFill>
                <a:latin typeface="Arial" pitchFamily="34" charset="0"/>
              </a:rPr>
              <a:t>onsistent with continued use of the term ‘Acute’ to qualify BL change &amp; TCMR without significant IFTA  (but no longer in use for early </a:t>
            </a:r>
            <a:r>
              <a:rPr lang="en-US" altLang="en-US" b="0" dirty="0" err="1">
                <a:solidFill>
                  <a:schemeClr val="bg1"/>
                </a:solidFill>
                <a:latin typeface="Arial" pitchFamily="34" charset="0"/>
              </a:rPr>
              <a:t>ABMR</a:t>
            </a:r>
            <a:r>
              <a:rPr lang="en-US" altLang="en-US" b="0" dirty="0">
                <a:solidFill>
                  <a:schemeClr val="bg1"/>
                </a:solidFill>
                <a:latin typeface="Arial" pitchFamily="34" charset="0"/>
              </a:rPr>
              <a:t>)(Banff 2017 stills allows acute TCMR)</a:t>
            </a:r>
          </a:p>
          <a:p>
            <a:pPr defTabSz="924354" eaLnBrk="1" fontAlgn="auto" hangingPunct="1">
              <a:spcBef>
                <a:spcPts val="0"/>
              </a:spcBef>
              <a:spcAft>
                <a:spcPts val="0"/>
              </a:spcAft>
              <a:defRPr/>
            </a:pPr>
            <a:endParaRPr lang="en-US" altLang="en-US" dirty="0">
              <a:solidFill>
                <a:schemeClr val="bg1"/>
              </a:solidFill>
              <a:latin typeface="Arial" pitchFamily="34" charset="0"/>
            </a:endParaRPr>
          </a:p>
          <a:p>
            <a:pPr defTabSz="924354" eaLnBrk="1" fontAlgn="auto" hangingPunct="1">
              <a:spcBef>
                <a:spcPts val="0"/>
              </a:spcBef>
              <a:spcAft>
                <a:spcPts val="0"/>
              </a:spcAft>
              <a:defRPr/>
            </a:pPr>
            <a:r>
              <a:rPr lang="en-US" altLang="en-US" dirty="0">
                <a:solidFill>
                  <a:schemeClr val="bg1"/>
                </a:solidFill>
                <a:latin typeface="Arial" pitchFamily="34" charset="0"/>
              </a:rPr>
              <a:t>Calling acute purely on histology has always been a problem: significant one for us as </a:t>
            </a:r>
            <a:r>
              <a:rPr lang="en-US" altLang="en-US" dirty="0" err="1">
                <a:solidFill>
                  <a:schemeClr val="bg1"/>
                </a:solidFill>
                <a:latin typeface="Arial" pitchFamily="34" charset="0"/>
              </a:rPr>
              <a:t>everyweek</a:t>
            </a:r>
            <a:r>
              <a:rPr lang="en-US" altLang="en-US" dirty="0">
                <a:solidFill>
                  <a:schemeClr val="bg1"/>
                </a:solidFill>
                <a:latin typeface="Arial" pitchFamily="34" charset="0"/>
              </a:rPr>
              <a:t> protocol biopsies show BL &amp; 1A with stable create. We REPLACE the term acute with SUBCLINICAL; and we now need to think for terminology when biopsy triggered by </a:t>
            </a:r>
            <a:r>
              <a:rPr lang="en-US" altLang="en-US" dirty="0" err="1">
                <a:solidFill>
                  <a:schemeClr val="bg1"/>
                </a:solidFill>
                <a:latin typeface="Arial" pitchFamily="34" charset="0"/>
              </a:rPr>
              <a:t>cfDNA</a:t>
            </a:r>
            <a:r>
              <a:rPr lang="en-US" altLang="en-US" dirty="0">
                <a:solidFill>
                  <a:schemeClr val="bg1"/>
                </a:solidFill>
                <a:latin typeface="Arial" pitchFamily="34" charset="0"/>
              </a:rPr>
              <a:t> or </a:t>
            </a:r>
            <a:r>
              <a:rPr lang="en-US" altLang="en-US" dirty="0" err="1">
                <a:solidFill>
                  <a:schemeClr val="bg1"/>
                </a:solidFill>
                <a:latin typeface="Arial" pitchFamily="34" charset="0"/>
              </a:rPr>
              <a:t>pbf</a:t>
            </a:r>
            <a:r>
              <a:rPr lang="en-US" altLang="en-US" dirty="0">
                <a:solidFill>
                  <a:schemeClr val="bg1"/>
                </a:solidFill>
                <a:latin typeface="Arial" pitchFamily="34" charset="0"/>
              </a:rPr>
              <a:t> transcriptomics based markers</a:t>
            </a:r>
          </a:p>
          <a:p>
            <a:endParaRPr lang="en-US" dirty="0"/>
          </a:p>
          <a:p>
            <a:endParaRPr lang="en-US" dirty="0"/>
          </a:p>
          <a:p>
            <a:pPr defTabSz="924354" eaLnBrk="1" fontAlgn="auto" hangingPunct="1">
              <a:spcBef>
                <a:spcPts val="0"/>
              </a:spcBef>
              <a:spcAft>
                <a:spcPts val="0"/>
              </a:spcAft>
              <a:defRPr/>
            </a:pPr>
            <a:r>
              <a:rPr lang="en-US" dirty="0">
                <a:solidFill>
                  <a:schemeClr val="bg1"/>
                </a:solidFill>
              </a:rPr>
              <a:t>(need to show that complexity is really more meaningful than a simple read)(my gut feeling for sure but young guys need to prove it to the satisfaction of journal reviewers. if you choose me a referee i will give you a glowing response) </a:t>
            </a:r>
            <a:endParaRPr lang="en-US" altLang="en-US" dirty="0">
              <a:solidFill>
                <a:schemeClr val="bg1"/>
              </a:solidFill>
            </a:endParaRPr>
          </a:p>
          <a:p>
            <a:endParaRPr lang="en-US" dirty="0"/>
          </a:p>
          <a:p>
            <a:r>
              <a:rPr lang="en-US" dirty="0" err="1"/>
              <a:t>xxxxxxxxxxxxxxxxxxxxxxx</a:t>
            </a:r>
            <a:endParaRPr lang="en-US" dirty="0"/>
          </a:p>
          <a:p>
            <a:endParaRPr lang="en-US" dirty="0"/>
          </a:p>
          <a:p>
            <a:pPr defTabSz="924354" eaLnBrk="1" fontAlgn="auto" hangingPunct="1">
              <a:spcBef>
                <a:spcPts val="0"/>
              </a:spcBef>
              <a:spcAft>
                <a:spcPts val="0"/>
              </a:spcAft>
              <a:defRPr/>
            </a:pPr>
            <a:r>
              <a:rPr lang="en-US" altLang="en-US" dirty="0">
                <a:solidFill>
                  <a:srgbClr val="FFFFFF"/>
                </a:solidFill>
                <a:latin typeface="Arial" pitchFamily="34" charset="0"/>
              </a:rPr>
              <a:t>CHS19-2800 with </a:t>
            </a:r>
            <a:r>
              <a:rPr lang="en-US" altLang="en-US" dirty="0" err="1">
                <a:solidFill>
                  <a:srgbClr val="FFFFFF"/>
                </a:solidFill>
                <a:latin typeface="Arial" pitchFamily="34" charset="0"/>
              </a:rPr>
              <a:t>kdpi</a:t>
            </a:r>
            <a:r>
              <a:rPr lang="en-US" altLang="en-US" dirty="0">
                <a:solidFill>
                  <a:srgbClr val="FFFFFF"/>
                </a:solidFill>
                <a:latin typeface="Arial" pitchFamily="34" charset="0"/>
              </a:rPr>
              <a:t> 85, ci2 ct2 could not be called acute TCMR by Banff ca-TCMR rules even if creatinine shoots up to 4</a:t>
            </a:r>
          </a:p>
          <a:p>
            <a:endParaRPr lang="en-US" altLang="en-US" dirty="0"/>
          </a:p>
        </p:txBody>
      </p:sp>
    </p:spTree>
    <p:extLst>
      <p:ext uri="{BB962C8B-B14F-4D97-AF65-F5344CB8AC3E}">
        <p14:creationId xmlns:p14="http://schemas.microsoft.com/office/powerpoint/2010/main" val="5386609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1200150" y="703263"/>
            <a:ext cx="4676775" cy="3508375"/>
          </a:xfrm>
          <a:ln w="12700"/>
        </p:spPr>
      </p:sp>
      <p:sp>
        <p:nvSpPr>
          <p:cNvPr id="227331" name="Rectangle 3"/>
          <p:cNvSpPr>
            <a:spLocks noGrp="1" noChangeArrowheads="1"/>
          </p:cNvSpPr>
          <p:nvPr>
            <p:ph type="body" idx="1"/>
          </p:nvPr>
        </p:nvSpPr>
        <p:spPr>
          <a:noFill/>
        </p:spPr>
        <p:txBody>
          <a:bodyPr lIns="93106" tIns="46554" rIns="93106" bIns="46554"/>
          <a:lstStyle/>
          <a:p>
            <a:r>
              <a:rPr lang="en-US" strike="noStrike" dirty="0">
                <a:solidFill>
                  <a:schemeClr val="bg1"/>
                </a:solidFill>
                <a:latin typeface="AdvTTf1279dcd"/>
              </a:rPr>
              <a:t>Here is some data on the RX of ca-TCMR (which is usually steroid pulses &amp;/or adjustment of baseline I.S.)---------</a:t>
            </a:r>
          </a:p>
          <a:p>
            <a:endParaRPr lang="en-US" strike="noStrike" dirty="0">
              <a:solidFill>
                <a:schemeClr val="bg1"/>
              </a:solidFill>
              <a:latin typeface="AdvTTf1279dcd"/>
            </a:endParaRPr>
          </a:p>
          <a:p>
            <a:r>
              <a:rPr lang="en-US" strike="noStrike" dirty="0">
                <a:solidFill>
                  <a:schemeClr val="bg1"/>
                </a:solidFill>
                <a:latin typeface="AdvTTf1279dcd"/>
              </a:rPr>
              <a:t>-In </a:t>
            </a:r>
            <a:r>
              <a:rPr lang="en-US" strike="noStrike" dirty="0" err="1">
                <a:solidFill>
                  <a:schemeClr val="bg1"/>
                </a:solidFill>
                <a:latin typeface="AdvTTf1279dcd"/>
              </a:rPr>
              <a:t>aBanff</a:t>
            </a:r>
            <a:r>
              <a:rPr lang="en-US" strike="noStrike" dirty="0">
                <a:solidFill>
                  <a:schemeClr val="bg1"/>
                </a:solidFill>
                <a:latin typeface="AdvTTf1279dcd"/>
              </a:rPr>
              <a:t> Survey conducted by mark </a:t>
            </a:r>
            <a:r>
              <a:rPr lang="en-US" strike="noStrike" dirty="0" err="1">
                <a:solidFill>
                  <a:schemeClr val="bg1"/>
                </a:solidFill>
                <a:latin typeface="AdvTTf1279dcd"/>
              </a:rPr>
              <a:t>haas</a:t>
            </a:r>
            <a:r>
              <a:rPr lang="en-US" strike="noStrike" dirty="0">
                <a:solidFill>
                  <a:schemeClr val="bg1"/>
                </a:solidFill>
                <a:latin typeface="AdvTTf1279dcd"/>
              </a:rPr>
              <a:t>: --41% of centers routinely treated </a:t>
            </a:r>
            <a:r>
              <a:rPr lang="en-US" strike="noStrike" dirty="0" err="1">
                <a:solidFill>
                  <a:schemeClr val="bg1"/>
                </a:solidFill>
                <a:latin typeface="AdvTTf1279dcd"/>
              </a:rPr>
              <a:t>caTCMR</a:t>
            </a:r>
            <a:r>
              <a:rPr lang="en-US" strike="noStrike" dirty="0">
                <a:solidFill>
                  <a:schemeClr val="bg1"/>
                </a:solidFill>
                <a:latin typeface="AdvTTf1279dcd"/>
              </a:rPr>
              <a:t>, ---32% of centers treated it as long as the IFTA score was ≠3, ----&amp; 18% centers Rx ed it sometimes DEPENDING ON THEIR CLINICAL JUDGMENT.</a:t>
            </a:r>
          </a:p>
          <a:p>
            <a:endParaRPr lang="en-US" strike="noStrike" dirty="0">
              <a:solidFill>
                <a:schemeClr val="bg1"/>
              </a:solidFill>
              <a:latin typeface="AdvTTf1279dcd"/>
            </a:endParaRPr>
          </a:p>
          <a:p>
            <a:r>
              <a:rPr lang="en-US" strike="noStrike" dirty="0">
                <a:solidFill>
                  <a:schemeClr val="bg1"/>
                </a:solidFill>
                <a:latin typeface="AdvTTf1279dcd"/>
              </a:rPr>
              <a:t>Preliminary analysis of our own data indicates that --</a:t>
            </a:r>
            <a:r>
              <a:rPr lang="en-US" strike="noStrike" dirty="0">
                <a:solidFill>
                  <a:schemeClr val="bg1">
                    <a:lumMod val="95000"/>
                  </a:schemeClr>
                </a:solidFill>
                <a:latin typeface="Arial" panose="020B0604020202020204" pitchFamily="34" charset="0"/>
                <a:cs typeface="Arial" panose="020B0604020202020204" pitchFamily="34" charset="0"/>
              </a:rPr>
              <a:t>Complete response--- (defined by creatinine fall to baseline)--- was seen in </a:t>
            </a:r>
            <a:r>
              <a:rPr lang="en-US" sz="1100" strike="noStrike" dirty="0">
                <a:solidFill>
                  <a:schemeClr val="bg1">
                    <a:lumMod val="95000"/>
                  </a:schemeClr>
                </a:solidFill>
                <a:latin typeface="Arial" panose="020B0604020202020204" pitchFamily="34" charset="0"/>
                <a:cs typeface="Arial" panose="020B0604020202020204" pitchFamily="34" charset="0"/>
              </a:rPr>
              <a:t>5/18</a:t>
            </a:r>
            <a:r>
              <a:rPr lang="en-US" strike="noStrike" dirty="0">
                <a:solidFill>
                  <a:schemeClr val="bg1">
                    <a:lumMod val="95000"/>
                  </a:schemeClr>
                </a:solidFill>
                <a:latin typeface="Arial" panose="020B0604020202020204" pitchFamily="34" charset="0"/>
                <a:cs typeface="Arial" panose="020B0604020202020204" pitchFamily="34" charset="0"/>
              </a:rPr>
              <a:t> = 28% of</a:t>
            </a:r>
            <a:r>
              <a:rPr lang="en-US" strike="noStrike" baseline="0" dirty="0">
                <a:solidFill>
                  <a:schemeClr val="bg1">
                    <a:lumMod val="95000"/>
                  </a:schemeClr>
                </a:solidFill>
                <a:latin typeface="Arial" panose="020B0604020202020204" pitchFamily="34" charset="0"/>
                <a:cs typeface="Arial" panose="020B0604020202020204" pitchFamily="34" charset="0"/>
              </a:rPr>
              <a:t> CHRONIC ACTIVE TCMR </a:t>
            </a:r>
            <a:r>
              <a:rPr lang="en-US" strike="noStrike" dirty="0">
                <a:solidFill>
                  <a:schemeClr val="bg1">
                    <a:lumMod val="95000"/>
                  </a:schemeClr>
                </a:solidFill>
                <a:latin typeface="Arial" panose="020B0604020202020204" pitchFamily="34" charset="0"/>
                <a:cs typeface="Arial" panose="020B0604020202020204" pitchFamily="34" charset="0"/>
              </a:rPr>
              <a:t>CASES IDENTIFIED BY A REVIEW OF ~100 CONSECUTIVE BIOPSIES </a:t>
            </a:r>
          </a:p>
          <a:p>
            <a:endParaRPr lang="en-US" strike="noStrike" dirty="0">
              <a:solidFill>
                <a:schemeClr val="bg1">
                  <a:lumMod val="95000"/>
                </a:schemeClr>
              </a:solidFill>
              <a:latin typeface="Arial" panose="020B0604020202020204" pitchFamily="34" charset="0"/>
              <a:cs typeface="Arial" panose="020B0604020202020204" pitchFamily="34" charset="0"/>
            </a:endParaRPr>
          </a:p>
          <a:p>
            <a:r>
              <a:rPr lang="en-US" strike="noStrike" dirty="0">
                <a:solidFill>
                  <a:schemeClr val="bg1">
                    <a:lumMod val="95000"/>
                  </a:schemeClr>
                </a:solidFill>
                <a:latin typeface="Arial" panose="020B0604020202020204" pitchFamily="34" charset="0"/>
                <a:cs typeface="Arial" panose="020B0604020202020204" pitchFamily="34" charset="0"/>
              </a:rPr>
              <a:t>Partial response ---</a:t>
            </a:r>
            <a:r>
              <a:rPr lang="en-US" u="sng" strike="noStrike" dirty="0">
                <a:solidFill>
                  <a:schemeClr val="bg1">
                    <a:lumMod val="95000"/>
                  </a:schemeClr>
                </a:solidFill>
                <a:latin typeface="Arial" panose="020B0604020202020204" pitchFamily="34" charset="0"/>
                <a:cs typeface="Arial" panose="020B0604020202020204" pitchFamily="34" charset="0"/>
              </a:rPr>
              <a:t>(with creatinine remaining 1-20% above baseline) was seen in </a:t>
            </a:r>
            <a:r>
              <a:rPr lang="en-US" sz="1100" strike="noStrike" dirty="0">
                <a:solidFill>
                  <a:schemeClr val="bg1">
                    <a:lumMod val="95000"/>
                  </a:schemeClr>
                </a:solidFill>
                <a:latin typeface="Arial" panose="020B0604020202020204" pitchFamily="34" charset="0"/>
                <a:cs typeface="Arial" panose="020B0604020202020204" pitchFamily="34" charset="0"/>
              </a:rPr>
              <a:t>6/18</a:t>
            </a:r>
            <a:r>
              <a:rPr lang="en-US" strike="noStrike" dirty="0">
                <a:solidFill>
                  <a:schemeClr val="bg1">
                    <a:lumMod val="95000"/>
                  </a:schemeClr>
                </a:solidFill>
                <a:latin typeface="Arial" panose="020B0604020202020204" pitchFamily="34" charset="0"/>
                <a:cs typeface="Arial" panose="020B0604020202020204" pitchFamily="34" charset="0"/>
              </a:rPr>
              <a:t>=33% of patients, and</a:t>
            </a:r>
          </a:p>
          <a:p>
            <a:endParaRPr lang="en-US" strike="noStrike" dirty="0">
              <a:solidFill>
                <a:schemeClr val="bg1">
                  <a:lumMod val="95000"/>
                </a:schemeClr>
              </a:solidFill>
              <a:latin typeface="Arial" panose="020B0604020202020204" pitchFamily="34" charset="0"/>
              <a:cs typeface="Arial" panose="020B0604020202020204" pitchFamily="34" charset="0"/>
            </a:endParaRPr>
          </a:p>
          <a:p>
            <a:r>
              <a:rPr lang="en-US" strike="noStrike" dirty="0">
                <a:solidFill>
                  <a:schemeClr val="bg1">
                    <a:lumMod val="95000"/>
                  </a:schemeClr>
                </a:solidFill>
                <a:latin typeface="Arial" panose="020B0604020202020204" pitchFamily="34" charset="0"/>
                <a:cs typeface="Arial" panose="020B0604020202020204" pitchFamily="34" charset="0"/>
              </a:rPr>
              <a:t>No response--- (with creatinine remining &gt;20% above baseline)—was seen in </a:t>
            </a:r>
            <a:r>
              <a:rPr lang="en-US" sz="1100" strike="noStrike" dirty="0">
                <a:solidFill>
                  <a:schemeClr val="bg1">
                    <a:lumMod val="95000"/>
                  </a:schemeClr>
                </a:solidFill>
                <a:latin typeface="Arial" panose="020B0604020202020204" pitchFamily="34" charset="0"/>
                <a:cs typeface="Arial" panose="020B0604020202020204" pitchFamily="34" charset="0"/>
              </a:rPr>
              <a:t>7/18</a:t>
            </a:r>
            <a:r>
              <a:rPr lang="en-US" strike="noStrike" dirty="0">
                <a:solidFill>
                  <a:schemeClr val="bg1">
                    <a:lumMod val="95000"/>
                  </a:schemeClr>
                </a:solidFill>
                <a:latin typeface="Arial" panose="020B0604020202020204" pitchFamily="34" charset="0"/>
                <a:cs typeface="Arial" panose="020B0604020202020204" pitchFamily="34" charset="0"/>
              </a:rPr>
              <a:t> = 39% of the biopsies.</a:t>
            </a:r>
          </a:p>
          <a:p>
            <a:endParaRPr lang="en-US" strike="noStrike" dirty="0">
              <a:solidFill>
                <a:schemeClr val="bg1">
                  <a:lumMod val="95000"/>
                </a:schemeClr>
              </a:solidFill>
              <a:latin typeface="Arial" panose="020B0604020202020204" pitchFamily="34" charset="0"/>
              <a:cs typeface="Arial" panose="020B0604020202020204" pitchFamily="34" charset="0"/>
            </a:endParaRPr>
          </a:p>
          <a:p>
            <a:r>
              <a:rPr lang="en-US" strike="noStrike" dirty="0">
                <a:solidFill>
                  <a:schemeClr val="bg1">
                    <a:lumMod val="95000"/>
                  </a:schemeClr>
                </a:solidFill>
                <a:latin typeface="Arial" panose="020B0604020202020204" pitchFamily="34" charset="0"/>
                <a:cs typeface="Arial" panose="020B0604020202020204" pitchFamily="34" charset="0"/>
              </a:rPr>
              <a:t>These small # reflect the low overall incidence ca-TCMR,  in the 100 biopsies I analyzed, -- but the results are quiet C/W with a much larger informal clinical experience developed over many years.</a:t>
            </a:r>
          </a:p>
          <a:p>
            <a:r>
              <a:rPr lang="en-US" strike="noStrike" dirty="0">
                <a:solidFill>
                  <a:schemeClr val="bg1">
                    <a:lumMod val="95000"/>
                  </a:schemeClr>
                </a:solidFill>
                <a:latin typeface="Arial" panose="020B0604020202020204" pitchFamily="34" charset="0"/>
                <a:cs typeface="Arial" panose="020B0604020202020204" pitchFamily="34" charset="0"/>
              </a:rPr>
              <a:t>Benefits of such Treatment in terms of graft longevity need longer F/U  </a:t>
            </a:r>
          </a:p>
          <a:p>
            <a:endParaRPr lang="en-US" altLang="en-US" dirty="0"/>
          </a:p>
          <a:p>
            <a:r>
              <a:rPr lang="en-US" altLang="en-US" dirty="0" err="1"/>
              <a:t>Xxxxxxxxxxxxxxxx</a:t>
            </a:r>
            <a:endParaRPr lang="en-US" altLang="en-US" dirty="0"/>
          </a:p>
          <a:p>
            <a:pPr algn="l"/>
            <a:r>
              <a:rPr lang="en-US" dirty="0" err="1">
                <a:solidFill>
                  <a:srgbClr val="231F20"/>
                </a:solidFill>
                <a:latin typeface="AdvTTf1279dcd"/>
              </a:rPr>
              <a:t>XIAOMU</a:t>
            </a:r>
            <a:r>
              <a:rPr lang="en-US" dirty="0">
                <a:solidFill>
                  <a:srgbClr val="231F20"/>
                </a:solidFill>
                <a:latin typeface="AdvTTf1279dcd"/>
              </a:rPr>
              <a:t>: The magnitude of the drop of serum creatinine from its peak value was expressed as a percentage of the absolute increase in the serum creatinine from baseline.</a:t>
            </a:r>
          </a:p>
          <a:p>
            <a:pPr algn="l"/>
            <a:endParaRPr lang="en-US" dirty="0">
              <a:solidFill>
                <a:srgbClr val="231F20"/>
              </a:solidFill>
              <a:latin typeface="AdvTTf1279dcd"/>
            </a:endParaRPr>
          </a:p>
          <a:p>
            <a:pPr algn="l"/>
            <a:r>
              <a:rPr lang="en-US" dirty="0">
                <a:solidFill>
                  <a:srgbClr val="231F20"/>
                </a:solidFill>
                <a:latin typeface="AdvTTf1279dcd"/>
              </a:rPr>
              <a:t>Each episode of rejection was characterized as showing complete response, partial response, or no response depending on whether the</a:t>
            </a:r>
          </a:p>
          <a:p>
            <a:pPr algn="l"/>
            <a:endParaRPr lang="en-US" dirty="0">
              <a:solidFill>
                <a:srgbClr val="231F20"/>
              </a:solidFill>
              <a:latin typeface="AdvTTf1279dcd"/>
            </a:endParaRPr>
          </a:p>
          <a:p>
            <a:pPr algn="l"/>
            <a:r>
              <a:rPr lang="en-US" dirty="0">
                <a:solidFill>
                  <a:srgbClr val="231F20"/>
                </a:solidFill>
                <a:latin typeface="AdvTTf1279dcd"/>
              </a:rPr>
              <a:t>Drop in serum creatinine was 60% or greater, 30% to 59%, or 29% or less, respectively. </a:t>
            </a:r>
          </a:p>
          <a:p>
            <a:pPr algn="l"/>
            <a:endParaRPr lang="en-US" dirty="0">
              <a:solidFill>
                <a:srgbClr val="231F20"/>
              </a:solidFill>
              <a:latin typeface="AdvTTf1279dcd"/>
            </a:endParaRPr>
          </a:p>
          <a:p>
            <a:pPr algn="l"/>
            <a:r>
              <a:rPr lang="en-US" dirty="0">
                <a:solidFill>
                  <a:srgbClr val="231F20"/>
                </a:solidFill>
                <a:latin typeface="AdvTTf1279dcd"/>
              </a:rPr>
              <a:t>Patients showing 30% or greater rise in creatinine compared to baseline were classified as having a worse status after treatment.</a:t>
            </a:r>
            <a:endParaRPr lang="en-US" altLang="en-US" dirty="0"/>
          </a:p>
        </p:txBody>
      </p:sp>
    </p:spTree>
    <p:extLst>
      <p:ext uri="{BB962C8B-B14F-4D97-AF65-F5344CB8AC3E}">
        <p14:creationId xmlns:p14="http://schemas.microsoft.com/office/powerpoint/2010/main" val="32805651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4008009" y="1"/>
            <a:ext cx="3068732" cy="46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464" tIns="46232" rIns="92464" bIns="46232"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24641"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Arial" charset="0"/>
            </a:endParaRPr>
          </a:p>
        </p:txBody>
      </p:sp>
      <p:sp>
        <p:nvSpPr>
          <p:cNvPr id="267267" name="Rectangle 3"/>
          <p:cNvSpPr>
            <a:spLocks noChangeArrowheads="1"/>
          </p:cNvSpPr>
          <p:nvPr/>
        </p:nvSpPr>
        <p:spPr bwMode="auto">
          <a:xfrm>
            <a:off x="4008009" y="8894682"/>
            <a:ext cx="3068732" cy="46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263" tIns="0" rIns="19263" bIns="0" anchor="b"/>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641" rtl="0" eaLnBrk="0" fontAlgn="auto" latinLnBrk="0" hangingPunct="0">
              <a:lnSpc>
                <a:spcPct val="100000"/>
              </a:lnSpc>
              <a:spcBef>
                <a:spcPct val="0"/>
              </a:spcBef>
              <a:spcAft>
                <a:spcPts val="0"/>
              </a:spcAft>
              <a:buClrTx/>
              <a:buSzTx/>
              <a:buFontTx/>
              <a:buNone/>
              <a:tabLst/>
              <a:defRPr/>
            </a:pPr>
            <a:r>
              <a:rPr kumimoji="0" lang="en-US" altLang="en-US" sz="1000" b="0" i="1" u="none" strike="noStrike" kern="0" cap="none" spc="0" normalizeH="0" baseline="0" noProof="0">
                <a:ln>
                  <a:noFill/>
                </a:ln>
                <a:solidFill>
                  <a:prstClr val="black"/>
                </a:solidFill>
                <a:effectLst/>
                <a:uLnTx/>
                <a:uFillTx/>
                <a:latin typeface="Times New Roman" panose="02020603050405020304" pitchFamily="18" charset="0"/>
                <a:ea typeface="+mn-ea"/>
                <a:cs typeface="Arial" charset="0"/>
              </a:rPr>
              <a:t>1</a:t>
            </a:r>
          </a:p>
        </p:txBody>
      </p:sp>
      <p:sp>
        <p:nvSpPr>
          <p:cNvPr id="267268" name="Rectangle 4"/>
          <p:cNvSpPr>
            <a:spLocks noChangeArrowheads="1"/>
          </p:cNvSpPr>
          <p:nvPr/>
        </p:nvSpPr>
        <p:spPr bwMode="auto">
          <a:xfrm>
            <a:off x="0" y="8894682"/>
            <a:ext cx="3067125" cy="46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464" tIns="46232" rIns="92464" bIns="46232"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24641"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Arial" charset="0"/>
            </a:endParaRPr>
          </a:p>
        </p:txBody>
      </p:sp>
      <p:sp>
        <p:nvSpPr>
          <p:cNvPr id="267269" name="Rectangle 5"/>
          <p:cNvSpPr>
            <a:spLocks noChangeArrowheads="1"/>
          </p:cNvSpPr>
          <p:nvPr/>
        </p:nvSpPr>
        <p:spPr bwMode="auto">
          <a:xfrm>
            <a:off x="0" y="1"/>
            <a:ext cx="3067125" cy="46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464" tIns="46232" rIns="92464" bIns="46232"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24641"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Arial" charset="0"/>
            </a:endParaRPr>
          </a:p>
        </p:txBody>
      </p:sp>
      <p:sp>
        <p:nvSpPr>
          <p:cNvPr id="267270" name="Rectangle 6"/>
          <p:cNvSpPr>
            <a:spLocks noGrp="1" noRot="1" noChangeAspect="1" noChangeArrowheads="1" noTextEdit="1"/>
          </p:cNvSpPr>
          <p:nvPr>
            <p:ph type="sldImg"/>
          </p:nvPr>
        </p:nvSpPr>
        <p:spPr>
          <a:xfrm>
            <a:off x="1206500" y="708025"/>
            <a:ext cx="4665663" cy="3498850"/>
          </a:xfrm>
          <a:ln w="12700" cap="flat">
            <a:solidFill>
              <a:schemeClr val="tx1"/>
            </a:solidFill>
          </a:ln>
        </p:spPr>
      </p:sp>
      <p:sp>
        <p:nvSpPr>
          <p:cNvPr id="267271" name="Rectangle 7"/>
          <p:cNvSpPr>
            <a:spLocks noGrp="1" noChangeArrowheads="1"/>
          </p:cNvSpPr>
          <p:nvPr>
            <p:ph type="body" idx="1"/>
          </p:nvPr>
        </p:nvSpPr>
        <p:spPr>
          <a:xfrm>
            <a:off x="944103" y="4444135"/>
            <a:ext cx="5186929" cy="4214874"/>
          </a:xfrm>
          <a:noFill/>
          <a:extLst>
            <a:ext uri="{91240B29-F687-4F45-9708-019B960494DF}">
              <a14:hiddenLine xmlns:a14="http://schemas.microsoft.com/office/drawing/2010/main" w="12700">
                <a:solidFill>
                  <a:schemeClr val="tx1"/>
                </a:solidFill>
                <a:miter lim="800000"/>
                <a:headEnd/>
                <a:tailEnd/>
              </a14:hiddenLine>
            </a:ext>
          </a:extLst>
        </p:spPr>
        <p:txBody>
          <a:bodyPr lIns="91501" tIns="44948" rIns="91501" bIns="44948"/>
          <a:lstStyle/>
          <a:p>
            <a:r>
              <a:rPr lang="en-US" altLang="en-US" dirty="0"/>
              <a:t>Here is a comparison of pre &amp; post-transplant biopsies from the patients with grade 1A </a:t>
            </a:r>
            <a:r>
              <a:rPr lang="en-US" altLang="en-US" dirty="0" err="1"/>
              <a:t>caTCMR</a:t>
            </a:r>
            <a:r>
              <a:rPr lang="en-US" altLang="en-US" dirty="0"/>
              <a:t> after a steroid recycle had been given. </a:t>
            </a:r>
          </a:p>
          <a:p>
            <a:endParaRPr lang="en-US" altLang="en-US" dirty="0"/>
          </a:p>
          <a:p>
            <a:r>
              <a:rPr lang="en-US" altLang="en-US" dirty="0"/>
              <a:t>The original biopsy is on the left and the post treatment biopsy on the right. There was a reduction in inflammation and tubulitis </a:t>
            </a:r>
            <a:r>
              <a:rPr lang="en-US" altLang="en-US" b="1" dirty="0"/>
              <a:t>WITHIN THE SCARRED AREA ; </a:t>
            </a:r>
          </a:p>
          <a:p>
            <a:endParaRPr lang="en-US" altLang="en-US" b="1" dirty="0"/>
          </a:p>
          <a:p>
            <a:r>
              <a:rPr lang="en-US" altLang="en-US" b="1" dirty="0"/>
              <a:t>THIS BIOPSY DID NOT HAVE ANY INFLAMMATION IN THE NON-SCARRED AREA AND DID NOT SATISFY Banff CRITERIA FOR ACUTE REJECTION.</a:t>
            </a:r>
          </a:p>
          <a:p>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That</a:t>
            </a:r>
            <a:r>
              <a:rPr lang="en-US" altLang="en-US" b="1" baseline="0" dirty="0"/>
              <a:t> is why </a:t>
            </a:r>
            <a:r>
              <a:rPr lang="en-US" altLang="en-US" sz="1200" dirty="0">
                <a:solidFill>
                  <a:schemeClr val="bg1"/>
                </a:solidFill>
                <a:latin typeface="Arial" pitchFamily="34" charset="0"/>
              </a:rPr>
              <a:t>I do not believe that the Location of inflammation or tubulitis  --should determine whether</a:t>
            </a:r>
            <a:r>
              <a:rPr lang="en-US" altLang="en-US" sz="1200" baseline="0" dirty="0">
                <a:solidFill>
                  <a:schemeClr val="bg1"/>
                </a:solidFill>
                <a:latin typeface="Arial" pitchFamily="34" charset="0"/>
              </a:rPr>
              <a:t> TCMR in any given biopsy  should be called ACUTE or CHRONIC ACTIVE.—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aseline="0" dirty="0">
              <a:solidFill>
                <a:schemeClr val="bg1"/>
              </a:solidFill>
              <a:latin typeface="Arial"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aseline="0" dirty="0">
                <a:solidFill>
                  <a:schemeClr val="bg1"/>
                </a:solidFill>
                <a:latin typeface="Arial" pitchFamily="34" charset="0"/>
              </a:rPr>
              <a:t>-</a:t>
            </a:r>
            <a:r>
              <a:rPr lang="en-US" altLang="en-US" sz="1200" dirty="0">
                <a:solidFill>
                  <a:schemeClr val="bg1"/>
                </a:solidFill>
                <a:latin typeface="Arial" pitchFamily="34" charset="0"/>
              </a:rPr>
              <a:t>IF THE </a:t>
            </a:r>
            <a:r>
              <a:rPr lang="en-US" altLang="en-US" sz="1200" b="1" dirty="0">
                <a:solidFill>
                  <a:schemeClr val="bg1"/>
                </a:solidFill>
                <a:latin typeface="Arial" pitchFamily="34" charset="0"/>
              </a:rPr>
              <a:t>CREATININE RISES ACUTELY </a:t>
            </a:r>
            <a:r>
              <a:rPr lang="en-US" altLang="en-US" sz="1200" dirty="0">
                <a:solidFill>
                  <a:schemeClr val="bg1"/>
                </a:solidFill>
                <a:latin typeface="Arial" pitchFamily="34" charset="0"/>
              </a:rPr>
              <a:t>THE REJECTION IS </a:t>
            </a:r>
            <a:r>
              <a:rPr lang="en-US" altLang="en-US" sz="1200" b="1" dirty="0">
                <a:solidFill>
                  <a:schemeClr val="bg1"/>
                </a:solidFill>
                <a:latin typeface="Arial" pitchFamily="34" charset="0"/>
              </a:rPr>
              <a:t>ACUTE</a:t>
            </a:r>
            <a:r>
              <a:rPr lang="en-US" altLang="en-US" sz="1200" dirty="0">
                <a:solidFill>
                  <a:schemeClr val="bg1"/>
                </a:solidFill>
                <a:latin typeface="Arial" pitchFamily="34" charset="0"/>
              </a:rPr>
              <a:t>; IF SMOLDERING IT IS </a:t>
            </a:r>
            <a:r>
              <a:rPr lang="en-US" altLang="en-US" sz="1200" b="1" dirty="0">
                <a:solidFill>
                  <a:schemeClr val="bg1"/>
                </a:solidFill>
                <a:latin typeface="Arial" pitchFamily="34" charset="0"/>
              </a:rPr>
              <a:t>CHRONIC ACTIVE</a:t>
            </a:r>
            <a:r>
              <a:rPr lang="en-US" altLang="en-US" sz="1200" dirty="0">
                <a:solidFill>
                  <a:schemeClr val="bg1"/>
                </a:solidFill>
                <a:latin typeface="Arial" pitchFamily="34" charset="0"/>
              </a:rPr>
              <a:t>; IF the DURATION is NOT KNOWN IT can</a:t>
            </a:r>
            <a:r>
              <a:rPr lang="en-US" altLang="en-US" sz="1200" baseline="0" dirty="0">
                <a:solidFill>
                  <a:schemeClr val="bg1"/>
                </a:solidFill>
                <a:latin typeface="Arial" pitchFamily="34" charset="0"/>
              </a:rPr>
              <a:t> be just called </a:t>
            </a:r>
            <a:r>
              <a:rPr lang="en-US" altLang="en-US" sz="1200" b="1" dirty="0">
                <a:solidFill>
                  <a:schemeClr val="bg1"/>
                </a:solidFill>
                <a:latin typeface="Arial" pitchFamily="34" charset="0"/>
              </a:rPr>
              <a:t>ACTIVE</a:t>
            </a:r>
          </a:p>
          <a:p>
            <a:r>
              <a:rPr lang="en-US" altLang="en-US" b="1" baseline="0" dirty="0"/>
              <a:t>have </a:t>
            </a:r>
            <a:r>
              <a:rPr lang="en-US" altLang="en-US" b="1" dirty="0"/>
              <a:t> </a:t>
            </a:r>
          </a:p>
          <a:p>
            <a:endParaRPr lang="en-US" altLang="en-US" dirty="0"/>
          </a:p>
          <a:p>
            <a:r>
              <a:rPr lang="en-US" altLang="en-US" dirty="0" err="1"/>
              <a:t>xxxxxxxxxxxxxxxxxxxx</a:t>
            </a:r>
            <a:endParaRPr lang="en-US" altLang="en-US" dirty="0"/>
          </a:p>
          <a:p>
            <a:endParaRPr lang="en-US" altLang="en-US" dirty="0"/>
          </a:p>
          <a:p>
            <a:r>
              <a:rPr lang="en-US" altLang="en-US" dirty="0"/>
              <a:t>I do not know if there is any long</a:t>
            </a:r>
            <a:r>
              <a:rPr lang="en-US" altLang="en-US" baseline="0" dirty="0"/>
              <a:t> term effect on graft survival when such rejection episodes are treated; that is a question to be answered by future studies</a:t>
            </a:r>
          </a:p>
          <a:p>
            <a:endParaRPr lang="en-US" altLang="en-US" dirty="0"/>
          </a:p>
        </p:txBody>
      </p:sp>
    </p:spTree>
    <p:extLst>
      <p:ext uri="{BB962C8B-B14F-4D97-AF65-F5344CB8AC3E}">
        <p14:creationId xmlns:p14="http://schemas.microsoft.com/office/powerpoint/2010/main" val="18302603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spect="1" noChangeArrowheads="1" noTextEdit="1"/>
          </p:cNvSpPr>
          <p:nvPr>
            <p:ph type="sldImg"/>
          </p:nvPr>
        </p:nvSpPr>
        <p:spPr>
          <a:xfrm>
            <a:off x="1206500" y="708025"/>
            <a:ext cx="4665663" cy="3498850"/>
          </a:xfrm>
          <a:ln w="12700" cap="flat">
            <a:solidFill>
              <a:schemeClr val="tx1"/>
            </a:solidFill>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91492" tIns="44944" rIns="91492" bIns="44944"/>
          <a:lstStyle/>
          <a:p>
            <a:pPr eaLnBrk="1" hangingPunct="1"/>
            <a:r>
              <a:rPr lang="en-US" altLang="en-US" dirty="0">
                <a:solidFill>
                  <a:schemeClr val="bg1"/>
                </a:solidFill>
                <a:latin typeface="Arial" charset="0"/>
                <a:ea typeface="Arial" charset="0"/>
                <a:cs typeface="Arial" charset="0"/>
              </a:rPr>
              <a:t>In summary I would</a:t>
            </a:r>
            <a:r>
              <a:rPr lang="en-US" altLang="en-US" baseline="0" dirty="0">
                <a:solidFill>
                  <a:schemeClr val="bg1"/>
                </a:solidFill>
                <a:latin typeface="Arial" charset="0"/>
                <a:ea typeface="Arial" charset="0"/>
                <a:cs typeface="Arial" charset="0"/>
              </a:rPr>
              <a:t> like to make the following points:</a:t>
            </a:r>
          </a:p>
          <a:p>
            <a:pPr eaLnBrk="1" hangingPunct="1"/>
            <a:r>
              <a:rPr lang="en-US" altLang="en-US" sz="1200" dirty="0">
                <a:solidFill>
                  <a:schemeClr val="bg1"/>
                </a:solidFill>
                <a:latin typeface="Arial" charset="0"/>
                <a:ea typeface="Arial" charset="0"/>
                <a:cs typeface="Arial" charset="0"/>
              </a:rPr>
              <a:t>T-cell mediated injury remains an imp issue in Kidney transplant</a:t>
            </a:r>
          </a:p>
          <a:p>
            <a:pPr eaLnBrk="1" hangingPunct="1"/>
            <a:r>
              <a:rPr lang="en-US" altLang="en-US" sz="1200" dirty="0" err="1">
                <a:solidFill>
                  <a:schemeClr val="bg1"/>
                </a:solidFill>
                <a:latin typeface="Arial" charset="0"/>
                <a:ea typeface="Arial" charset="0"/>
                <a:cs typeface="Arial" charset="0"/>
              </a:rPr>
              <a:t>Bxs</a:t>
            </a:r>
            <a:r>
              <a:rPr lang="en-US" altLang="en-US" sz="1200" dirty="0">
                <a:solidFill>
                  <a:schemeClr val="bg1"/>
                </a:solidFill>
                <a:latin typeface="Arial" charset="0"/>
                <a:ea typeface="Arial" charset="0"/>
                <a:cs typeface="Arial" charset="0"/>
              </a:rPr>
              <a:t> may show BL change, Tubulo-interstitial rejection, V-lesions, or Mixed TCMR-ABMR. </a:t>
            </a:r>
          </a:p>
          <a:p>
            <a:pPr eaLnBrk="1" hangingPunct="1"/>
            <a:endParaRPr lang="en-US" altLang="en-US" sz="1200" dirty="0">
              <a:solidFill>
                <a:schemeClr val="bg1"/>
              </a:solidFill>
              <a:latin typeface="Arial" charset="0"/>
              <a:ea typeface="Arial" charset="0"/>
              <a:cs typeface="Arial" charset="0"/>
            </a:endParaRPr>
          </a:p>
          <a:p>
            <a:pPr eaLnBrk="1" hangingPunct="1"/>
            <a:r>
              <a:rPr lang="en-US" altLang="en-US" sz="1200" dirty="0">
                <a:solidFill>
                  <a:schemeClr val="bg1"/>
                </a:solidFill>
                <a:latin typeface="Arial" charset="0"/>
                <a:ea typeface="Arial" charset="0"/>
                <a:cs typeface="Arial" charset="0"/>
              </a:rPr>
              <a:t>T-cells may initiate, perpetuate, or worsen Acute as well as </a:t>
            </a:r>
            <a:r>
              <a:rPr lang="en-US" altLang="en-US" sz="1200" dirty="0" err="1">
                <a:solidFill>
                  <a:schemeClr val="bg1"/>
                </a:solidFill>
                <a:latin typeface="Arial" charset="0"/>
                <a:ea typeface="Arial" charset="0"/>
                <a:cs typeface="Arial" charset="0"/>
              </a:rPr>
              <a:t>chr</a:t>
            </a:r>
            <a:r>
              <a:rPr lang="en-US" altLang="en-US" sz="1200" dirty="0">
                <a:solidFill>
                  <a:schemeClr val="bg1"/>
                </a:solidFill>
                <a:latin typeface="Arial" charset="0"/>
                <a:ea typeface="Arial" charset="0"/>
                <a:cs typeface="Arial" charset="0"/>
              </a:rPr>
              <a:t>-ANTIBODY mediated rejection.</a:t>
            </a:r>
          </a:p>
          <a:p>
            <a:pPr eaLnBrk="1" hangingPunct="1"/>
            <a:endParaRPr lang="en-US" altLang="en-US" sz="1200" dirty="0">
              <a:solidFill>
                <a:schemeClr val="bg1"/>
              </a:solidFill>
              <a:latin typeface="Arial" charset="0"/>
              <a:ea typeface="Arial" charset="0"/>
              <a:cs typeface="Arial" charset="0"/>
            </a:endParaRPr>
          </a:p>
          <a:p>
            <a:pPr eaLnBrk="1" hangingPunct="1"/>
            <a:r>
              <a:rPr lang="en-US" altLang="en-US" sz="1200" dirty="0" err="1">
                <a:solidFill>
                  <a:schemeClr val="bg1"/>
                </a:solidFill>
                <a:latin typeface="Arial" charset="0"/>
                <a:ea typeface="Arial" charset="0"/>
                <a:cs typeface="Arial" charset="0"/>
              </a:rPr>
              <a:t>MDx</a:t>
            </a:r>
            <a:r>
              <a:rPr lang="en-US" altLang="en-US" sz="1200" dirty="0">
                <a:solidFill>
                  <a:schemeClr val="bg1"/>
                </a:solidFill>
                <a:latin typeface="Arial" charset="0"/>
                <a:ea typeface="Arial" charset="0"/>
                <a:cs typeface="Arial" charset="0"/>
              </a:rPr>
              <a:t> has the potential to clarify the Dx in difficult Biopsies.  However, it is subject to thresholding, sampling issues &amp; imperfections in performance of MCs.</a:t>
            </a:r>
          </a:p>
          <a:p>
            <a:pPr eaLnBrk="1" hangingPunct="1"/>
            <a:endParaRPr lang="en-US" altLang="en-US" sz="1200" dirty="0">
              <a:solidFill>
                <a:schemeClr val="bg1"/>
              </a:solidFill>
              <a:latin typeface="Arial" charset="0"/>
              <a:ea typeface="Arial" charset="0"/>
              <a:cs typeface="Arial" charset="0"/>
            </a:endParaRPr>
          </a:p>
          <a:p>
            <a:pPr eaLnBrk="1" hangingPunct="1"/>
            <a:r>
              <a:rPr lang="en-US" altLang="en-US" sz="1200" dirty="0">
                <a:solidFill>
                  <a:schemeClr val="bg1"/>
                </a:solidFill>
                <a:latin typeface="Arial" charset="0"/>
                <a:ea typeface="Arial" charset="0"/>
                <a:cs typeface="Arial" charset="0"/>
              </a:rPr>
              <a:t>Histology &amp; </a:t>
            </a:r>
            <a:r>
              <a:rPr lang="en-US" altLang="en-US" sz="1200" dirty="0" err="1">
                <a:solidFill>
                  <a:schemeClr val="bg1"/>
                </a:solidFill>
                <a:latin typeface="Arial" charset="0"/>
                <a:ea typeface="Arial" charset="0"/>
                <a:cs typeface="Arial" charset="0"/>
              </a:rPr>
              <a:t>Molec</a:t>
            </a:r>
            <a:r>
              <a:rPr lang="en-US" altLang="en-US" sz="1200" dirty="0">
                <a:solidFill>
                  <a:schemeClr val="bg1"/>
                </a:solidFill>
                <a:latin typeface="Arial" charset="0"/>
                <a:ea typeface="Arial" charset="0"/>
                <a:cs typeface="Arial" charset="0"/>
              </a:rPr>
              <a:t> Microscope assays performed on ~ 3mm tissue disagree in many Biopsies.</a:t>
            </a:r>
          </a:p>
          <a:p>
            <a:pPr eaLnBrk="1" hangingPunct="1"/>
            <a:r>
              <a:rPr lang="en-US" altLang="en-US" sz="1200" dirty="0">
                <a:solidFill>
                  <a:schemeClr val="bg1"/>
                </a:solidFill>
                <a:latin typeface="Arial" charset="0"/>
                <a:ea typeface="Arial" charset="0"/>
                <a:cs typeface="Arial" charset="0"/>
              </a:rPr>
              <a:t>   </a:t>
            </a:r>
          </a:p>
          <a:p>
            <a:pPr eaLnBrk="1" hangingPunct="1"/>
            <a:r>
              <a:rPr lang="en-US" altLang="en-US" sz="1200" dirty="0">
                <a:solidFill>
                  <a:schemeClr val="bg1"/>
                </a:solidFill>
                <a:latin typeface="Arial" charset="0"/>
                <a:ea typeface="Arial" charset="0"/>
                <a:cs typeface="Arial" charset="0"/>
              </a:rPr>
              <a:t>Pathologists, Molecular diagnosticians and  Clinicians Need to work together to build better molecular tests &amp; move the field forward</a:t>
            </a:r>
          </a:p>
          <a:p>
            <a:pPr eaLnBrk="1" hangingPunct="1"/>
            <a:endParaRPr lang="en-US" altLang="en-US" sz="1200" dirty="0">
              <a:solidFill>
                <a:schemeClr val="bg1"/>
              </a:solidFill>
              <a:latin typeface="Arial" charset="0"/>
              <a:ea typeface="Arial" charset="0"/>
              <a:cs typeface="Arial" charset="0"/>
            </a:endParaRPr>
          </a:p>
          <a:p>
            <a:pPr eaLnBrk="1" hangingPunct="1"/>
            <a:endParaRPr lang="en-US" altLang="en-US" sz="1200" dirty="0">
              <a:solidFill>
                <a:schemeClr val="bg1"/>
              </a:solidFill>
              <a:latin typeface="Arial" charset="0"/>
              <a:ea typeface="Arial" charset="0"/>
              <a:cs typeface="Arial" charset="0"/>
            </a:endParaRPr>
          </a:p>
          <a:p>
            <a:pPr eaLnBrk="1" hangingPunct="1"/>
            <a:endParaRPr lang="en-US" altLang="en-US" sz="1200" dirty="0">
              <a:solidFill>
                <a:schemeClr val="bg1"/>
              </a:solidFill>
              <a:latin typeface="Arial" charset="0"/>
              <a:ea typeface="Arial" charset="0"/>
              <a:cs typeface="Arial" charset="0"/>
            </a:endParaRPr>
          </a:p>
          <a:p>
            <a:pPr eaLnBrk="1" hangingPunct="1"/>
            <a:r>
              <a:rPr lang="en-US" altLang="en-US" sz="1200" dirty="0" err="1">
                <a:solidFill>
                  <a:schemeClr val="bg1"/>
                </a:solidFill>
                <a:latin typeface="Arial" charset="0"/>
                <a:ea typeface="Arial" charset="0"/>
                <a:cs typeface="Arial" charset="0"/>
              </a:rPr>
              <a:t>xxxxxxxxxxxxxxxxxxxxxxxxxxxxxxxxxxxxxxxxxxxxxxxxxx</a:t>
            </a:r>
            <a:endParaRPr lang="en-US" altLang="en-US" sz="1200" dirty="0">
              <a:solidFill>
                <a:schemeClr val="bg1"/>
              </a:solidFill>
              <a:latin typeface="Arial" charset="0"/>
              <a:ea typeface="Arial" charset="0"/>
              <a:cs typeface="Arial" charset="0"/>
            </a:endParaRPr>
          </a:p>
          <a:p>
            <a:pPr eaLnBrk="1" hangingPunct="1"/>
            <a:r>
              <a:rPr lang="en-US" altLang="en-US" sz="1200" dirty="0">
                <a:solidFill>
                  <a:schemeClr val="bg1"/>
                </a:solidFill>
                <a:latin typeface="Arial" charset="0"/>
                <a:ea typeface="Arial" charset="0"/>
                <a:cs typeface="Arial" charset="0"/>
              </a:rPr>
              <a:t>The current incidence ac-TCMR exceeds that of acute/active </a:t>
            </a:r>
            <a:r>
              <a:rPr lang="en-US" altLang="en-US" sz="1200" dirty="0" err="1">
                <a:solidFill>
                  <a:schemeClr val="bg1"/>
                </a:solidFill>
                <a:latin typeface="Arial" charset="0"/>
                <a:ea typeface="Arial" charset="0"/>
                <a:cs typeface="Arial" charset="0"/>
              </a:rPr>
              <a:t>ABMR</a:t>
            </a:r>
            <a:r>
              <a:rPr lang="en-US" altLang="en-US" sz="1200" dirty="0">
                <a:solidFill>
                  <a:schemeClr val="bg1"/>
                </a:solidFill>
                <a:latin typeface="Arial" charset="0"/>
                <a:ea typeface="Arial" charset="0"/>
                <a:cs typeface="Arial" charset="0"/>
              </a:rPr>
              <a:t>------- -T-cells may initiate, perpetuate &amp; worsen BOTH ACUTE AND CHRONIC-</a:t>
            </a:r>
            <a:r>
              <a:rPr lang="en-US" altLang="en-US" sz="1200" dirty="0" err="1">
                <a:solidFill>
                  <a:schemeClr val="bg1"/>
                </a:solidFill>
                <a:latin typeface="Arial" charset="0"/>
                <a:ea typeface="Arial" charset="0"/>
                <a:cs typeface="Arial" charset="0"/>
              </a:rPr>
              <a:t>ABMR</a:t>
            </a:r>
            <a:endParaRPr lang="en-US" altLang="en-US" sz="1200" dirty="0">
              <a:solidFill>
                <a:schemeClr val="bg1"/>
              </a:solidFill>
              <a:latin typeface="Arial" charset="0"/>
              <a:ea typeface="Arial" charset="0"/>
              <a:cs typeface="Arial" charset="0"/>
            </a:endParaRPr>
          </a:p>
          <a:p>
            <a:pPr eaLnBrk="1" hangingPunct="1"/>
            <a:r>
              <a:rPr lang="en-US" altLang="en-US" sz="1200" dirty="0">
                <a:solidFill>
                  <a:schemeClr val="bg1"/>
                </a:solidFill>
                <a:latin typeface="Arial" charset="0"/>
                <a:ea typeface="Arial" charset="0"/>
                <a:cs typeface="Arial" charset="0"/>
              </a:rPr>
              <a:t> -</a:t>
            </a:r>
            <a:r>
              <a:rPr lang="en-US" altLang="en-US" sz="1200" dirty="0" err="1">
                <a:solidFill>
                  <a:schemeClr val="bg1"/>
                </a:solidFill>
                <a:latin typeface="Arial" charset="0"/>
                <a:ea typeface="Arial" charset="0"/>
                <a:cs typeface="Arial" charset="0"/>
              </a:rPr>
              <a:t>MMDx</a:t>
            </a:r>
            <a:r>
              <a:rPr lang="en-US" altLang="en-US" sz="1200" dirty="0">
                <a:solidFill>
                  <a:schemeClr val="bg1"/>
                </a:solidFill>
                <a:latin typeface="Arial" charset="0"/>
                <a:ea typeface="Arial" charset="0"/>
                <a:cs typeface="Arial" charset="0"/>
              </a:rPr>
              <a:t> can resolve difficult Bx &amp; help determine prognosis</a:t>
            </a:r>
          </a:p>
          <a:p>
            <a:pPr eaLnBrk="1" hangingPunct="1"/>
            <a:r>
              <a:rPr lang="en-US" altLang="en-US" sz="1200" dirty="0">
                <a:solidFill>
                  <a:schemeClr val="bg1"/>
                </a:solidFill>
                <a:latin typeface="Arial" charset="0"/>
                <a:ea typeface="Arial" charset="0"/>
                <a:cs typeface="Arial" charset="0"/>
              </a:rPr>
              <a:t>- However, one must remember that it subject to thresholding, sampling issues &amp; imperfections in performance of MCs</a:t>
            </a:r>
          </a:p>
          <a:p>
            <a:pPr eaLnBrk="1" hangingPunct="1"/>
            <a:r>
              <a:rPr lang="en-US" altLang="en-US" sz="1200" dirty="0">
                <a:solidFill>
                  <a:schemeClr val="bg1"/>
                </a:solidFill>
                <a:latin typeface="Arial" charset="0"/>
                <a:ea typeface="Arial" charset="0"/>
                <a:cs typeface="Arial" charset="0"/>
              </a:rPr>
              <a:t>- Histology &amp; </a:t>
            </a:r>
            <a:r>
              <a:rPr lang="en-US" altLang="en-US" sz="1200" dirty="0" err="1">
                <a:solidFill>
                  <a:schemeClr val="bg1"/>
                </a:solidFill>
                <a:latin typeface="Arial" charset="0"/>
                <a:ea typeface="Arial" charset="0"/>
                <a:cs typeface="Arial" charset="0"/>
              </a:rPr>
              <a:t>MMDx</a:t>
            </a:r>
            <a:r>
              <a:rPr lang="en-US" altLang="en-US" sz="1200" dirty="0">
                <a:solidFill>
                  <a:schemeClr val="bg1"/>
                </a:solidFill>
                <a:latin typeface="Arial" charset="0"/>
                <a:ea typeface="Arial" charset="0"/>
                <a:cs typeface="Arial" charset="0"/>
              </a:rPr>
              <a:t> agree in most Bxs but NOT ALL &amp; current data do not allow determination of ground truth IN CASES THAT ARE DISCREPANT</a:t>
            </a:r>
          </a:p>
          <a:p>
            <a:pPr marL="171450" indent="-171450" eaLnBrk="1" hangingPunct="1">
              <a:buFontTx/>
              <a:buChar char="-"/>
            </a:pPr>
            <a:r>
              <a:rPr lang="en-US" altLang="en-US" sz="1200" dirty="0">
                <a:solidFill>
                  <a:schemeClr val="bg1"/>
                </a:solidFill>
                <a:latin typeface="Arial" charset="0"/>
                <a:ea typeface="Arial" charset="0"/>
                <a:cs typeface="Arial" charset="0"/>
              </a:rPr>
              <a:t>Finally,  Pathologists, </a:t>
            </a:r>
            <a:r>
              <a:rPr lang="en-US" altLang="en-US" sz="1200" dirty="0" err="1">
                <a:solidFill>
                  <a:schemeClr val="bg1"/>
                </a:solidFill>
                <a:latin typeface="Arial" charset="0"/>
                <a:ea typeface="Arial" charset="0"/>
                <a:cs typeface="Arial" charset="0"/>
              </a:rPr>
              <a:t>MDx</a:t>
            </a:r>
            <a:r>
              <a:rPr lang="en-US" altLang="en-US" sz="1200" dirty="0">
                <a:solidFill>
                  <a:schemeClr val="bg1"/>
                </a:solidFill>
                <a:latin typeface="Arial" charset="0"/>
                <a:ea typeface="Arial" charset="0"/>
                <a:cs typeface="Arial" charset="0"/>
              </a:rPr>
              <a:t>, Clinicians Need to work together to move the field forward &amp; further optimize patient care . </a:t>
            </a:r>
          </a:p>
          <a:p>
            <a:pPr marL="171450" indent="-171450" eaLnBrk="1" hangingPunct="1">
              <a:buFontTx/>
              <a:buChar char="-"/>
            </a:pPr>
            <a:endParaRPr lang="en-US" altLang="en-US" sz="1200" dirty="0">
              <a:solidFill>
                <a:schemeClr val="bg1"/>
              </a:solidFill>
              <a:latin typeface="Arial" charset="0"/>
              <a:ea typeface="Arial" charset="0"/>
              <a:cs typeface="Arial" charset="0"/>
            </a:endParaRPr>
          </a:p>
          <a:p>
            <a:pPr eaLnBrk="1" hangingPunct="1"/>
            <a:r>
              <a:rPr lang="en-US" altLang="en-US" dirty="0" err="1">
                <a:solidFill>
                  <a:schemeClr val="bg1"/>
                </a:solidFill>
                <a:latin typeface="Arial" charset="0"/>
                <a:ea typeface="Arial" charset="0"/>
                <a:cs typeface="Arial" charset="0"/>
              </a:rPr>
              <a:t>xxxxxxxxxxxxxxxxxxxxxxxxxxx</a:t>
            </a:r>
            <a:endParaRPr lang="en-US" altLang="en-US" dirty="0">
              <a:solidFill>
                <a:schemeClr val="bg1"/>
              </a:solidFill>
              <a:latin typeface="Arial" charset="0"/>
              <a:ea typeface="Arial" charset="0"/>
              <a:cs typeface="Arial" charset="0"/>
            </a:endParaRPr>
          </a:p>
          <a:p>
            <a:pPr eaLnBrk="1" hangingPunct="1"/>
            <a:endParaRPr lang="en-US" altLang="en-US" dirty="0">
              <a:solidFill>
                <a:schemeClr val="bg1"/>
              </a:solidFill>
              <a:latin typeface="Arial" charset="0"/>
              <a:ea typeface="Arial" charset="0"/>
              <a:cs typeface="Arial" charset="0"/>
            </a:endParaRPr>
          </a:p>
          <a:p>
            <a:pPr eaLnBrk="1" hangingPunct="1"/>
            <a:r>
              <a:rPr lang="en-US" altLang="en-US" dirty="0">
                <a:solidFill>
                  <a:schemeClr val="bg1"/>
                </a:solidFill>
                <a:latin typeface="Arial" charset="0"/>
                <a:ea typeface="Arial" charset="0"/>
                <a:cs typeface="Arial" charset="0"/>
              </a:rPr>
              <a:t>Incidence of  acute TCMR &amp; mixed rejection is higher than acute </a:t>
            </a:r>
            <a:r>
              <a:rPr lang="en-US" altLang="en-US" dirty="0" err="1">
                <a:solidFill>
                  <a:schemeClr val="bg1"/>
                </a:solidFill>
                <a:latin typeface="Arial" charset="0"/>
                <a:ea typeface="Arial" charset="0"/>
                <a:cs typeface="Arial" charset="0"/>
              </a:rPr>
              <a:t>ABMR</a:t>
            </a:r>
            <a:r>
              <a:rPr lang="en-US" altLang="en-US" dirty="0">
                <a:solidFill>
                  <a:schemeClr val="bg1"/>
                </a:solidFill>
                <a:latin typeface="Arial" charset="0"/>
                <a:ea typeface="Arial" charset="0"/>
                <a:cs typeface="Arial" charset="0"/>
              </a:rPr>
              <a:t> </a:t>
            </a:r>
          </a:p>
          <a:p>
            <a:pPr marL="192088" marR="0" lvl="0" indent="-192088" algn="l" defTabSz="914400" rtl="0" eaLnBrk="1" fontAlgn="base" latinLnBrk="0" hangingPunct="1">
              <a:lnSpc>
                <a:spcPct val="100000"/>
              </a:lnSpc>
              <a:spcBef>
                <a:spcPct val="20000"/>
              </a:spcBef>
              <a:spcAft>
                <a:spcPct val="0"/>
              </a:spcAft>
              <a:buClrTx/>
              <a:buSzTx/>
              <a:buFontTx/>
              <a:buChar char="•"/>
              <a:tabLst/>
              <a:defRPr/>
            </a:pPr>
            <a:r>
              <a:rPr lang="en-US" altLang="en-US" dirty="0">
                <a:solidFill>
                  <a:schemeClr val="bg1"/>
                </a:solidFill>
                <a:latin typeface="Arial" charset="0"/>
                <a:ea typeface="Arial" charset="0"/>
                <a:cs typeface="Arial" charset="0"/>
              </a:rPr>
              <a:t>TCMR can cause </a:t>
            </a:r>
            <a:r>
              <a:rPr lang="en-US" altLang="en-US" dirty="0" err="1">
                <a:solidFill>
                  <a:schemeClr val="bg1"/>
                </a:solidFill>
                <a:latin typeface="Arial" charset="0"/>
                <a:ea typeface="Arial" charset="0"/>
                <a:cs typeface="Arial" charset="0"/>
              </a:rPr>
              <a:t>MVIs</a:t>
            </a:r>
            <a:r>
              <a:rPr lang="en-US" altLang="en-US" dirty="0">
                <a:solidFill>
                  <a:schemeClr val="bg1"/>
                </a:solidFill>
                <a:latin typeface="Arial" charset="0"/>
                <a:ea typeface="Arial" charset="0"/>
                <a:cs typeface="Arial" charset="0"/>
              </a:rPr>
              <a:t> in the absence of Ab</a:t>
            </a:r>
            <a:r>
              <a:rPr kumimoji="0" lang="en-US" altLang="en-US" sz="2800" b="0" i="0" u="none" strike="noStrike" kern="0" cap="none" spc="0" normalizeH="0" baseline="0" noProof="0" dirty="0">
                <a:ln>
                  <a:noFill/>
                </a:ln>
                <a:solidFill>
                  <a:srgbClr val="FFFFFF"/>
                </a:solidFill>
                <a:effectLst/>
                <a:uLnTx/>
                <a:uFillTx/>
                <a:latin typeface="Arial" charset="0"/>
                <a:ea typeface="Arial" charset="0"/>
                <a:cs typeface="Arial" charset="0"/>
              </a:rPr>
              <a:t>TCMR can cause </a:t>
            </a:r>
            <a:r>
              <a:rPr kumimoji="0" lang="en-US" altLang="en-US" sz="2800" b="0" i="0" u="none" strike="noStrike" kern="0" cap="none" spc="0" normalizeH="0" baseline="0" noProof="0" dirty="0" err="1">
                <a:ln>
                  <a:noFill/>
                </a:ln>
                <a:solidFill>
                  <a:srgbClr val="FFFFFF"/>
                </a:solidFill>
                <a:effectLst/>
                <a:uLnTx/>
                <a:uFillTx/>
                <a:latin typeface="Arial" charset="0"/>
                <a:ea typeface="Arial" charset="0"/>
                <a:cs typeface="Arial" charset="0"/>
              </a:rPr>
              <a:t>MVIs</a:t>
            </a:r>
            <a:r>
              <a:rPr kumimoji="0" lang="en-US" altLang="en-US" sz="2800" b="0" i="0" u="none" strike="noStrike" kern="0" cap="none" spc="0" normalizeH="0" baseline="0" noProof="0" dirty="0">
                <a:ln>
                  <a:noFill/>
                </a:ln>
                <a:solidFill>
                  <a:srgbClr val="FFFFFF"/>
                </a:solidFill>
                <a:effectLst/>
                <a:uLnTx/>
                <a:uFillTx/>
                <a:latin typeface="Arial" charset="0"/>
                <a:ea typeface="Arial" charset="0"/>
                <a:cs typeface="Arial" charset="0"/>
              </a:rPr>
              <a:t> in the absence of Ab  &amp; contributes to IFTA more often than is recognized</a:t>
            </a:r>
            <a:endParaRPr lang="en-US" altLang="en-US" dirty="0">
              <a:solidFill>
                <a:schemeClr val="bg1"/>
              </a:solidFill>
              <a:latin typeface="Arial" charset="0"/>
              <a:ea typeface="Arial" charset="0"/>
              <a:cs typeface="Arial" charset="0"/>
            </a:endParaRPr>
          </a:p>
          <a:p>
            <a:pPr eaLnBrk="1" hangingPunct="1"/>
            <a:r>
              <a:rPr lang="en-US" altLang="en-US" dirty="0">
                <a:solidFill>
                  <a:schemeClr val="bg1"/>
                </a:solidFill>
                <a:latin typeface="Arial" charset="0"/>
                <a:ea typeface="Arial" charset="0"/>
                <a:cs typeface="Arial" charset="0"/>
              </a:rPr>
              <a:t>Cases of refractory </a:t>
            </a:r>
            <a:r>
              <a:rPr lang="en-US" altLang="en-US" dirty="0" err="1">
                <a:solidFill>
                  <a:schemeClr val="bg1"/>
                </a:solidFill>
                <a:latin typeface="Arial" charset="0"/>
                <a:ea typeface="Arial" charset="0"/>
                <a:cs typeface="Arial" charset="0"/>
              </a:rPr>
              <a:t>TCMR</a:t>
            </a:r>
            <a:r>
              <a:rPr lang="en-US" altLang="en-US" dirty="0">
                <a:solidFill>
                  <a:schemeClr val="bg1"/>
                </a:solidFill>
                <a:latin typeface="Arial" charset="0"/>
                <a:ea typeface="Arial" charset="0"/>
                <a:cs typeface="Arial" charset="0"/>
              </a:rPr>
              <a:t> refractory to Rx still cause graft loss</a:t>
            </a:r>
          </a:p>
          <a:p>
            <a:pPr eaLnBrk="1" hangingPunct="1"/>
            <a:r>
              <a:rPr lang="en-US" altLang="en-US" dirty="0">
                <a:solidFill>
                  <a:schemeClr val="bg1"/>
                </a:solidFill>
                <a:latin typeface="Arial" charset="0"/>
                <a:ea typeface="Arial" charset="0"/>
                <a:cs typeface="Arial" charset="0"/>
              </a:rPr>
              <a:t>Revise </a:t>
            </a:r>
            <a:r>
              <a:rPr lang="en-US" altLang="en-US" dirty="0" err="1">
                <a:solidFill>
                  <a:schemeClr val="bg1"/>
                </a:solidFill>
                <a:latin typeface="Arial" charset="0"/>
                <a:ea typeface="Arial" charset="0"/>
                <a:cs typeface="Arial" charset="0"/>
              </a:rPr>
              <a:t>Dx</a:t>
            </a:r>
            <a:r>
              <a:rPr lang="en-US" altLang="en-US" dirty="0">
                <a:solidFill>
                  <a:schemeClr val="bg1"/>
                </a:solidFill>
                <a:latin typeface="Arial" charset="0"/>
                <a:ea typeface="Arial" charset="0"/>
                <a:cs typeface="Arial" charset="0"/>
              </a:rPr>
              <a:t> criteria needed to better recognize chronic </a:t>
            </a:r>
            <a:r>
              <a:rPr lang="en-US" altLang="en-US" dirty="0" err="1">
                <a:solidFill>
                  <a:schemeClr val="bg1"/>
                </a:solidFill>
                <a:latin typeface="Arial" charset="0"/>
                <a:ea typeface="Arial" charset="0"/>
                <a:cs typeface="Arial" charset="0"/>
              </a:rPr>
              <a:t>TCMR</a:t>
            </a:r>
            <a:r>
              <a:rPr lang="en-US" altLang="en-US" dirty="0">
                <a:solidFill>
                  <a:schemeClr val="bg1"/>
                </a:solidFill>
                <a:latin typeface="Arial" charset="0"/>
                <a:ea typeface="Arial" charset="0"/>
                <a:cs typeface="Arial" charset="0"/>
              </a:rPr>
              <a:t> </a:t>
            </a:r>
          </a:p>
          <a:p>
            <a:pPr eaLnBrk="1" hangingPunct="1"/>
            <a:r>
              <a:rPr lang="en-US" altLang="en-US" dirty="0">
                <a:solidFill>
                  <a:schemeClr val="bg1"/>
                </a:solidFill>
                <a:latin typeface="Arial" charset="0"/>
                <a:ea typeface="Arial" charset="0"/>
                <a:cs typeface="Arial" charset="0"/>
              </a:rPr>
              <a:t>T-cells can assist in the initiation, perpetuation and progression of antibody mediated graft injury –indeed they have been found to be an independent &amp; additional adverse prognostic factor in biopsies classified as </a:t>
            </a:r>
            <a:r>
              <a:rPr lang="en-US" altLang="en-US" dirty="0" err="1">
                <a:solidFill>
                  <a:schemeClr val="bg1"/>
                </a:solidFill>
                <a:latin typeface="Arial" charset="0"/>
                <a:ea typeface="Arial" charset="0"/>
                <a:cs typeface="Arial" charset="0"/>
              </a:rPr>
              <a:t>ABMR</a:t>
            </a:r>
            <a:endParaRPr lang="en-US" altLang="en-US" dirty="0">
              <a:solidFill>
                <a:schemeClr val="bg1"/>
              </a:solidFill>
              <a:latin typeface="Arial" charset="0"/>
              <a:ea typeface="Arial" charset="0"/>
              <a:cs typeface="Arial" charset="0"/>
            </a:endParaRPr>
          </a:p>
          <a:p>
            <a:pPr eaLnBrk="1" hangingPunct="1"/>
            <a:r>
              <a:rPr lang="en-US" altLang="en-US" dirty="0">
                <a:solidFill>
                  <a:schemeClr val="bg1"/>
                </a:solidFill>
                <a:latin typeface="Arial" charset="0"/>
                <a:ea typeface="Arial" charset="0"/>
                <a:cs typeface="Arial" charset="0"/>
              </a:rPr>
              <a:t>Appreciate limitations of dichotomous classifications derived from histologic &amp; molecular methods—miss the forest for the trees (for many if not most biopsies in my experience</a:t>
            </a:r>
          </a:p>
          <a:p>
            <a:pPr eaLnBrk="1" hangingPunct="1"/>
            <a:r>
              <a:rPr lang="en-US" altLang="en-US" dirty="0">
                <a:solidFill>
                  <a:schemeClr val="bg1"/>
                </a:solidFill>
                <a:latin typeface="Arial" charset="0"/>
                <a:ea typeface="Arial" charset="0"/>
                <a:cs typeface="Arial" charset="0"/>
              </a:rPr>
              <a:t>Work on combined T-cell &amp; B-cells directed therapies to improve long term graft outcome </a:t>
            </a:r>
          </a:p>
          <a:p>
            <a:pPr eaLnBrk="1" hangingPunct="1"/>
            <a:endParaRPr lang="en-US" altLang="en-US" dirty="0">
              <a:solidFill>
                <a:schemeClr val="bg1"/>
              </a:solidFill>
              <a:latin typeface="Arial" charset="0"/>
              <a:ea typeface="Arial" charset="0"/>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solidFill>
                  <a:schemeClr val="bg1"/>
                </a:solidFill>
                <a:latin typeface="Arial" charset="0"/>
                <a:ea typeface="Arial" charset="0"/>
                <a:cs typeface="Arial" charset="0"/>
              </a:rPr>
              <a:t>Novel Rx-regimens targeting innate/cellular/</a:t>
            </a:r>
            <a:r>
              <a:rPr lang="en-US" altLang="en-US" sz="1200" dirty="0" err="1">
                <a:solidFill>
                  <a:schemeClr val="bg1"/>
                </a:solidFill>
                <a:latin typeface="Arial" charset="0"/>
                <a:ea typeface="Arial" charset="0"/>
                <a:cs typeface="Arial" charset="0"/>
              </a:rPr>
              <a:t>AbI</a:t>
            </a:r>
            <a:r>
              <a:rPr lang="en-US" altLang="en-US" sz="1200" dirty="0">
                <a:solidFill>
                  <a:schemeClr val="bg1"/>
                </a:solidFill>
                <a:latin typeface="Arial" charset="0"/>
                <a:ea typeface="Arial" charset="0"/>
                <a:cs typeface="Arial" charset="0"/>
              </a:rPr>
              <a:t> in a concerted fashion are needed to improve long term graft </a:t>
            </a:r>
            <a:r>
              <a:rPr lang="en-US" altLang="en-US" sz="1200" dirty="0">
                <a:solidFill>
                  <a:schemeClr val="bg1"/>
                </a:solidFill>
                <a:latin typeface="Arial" panose="020B0604020202020204" pitchFamily="34" charset="0"/>
                <a:ea typeface="Arial" charset="0"/>
                <a:cs typeface="Arial" panose="020B0604020202020204" pitchFamily="34" charset="0"/>
              </a:rPr>
              <a:t>outcome </a:t>
            </a:r>
            <a:r>
              <a:rPr lang="en-US" altLang="en-US" sz="1200" dirty="0">
                <a:solidFill>
                  <a:schemeClr val="bg1"/>
                </a:solidFill>
                <a:latin typeface="Arial" panose="020B0604020202020204" pitchFamily="34" charset="0"/>
                <a:cs typeface="Arial" panose="020B0604020202020204" pitchFamily="34" charset="0"/>
              </a:rPr>
              <a:t>beyond the modest gains of past 10 </a:t>
            </a:r>
            <a:r>
              <a:rPr lang="en-US" altLang="en-US" sz="1200" dirty="0" err="1">
                <a:solidFill>
                  <a:schemeClr val="bg1"/>
                </a:solidFill>
                <a:latin typeface="Arial" panose="020B0604020202020204" pitchFamily="34" charset="0"/>
                <a:cs typeface="Arial" panose="020B0604020202020204" pitchFamily="34" charset="0"/>
              </a:rPr>
              <a:t>yrs</a:t>
            </a:r>
            <a:endParaRPr lang="en-US" altLang="en-US" sz="1200" dirty="0">
              <a:solidFill>
                <a:schemeClr val="bg1"/>
              </a:solidFill>
              <a:latin typeface="Arial" panose="020B0604020202020204" pitchFamily="34" charset="0"/>
              <a:ea typeface="Arial" charset="0"/>
              <a:cs typeface="Arial" panose="020B0604020202020204" pitchFamily="34" charset="0"/>
            </a:endParaRPr>
          </a:p>
          <a:p>
            <a:pPr eaLnBrk="1" hangingPunct="1"/>
            <a:endParaRPr lang="en-US" altLang="en-US" dirty="0">
              <a:solidFill>
                <a:schemeClr val="bg1"/>
              </a:solidFill>
              <a:latin typeface="Arial" charset="0"/>
              <a:ea typeface="Arial" charset="0"/>
              <a:cs typeface="Arial" charset="0"/>
            </a:endParaRPr>
          </a:p>
          <a:p>
            <a:endParaRPr lang="en-US" altLang="en-US" dirty="0">
              <a:latin typeface="Times New Roman" charset="0"/>
            </a:endParaRPr>
          </a:p>
        </p:txBody>
      </p:sp>
    </p:spTree>
    <p:extLst>
      <p:ext uri="{BB962C8B-B14F-4D97-AF65-F5344CB8AC3E}">
        <p14:creationId xmlns:p14="http://schemas.microsoft.com/office/powerpoint/2010/main" val="2553646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hangingPunct="1">
              <a:lnSpc>
                <a:spcPct val="90000"/>
              </a:lnSpc>
              <a:defRPr/>
            </a:pPr>
            <a:r>
              <a:rPr lang="en-US" altLang="en-US" sz="1200" baseline="0" dirty="0">
                <a:solidFill>
                  <a:srgbClr val="FFFF00"/>
                </a:solidFill>
              </a:rPr>
              <a:t>This data from the Paris groups shows the effect of T-CELL mediated rejection on graft survival. ---PATIENTS ARE STRATIFIED BY TYPE OF REJECTION….</a:t>
            </a:r>
            <a:endParaRPr lang="en-US" altLang="en-US" sz="1200" u="sng" baseline="0" dirty="0">
              <a:solidFill>
                <a:srgbClr val="FFFF00"/>
              </a:solidFill>
              <a:latin typeface="Arial" panose="020B0604020202020204" pitchFamily="34" charset="0"/>
            </a:endParaRPr>
          </a:p>
          <a:p>
            <a:pPr eaLnBrk="1" hangingPunct="1">
              <a:lnSpc>
                <a:spcPct val="90000"/>
              </a:lnSpc>
              <a:defRPr/>
            </a:pPr>
            <a:endParaRPr lang="en-US" altLang="en-US" sz="1200" u="none" baseline="0" dirty="0">
              <a:solidFill>
                <a:srgbClr val="FFFF00"/>
              </a:solidFill>
              <a:latin typeface="Arial" panose="020B0604020202020204" pitchFamily="34" charset="0"/>
            </a:endParaRPr>
          </a:p>
          <a:p>
            <a:pPr eaLnBrk="1" hangingPunct="1">
              <a:lnSpc>
                <a:spcPct val="90000"/>
              </a:lnSpc>
              <a:defRPr/>
            </a:pPr>
            <a:r>
              <a:rPr lang="en-US" altLang="en-US" sz="1200" u="none" baseline="0" dirty="0">
                <a:solidFill>
                  <a:srgbClr val="FFFF00"/>
                </a:solidFill>
                <a:latin typeface="Arial" panose="020B0604020202020204" pitchFamily="34" charset="0"/>
              </a:rPr>
              <a:t>***Black </a:t>
            </a:r>
            <a:r>
              <a:rPr lang="en-US" altLang="en-US" sz="1200" b="1" i="1" u="none" baseline="0" dirty="0">
                <a:solidFill>
                  <a:srgbClr val="FFFF00"/>
                </a:solidFill>
                <a:latin typeface="Arial" panose="020B0604020202020204" pitchFamily="34" charset="0"/>
              </a:rPr>
              <a:t>DOTTED</a:t>
            </a:r>
            <a:r>
              <a:rPr lang="en-US" altLang="en-US" sz="1200" u="none" baseline="0" dirty="0">
                <a:solidFill>
                  <a:srgbClr val="FFFF00"/>
                </a:solidFill>
                <a:latin typeface="Arial" panose="020B0604020202020204" pitchFamily="34" charset="0"/>
              </a:rPr>
              <a:t> LINE*** : are patients with no rejection---who had an excellent graft survival of 98% at 6 yrs.  </a:t>
            </a:r>
          </a:p>
          <a:p>
            <a:pPr eaLnBrk="1" hangingPunct="1">
              <a:lnSpc>
                <a:spcPct val="90000"/>
              </a:lnSpc>
              <a:defRPr/>
            </a:pPr>
            <a:endParaRPr lang="en-US" altLang="en-US" sz="1200" u="none" baseline="0" dirty="0">
              <a:solidFill>
                <a:srgbClr val="FFFF00"/>
              </a:solidFill>
              <a:latin typeface="Arial" panose="020B0604020202020204" pitchFamily="34" charset="0"/>
            </a:endParaRPr>
          </a:p>
          <a:p>
            <a:pPr eaLnBrk="1" hangingPunct="1">
              <a:lnSpc>
                <a:spcPct val="90000"/>
              </a:lnSpc>
              <a:defRPr/>
            </a:pPr>
            <a:r>
              <a:rPr lang="en-US" altLang="en-US" sz="1200" u="none" baseline="0" dirty="0">
                <a:solidFill>
                  <a:srgbClr val="FFFF00"/>
                </a:solidFill>
                <a:latin typeface="Arial" panose="020B0604020202020204" pitchFamily="34" charset="0"/>
              </a:rPr>
              <a:t>***RED***-TCMR presenting </a:t>
            </a:r>
            <a:r>
              <a:rPr lang="en-US" altLang="en-US" sz="1200" b="1" u="none" baseline="0" dirty="0">
                <a:solidFill>
                  <a:srgbClr val="FFFF00"/>
                </a:solidFill>
                <a:latin typeface="Arial" panose="020B0604020202020204" pitchFamily="34" charset="0"/>
              </a:rPr>
              <a:t>WITHOUT</a:t>
            </a:r>
            <a:r>
              <a:rPr lang="en-US" altLang="en-US" sz="1200" u="none" baseline="0" dirty="0">
                <a:solidFill>
                  <a:srgbClr val="FFFF00"/>
                </a:solidFill>
                <a:latin typeface="Arial" panose="020B0604020202020204" pitchFamily="34" charset="0"/>
              </a:rPr>
              <a:t> ARTERITIS (red line)-- or </a:t>
            </a:r>
            <a:r>
              <a:rPr lang="en-US" altLang="en-US" sz="1200" b="1" u="none" baseline="0" dirty="0">
                <a:solidFill>
                  <a:srgbClr val="FFFF00"/>
                </a:solidFill>
                <a:latin typeface="Arial" panose="020B0604020202020204" pitchFamily="34" charset="0"/>
              </a:rPr>
              <a:t>WITH</a:t>
            </a:r>
            <a:r>
              <a:rPr lang="en-US" altLang="en-US" sz="1200" u="none" baseline="0" dirty="0">
                <a:solidFill>
                  <a:srgbClr val="FFFF00"/>
                </a:solidFill>
                <a:latin typeface="Arial" panose="020B0604020202020204" pitchFamily="34" charset="0"/>
              </a:rPr>
              <a:t> ARTERITIS (***green***)-----</a:t>
            </a:r>
            <a:r>
              <a:rPr lang="en-US" altLang="en-US" sz="1200" u="none" dirty="0">
                <a:solidFill>
                  <a:srgbClr val="F8F8F8"/>
                </a:solidFill>
                <a:latin typeface="Arial" panose="020B0604020202020204" pitchFamily="34" charset="0"/>
              </a:rPr>
              <a:t>WITH NEGATIVE C4d--- and no DSA ----had a graft</a:t>
            </a:r>
            <a:r>
              <a:rPr lang="en-US" altLang="en-US" sz="1200" u="none" baseline="0" dirty="0">
                <a:solidFill>
                  <a:srgbClr val="F8F8F8"/>
                </a:solidFill>
                <a:latin typeface="Arial" panose="020B0604020202020204" pitchFamily="34" charset="0"/>
              </a:rPr>
              <a:t> loss of ~</a:t>
            </a:r>
            <a:r>
              <a:rPr lang="en-US" altLang="en-US" sz="1200" u="none" dirty="0">
                <a:solidFill>
                  <a:srgbClr val="F8F8F8"/>
                </a:solidFill>
                <a:latin typeface="Arial" panose="020B0604020202020204" pitchFamily="34" charset="0"/>
              </a:rPr>
              <a:t>15% at 6 yrs.  ---ALTHOUGH</a:t>
            </a:r>
            <a:r>
              <a:rPr lang="en-US" altLang="en-US" sz="1200" u="none" baseline="0" dirty="0">
                <a:solidFill>
                  <a:srgbClr val="F8F8F8"/>
                </a:solidFill>
                <a:latin typeface="Arial" panose="020B0604020202020204" pitchFamily="34" charset="0"/>
              </a:rPr>
              <a:t> </a:t>
            </a:r>
            <a:r>
              <a:rPr lang="en-US" altLang="en-US" sz="1200" b="1" u="none" dirty="0">
                <a:solidFill>
                  <a:srgbClr val="F8F8F8"/>
                </a:solidFill>
                <a:latin typeface="Arial" panose="020B0604020202020204" pitchFamily="34" charset="0"/>
              </a:rPr>
              <a:t>not actually so stated, very likely </a:t>
            </a:r>
            <a:r>
              <a:rPr lang="en-US" altLang="en-US" sz="1200" u="none" dirty="0">
                <a:solidFill>
                  <a:srgbClr val="F8F8F8"/>
                </a:solidFill>
                <a:latin typeface="Arial" panose="020B0604020202020204" pitchFamily="34" charset="0"/>
              </a:rPr>
              <a:t>PERHAPS AN EQUAL… if not a greater NUMBER HAD low GFR …..or what is referred to as IMPENDING GRAFT LOSS ---and these patients were </a:t>
            </a:r>
            <a:r>
              <a:rPr lang="en-US" altLang="en-US" sz="1200" u="none" baseline="0" dirty="0">
                <a:solidFill>
                  <a:srgbClr val="F8F8F8"/>
                </a:solidFill>
                <a:latin typeface="Arial" panose="020B0604020202020204" pitchFamily="34" charset="0"/>
              </a:rPr>
              <a:t>JUST HANGING IN THERE. </a:t>
            </a:r>
          </a:p>
          <a:p>
            <a:pPr eaLnBrk="1" hangingPunct="1">
              <a:lnSpc>
                <a:spcPct val="90000"/>
              </a:lnSpc>
              <a:defRPr/>
            </a:pPr>
            <a:endParaRPr lang="en-US" altLang="en-US" sz="1200" u="none" baseline="0" dirty="0">
              <a:solidFill>
                <a:srgbClr val="F8F8F8"/>
              </a:solidFill>
              <a:latin typeface="Arial" panose="020B0604020202020204" pitchFamily="34" charset="0"/>
            </a:endParaRPr>
          </a:p>
          <a:p>
            <a:pPr eaLnBrk="1" hangingPunct="1">
              <a:lnSpc>
                <a:spcPct val="90000"/>
              </a:lnSpc>
              <a:defRPr/>
            </a:pPr>
            <a:r>
              <a:rPr lang="en-US" altLang="en-US" sz="1200" u="none" baseline="0" dirty="0">
                <a:solidFill>
                  <a:srgbClr val="F8F8F8"/>
                </a:solidFill>
                <a:latin typeface="Arial" panose="020B0604020202020204" pitchFamily="34" charset="0"/>
              </a:rPr>
              <a:t>*** Black </a:t>
            </a:r>
            <a:r>
              <a:rPr lang="en-US" altLang="en-US" sz="1200" b="1" u="none" baseline="0" dirty="0">
                <a:solidFill>
                  <a:srgbClr val="F8F8F8"/>
                </a:solidFill>
                <a:latin typeface="Arial" panose="020B0604020202020204" pitchFamily="34" charset="0"/>
              </a:rPr>
              <a:t>SOLID</a:t>
            </a:r>
            <a:r>
              <a:rPr lang="en-US" altLang="en-US" sz="1200" u="none" baseline="0" dirty="0">
                <a:solidFill>
                  <a:srgbClr val="F8F8F8"/>
                </a:solidFill>
                <a:latin typeface="Arial" panose="020B0604020202020204" pitchFamily="34" charset="0"/>
              </a:rPr>
              <a:t>*** In </a:t>
            </a:r>
            <a:r>
              <a:rPr lang="en-US" altLang="en-US" sz="1200" u="none" dirty="0">
                <a:solidFill>
                  <a:srgbClr val="F8F8F8"/>
                </a:solidFill>
                <a:latin typeface="Arial" panose="020B0604020202020204" pitchFamily="34" charset="0"/>
              </a:rPr>
              <a:t>ANTIBODY</a:t>
            </a:r>
            <a:r>
              <a:rPr lang="en-US" altLang="en-US" sz="1200" u="none" baseline="0" dirty="0">
                <a:solidFill>
                  <a:srgbClr val="F8F8F8"/>
                </a:solidFill>
                <a:latin typeface="Arial" panose="020B0604020202020204" pitchFamily="34" charset="0"/>
              </a:rPr>
              <a:t> mediated rejection, </a:t>
            </a:r>
            <a:r>
              <a:rPr lang="en-US" altLang="en-US" sz="1200" b="1" u="none" dirty="0">
                <a:solidFill>
                  <a:srgbClr val="F8F8F8"/>
                </a:solidFill>
                <a:latin typeface="Arial" panose="020B0604020202020204" pitchFamily="34" charset="0"/>
              </a:rPr>
              <a:t>without</a:t>
            </a:r>
            <a:r>
              <a:rPr lang="en-US" altLang="en-US" sz="1200" u="none" dirty="0">
                <a:solidFill>
                  <a:srgbClr val="F8F8F8"/>
                </a:solidFill>
                <a:latin typeface="Arial" panose="020B0604020202020204" pitchFamily="34" charset="0"/>
              </a:rPr>
              <a:t> arteritis</a:t>
            </a:r>
            <a:r>
              <a:rPr lang="en-US" altLang="en-US" sz="1200" u="none" baseline="0" dirty="0">
                <a:solidFill>
                  <a:srgbClr val="F8F8F8"/>
                </a:solidFill>
                <a:latin typeface="Arial" panose="020B0604020202020204" pitchFamily="34" charset="0"/>
              </a:rPr>
              <a:t>…</a:t>
            </a:r>
            <a:r>
              <a:rPr lang="en-US" altLang="en-US" sz="1200" dirty="0">
                <a:solidFill>
                  <a:srgbClr val="F8F8F8"/>
                </a:solidFill>
                <a:latin typeface="Arial" panose="020B0604020202020204" pitchFamily="34" charset="0"/>
              </a:rPr>
              <a:t>rate of graft survival</a:t>
            </a:r>
            <a:r>
              <a:rPr lang="en-US" altLang="en-US" sz="1200" baseline="0" dirty="0">
                <a:solidFill>
                  <a:srgbClr val="F8F8F8"/>
                </a:solidFill>
                <a:latin typeface="Arial" panose="020B0604020202020204" pitchFamily="34" charset="0"/>
              </a:rPr>
              <a:t> was about 80%</a:t>
            </a:r>
          </a:p>
          <a:p>
            <a:pPr eaLnBrk="1" hangingPunct="1">
              <a:lnSpc>
                <a:spcPct val="90000"/>
              </a:lnSpc>
              <a:defRPr/>
            </a:pPr>
            <a:endParaRPr lang="en-US" altLang="en-US" sz="1200" baseline="0" dirty="0">
              <a:solidFill>
                <a:srgbClr val="F8F8F8"/>
              </a:solidFill>
              <a:latin typeface="Arial" panose="020B0604020202020204" pitchFamily="34" charset="0"/>
            </a:endParaRPr>
          </a:p>
          <a:p>
            <a:pPr eaLnBrk="1" hangingPunct="1">
              <a:lnSpc>
                <a:spcPct val="90000"/>
              </a:lnSpc>
              <a:defRPr/>
            </a:pPr>
            <a:r>
              <a:rPr lang="en-US" altLang="en-US" sz="1200" baseline="0" dirty="0">
                <a:solidFill>
                  <a:srgbClr val="F8F8F8"/>
                </a:solidFill>
                <a:latin typeface="Arial" panose="020B0604020202020204" pitchFamily="34" charset="0"/>
              </a:rPr>
              <a:t>.. </a:t>
            </a:r>
            <a:r>
              <a:rPr lang="en-US" altLang="en-US" sz="1200" b="1" baseline="0" dirty="0">
                <a:solidFill>
                  <a:srgbClr val="F8F8F8"/>
                </a:solidFill>
                <a:latin typeface="Arial" panose="020B0604020202020204" pitchFamily="34" charset="0"/>
              </a:rPr>
              <a:t>--AND ***BLUE**--</a:t>
            </a:r>
            <a:r>
              <a:rPr lang="en-US" altLang="en-US" sz="1200" baseline="0" dirty="0">
                <a:solidFill>
                  <a:srgbClr val="F8F8F8"/>
                </a:solidFill>
                <a:latin typeface="Arial" panose="020B0604020202020204" pitchFamily="34" charset="0"/>
              </a:rPr>
              <a:t>with intimal arteritis it fell to about 50%.</a:t>
            </a:r>
          </a:p>
          <a:p>
            <a:pPr eaLnBrk="1" hangingPunct="1">
              <a:lnSpc>
                <a:spcPct val="90000"/>
              </a:lnSpc>
              <a:defRPr/>
            </a:pPr>
            <a:endParaRPr lang="en-US" altLang="en-US" sz="1200" baseline="0" dirty="0">
              <a:solidFill>
                <a:srgbClr val="F8F8F8"/>
              </a:solidFill>
              <a:latin typeface="Arial" panose="020B0604020202020204" pitchFamily="34" charset="0"/>
            </a:endParaRPr>
          </a:p>
          <a:p>
            <a:pPr eaLnBrk="1" hangingPunct="1">
              <a:lnSpc>
                <a:spcPct val="90000"/>
              </a:lnSpc>
              <a:defRPr/>
            </a:pPr>
            <a:r>
              <a:rPr lang="en-US" altLang="en-US" sz="1200" baseline="0" dirty="0" err="1">
                <a:solidFill>
                  <a:srgbClr val="F8F8F8"/>
                </a:solidFill>
                <a:latin typeface="Arial" panose="020B0604020202020204" pitchFamily="34" charset="0"/>
              </a:rPr>
              <a:t>xxxxxxxxxxxxxxxxxxxxxxxxxxxxxxxxxxxxxxxxxxxxxxxxxxxxx</a:t>
            </a:r>
            <a:endParaRPr lang="en-US" altLang="en-US" sz="1200" baseline="0" dirty="0">
              <a:solidFill>
                <a:srgbClr val="F8F8F8"/>
              </a:solidFill>
              <a:latin typeface="Arial" panose="020B0604020202020204" pitchFamily="34" charset="0"/>
            </a:endParaRPr>
          </a:p>
          <a:p>
            <a:pPr eaLnBrk="1" hangingPunct="1">
              <a:lnSpc>
                <a:spcPct val="90000"/>
              </a:lnSpc>
              <a:defRPr/>
            </a:pPr>
            <a:endParaRPr lang="en-US" altLang="en-US" sz="1200" baseline="0" dirty="0">
              <a:solidFill>
                <a:srgbClr val="F8F8F8"/>
              </a:solidFill>
              <a:latin typeface="Arial" panose="020B0604020202020204" pitchFamily="34" charset="0"/>
            </a:endParaRPr>
          </a:p>
          <a:p>
            <a:pPr eaLnBrk="1" hangingPunct="1">
              <a:lnSpc>
                <a:spcPct val="90000"/>
              </a:lnSpc>
              <a:defRPr/>
            </a:pPr>
            <a:r>
              <a:rPr lang="en-US" altLang="en-US" sz="1200" b="1" baseline="0" dirty="0">
                <a:solidFill>
                  <a:srgbClr val="F8F8F8"/>
                </a:solidFill>
                <a:latin typeface="Arial" panose="020B0604020202020204" pitchFamily="34" charset="0"/>
              </a:rPr>
              <a:t>Bottom border -</a:t>
            </a:r>
            <a:r>
              <a:rPr lang="en-US" altLang="en-US" sz="1200" b="1" baseline="0" dirty="0">
                <a:solidFill>
                  <a:srgbClr val="F8F8F8"/>
                </a:solidFill>
                <a:latin typeface="Arial" panose="020B0604020202020204" pitchFamily="34" charset="0"/>
                <a:sym typeface="Wingdings" panose="05000000000000000000" pitchFamily="2" charset="2"/>
              </a:rPr>
              <a:t></a:t>
            </a:r>
            <a:r>
              <a:rPr lang="en-US" altLang="en-US" sz="1200" baseline="0" dirty="0">
                <a:solidFill>
                  <a:srgbClr val="F8F8F8"/>
                </a:solidFill>
                <a:latin typeface="Arial" panose="020B0604020202020204" pitchFamily="34" charset="0"/>
              </a:rPr>
              <a:t>This PHOTOMICROGRAPH is inserted here to remind you that MOST CASES CLASSIFIED SIMPLY AS ABMR have plenty of T-cell infiltrates ….and therefore TCMR is </a:t>
            </a:r>
            <a:r>
              <a:rPr lang="en-US" altLang="en-US" sz="1200" baseline="0" dirty="0" err="1">
                <a:solidFill>
                  <a:srgbClr val="F8F8F8"/>
                </a:solidFill>
                <a:latin typeface="Arial" panose="020B0604020202020204" pitchFamily="34" charset="0"/>
              </a:rPr>
              <a:t>infact</a:t>
            </a:r>
            <a:r>
              <a:rPr lang="en-US" altLang="en-US" sz="1200" baseline="0" dirty="0">
                <a:solidFill>
                  <a:srgbClr val="F8F8F8"/>
                </a:solidFill>
                <a:latin typeface="Arial" panose="020B0604020202020204" pitchFamily="34" charset="0"/>
              </a:rPr>
              <a:t> participating in mediating graft injury in these biopsies .</a:t>
            </a:r>
          </a:p>
          <a:p>
            <a:pPr eaLnBrk="1" hangingPunct="1">
              <a:lnSpc>
                <a:spcPct val="90000"/>
              </a:lnSpc>
              <a:defRPr/>
            </a:pPr>
            <a:endParaRPr lang="en-US" altLang="en-US" sz="1200" baseline="0" dirty="0">
              <a:solidFill>
                <a:srgbClr val="F8F8F8"/>
              </a:solidFill>
              <a:latin typeface="Arial" panose="020B0604020202020204" pitchFamily="34" charset="0"/>
            </a:endParaRPr>
          </a:p>
          <a:p>
            <a:pPr eaLnBrk="1" hangingPunct="1">
              <a:lnSpc>
                <a:spcPct val="90000"/>
              </a:lnSpc>
              <a:defRPr/>
            </a:pPr>
            <a:r>
              <a:rPr lang="en-US" altLang="en-US" sz="1200" dirty="0" err="1">
                <a:solidFill>
                  <a:srgbClr val="F8F8F8"/>
                </a:solidFill>
                <a:latin typeface="Arial" panose="020B0604020202020204" pitchFamily="34" charset="0"/>
              </a:rPr>
              <a:t>Xxxxxxxxxxxxxxxxxxxxxxxxxxxxxxxxxxxxxxx</a:t>
            </a:r>
            <a:endParaRPr lang="en-US" altLang="en-US" sz="1200" dirty="0">
              <a:solidFill>
                <a:srgbClr val="F8F8F8"/>
              </a:solidFill>
              <a:latin typeface="Arial" panose="020B0604020202020204" pitchFamily="34" charset="0"/>
            </a:endParaRPr>
          </a:p>
          <a:p>
            <a:pPr marL="0" indent="0" eaLnBrk="1" hangingPunct="1">
              <a:lnSpc>
                <a:spcPct val="90000"/>
              </a:lnSpc>
              <a:buFontTx/>
              <a:buNone/>
              <a:defRPr/>
            </a:pPr>
            <a:r>
              <a:rPr lang="en-US" altLang="en-US" sz="1200" dirty="0">
                <a:solidFill>
                  <a:srgbClr val="F8F8F8"/>
                </a:solidFill>
                <a:latin typeface="Arial" panose="020B0604020202020204" pitchFamily="34" charset="0"/>
              </a:rPr>
              <a:t>	- T-cells present in intima in all cases</a:t>
            </a:r>
          </a:p>
          <a:p>
            <a:pPr marL="0" indent="0" eaLnBrk="1" hangingPunct="1">
              <a:lnSpc>
                <a:spcPct val="90000"/>
              </a:lnSpc>
              <a:buFontTx/>
              <a:buNone/>
              <a:defRPr/>
            </a:pPr>
            <a:r>
              <a:rPr lang="en-US" altLang="en-US" sz="1200" dirty="0">
                <a:solidFill>
                  <a:srgbClr val="F8F8F8"/>
                </a:solidFill>
                <a:latin typeface="Arial" panose="020B0604020202020204" pitchFamily="34" charset="0"/>
              </a:rPr>
              <a:t>           -  2/3 </a:t>
            </a:r>
            <a:r>
              <a:rPr lang="en-US" altLang="en-US" sz="1200" dirty="0" err="1">
                <a:solidFill>
                  <a:srgbClr val="F8F8F8"/>
                </a:solidFill>
                <a:latin typeface="Arial" panose="020B0604020202020204" pitchFamily="34" charset="0"/>
              </a:rPr>
              <a:t>i+t</a:t>
            </a:r>
            <a:r>
              <a:rPr lang="en-US" altLang="en-US" sz="1200" dirty="0">
                <a:solidFill>
                  <a:srgbClr val="F8F8F8"/>
                </a:solidFill>
                <a:latin typeface="Arial" panose="020B0604020202020204" pitchFamily="34" charset="0"/>
              </a:rPr>
              <a:t> sum score &gt;3 (mixed Ab-TCMR)</a:t>
            </a:r>
            <a:r>
              <a:rPr lang="en-US" dirty="0"/>
              <a:t>The graft survival for Arteritis with TCMR in the </a:t>
            </a:r>
            <a:r>
              <a:rPr lang="en-US" b="1" dirty="0"/>
              <a:t>validation cohort (n=661)</a:t>
            </a:r>
            <a:r>
              <a:rPr lang="en-US" dirty="0"/>
              <a:t>s Lancet study was ~85% at 48 m (and at 72 m); </a:t>
            </a:r>
          </a:p>
          <a:p>
            <a:pPr defTabSz="942162">
              <a:defRPr/>
            </a:pPr>
            <a:endParaRPr lang="en-US" dirty="0"/>
          </a:p>
          <a:p>
            <a:pPr defTabSz="942162">
              <a:defRPr/>
            </a:pPr>
            <a:r>
              <a:rPr lang="en-US" dirty="0"/>
              <a:t>Thus about 15% of grafts had been lost; </a:t>
            </a:r>
            <a:r>
              <a:rPr lang="en-US" b="1" dirty="0"/>
              <a:t>and perhaps an equal number were chugging along </a:t>
            </a:r>
            <a:r>
              <a:rPr lang="en-US" dirty="0"/>
              <a:t>although serum creatinine or </a:t>
            </a:r>
            <a:r>
              <a:rPr lang="en-US" dirty="0" err="1"/>
              <a:t>gfr</a:t>
            </a:r>
            <a:r>
              <a:rPr lang="en-US" dirty="0"/>
              <a:t> is not presented in this study</a:t>
            </a:r>
            <a:r>
              <a:rPr lang="en-US" strike="sngStrike" dirty="0"/>
              <a:t>.---so clearly TCMR  remains a perceptible element in the long term survival of </a:t>
            </a:r>
            <a:r>
              <a:rPr lang="en-US" strike="sngStrike" dirty="0" err="1"/>
              <a:t>grafts.Note</a:t>
            </a:r>
            <a:r>
              <a:rPr lang="en-US" strike="sngStrike" dirty="0"/>
              <a:t> it is worse than control (but no stats presented); TCMR arteritis apparently somewhat better but probably not a real difference   </a:t>
            </a:r>
            <a:r>
              <a:rPr lang="en-US" b="1" strike="sngStrike" dirty="0"/>
              <a:t>--[HOWEVER, in the main study cohort  findings were slightly different: TCMR as a whole did 10-15% worse than no </a:t>
            </a:r>
            <a:r>
              <a:rPr lang="en-US" b="1" strike="sngStrike" dirty="0" err="1"/>
              <a:t>rej</a:t>
            </a:r>
            <a:r>
              <a:rPr lang="en-US" b="1" strike="sngStrike" dirty="0"/>
              <a:t>; TCMR v- did no worse; TCMR v+ odds ration 1.5 for graft loss but said not to be significant</a:t>
            </a:r>
          </a:p>
          <a:p>
            <a:pPr defTabSz="942162">
              <a:defRPr/>
            </a:pPr>
            <a:endParaRPr lang="en-US" b="1" strike="sngStrike" dirty="0"/>
          </a:p>
          <a:p>
            <a:pPr defTabSz="942162">
              <a:defRPr/>
            </a:pPr>
            <a:r>
              <a:rPr lang="en-US" b="0" u="none" strike="noStrike" dirty="0"/>
              <a:t>Intimal arteritis with </a:t>
            </a:r>
            <a:r>
              <a:rPr lang="en-US" b="0" u="none" strike="noStrike" dirty="0" err="1"/>
              <a:t>ABMR</a:t>
            </a:r>
            <a:r>
              <a:rPr lang="en-US" b="0" u="none" strike="noStrike" dirty="0"/>
              <a:t> had a significantly;  worse graft survival of about 50% at 4 </a:t>
            </a:r>
            <a:r>
              <a:rPr lang="en-US" b="0" u="none" strike="noStrike" dirty="0" err="1"/>
              <a:t>yrs</a:t>
            </a:r>
            <a:r>
              <a:rPr lang="en-US" b="0" u="none" strike="noStrike" dirty="0"/>
              <a:t>; PERHAPS IN PART BECAUSE AS A GROUP THEY DID NOT GET AGGRESSIVE STEROID OR T-cell THERAPY</a:t>
            </a:r>
          </a:p>
        </p:txBody>
      </p:sp>
      <p:sp>
        <p:nvSpPr>
          <p:cNvPr id="322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52877" indent="-288950">
              <a:spcBef>
                <a:spcPct val="30000"/>
              </a:spcBef>
              <a:defRPr sz="1200">
                <a:solidFill>
                  <a:schemeClr val="tx1"/>
                </a:solidFill>
                <a:latin typeface="Times New Roman" charset="0"/>
              </a:defRPr>
            </a:lvl2pPr>
            <a:lvl3pPr marL="1159012" indent="-231160">
              <a:spcBef>
                <a:spcPct val="30000"/>
              </a:spcBef>
              <a:defRPr sz="1200">
                <a:solidFill>
                  <a:schemeClr val="tx1"/>
                </a:solidFill>
                <a:latin typeface="Times New Roman" charset="0"/>
              </a:defRPr>
            </a:lvl3pPr>
            <a:lvl4pPr marL="1622939" indent="-231160">
              <a:spcBef>
                <a:spcPct val="30000"/>
              </a:spcBef>
              <a:defRPr sz="1200">
                <a:solidFill>
                  <a:schemeClr val="tx1"/>
                </a:solidFill>
                <a:latin typeface="Times New Roman" charset="0"/>
              </a:defRPr>
            </a:lvl4pPr>
            <a:lvl5pPr marL="2086864" indent="-231160">
              <a:spcBef>
                <a:spcPct val="30000"/>
              </a:spcBef>
              <a:defRPr sz="1200">
                <a:solidFill>
                  <a:schemeClr val="tx1"/>
                </a:solidFill>
                <a:latin typeface="Times New Roman" charset="0"/>
              </a:defRPr>
            </a:lvl5pPr>
            <a:lvl6pPr marL="2549185" indent="-231160" eaLnBrk="0" fontAlgn="base" hangingPunct="0">
              <a:spcBef>
                <a:spcPct val="30000"/>
              </a:spcBef>
              <a:spcAft>
                <a:spcPct val="0"/>
              </a:spcAft>
              <a:defRPr sz="1200">
                <a:solidFill>
                  <a:schemeClr val="tx1"/>
                </a:solidFill>
                <a:latin typeface="Times New Roman" charset="0"/>
              </a:defRPr>
            </a:lvl6pPr>
            <a:lvl7pPr marL="3011505" indent="-231160" eaLnBrk="0" fontAlgn="base" hangingPunct="0">
              <a:spcBef>
                <a:spcPct val="30000"/>
              </a:spcBef>
              <a:spcAft>
                <a:spcPct val="0"/>
              </a:spcAft>
              <a:defRPr sz="1200">
                <a:solidFill>
                  <a:schemeClr val="tx1"/>
                </a:solidFill>
                <a:latin typeface="Times New Roman" charset="0"/>
              </a:defRPr>
            </a:lvl7pPr>
            <a:lvl8pPr marL="3473826" indent="-231160" eaLnBrk="0" fontAlgn="base" hangingPunct="0">
              <a:spcBef>
                <a:spcPct val="30000"/>
              </a:spcBef>
              <a:spcAft>
                <a:spcPct val="0"/>
              </a:spcAft>
              <a:defRPr sz="1200">
                <a:solidFill>
                  <a:schemeClr val="tx1"/>
                </a:solidFill>
                <a:latin typeface="Times New Roman" charset="0"/>
              </a:defRPr>
            </a:lvl8pPr>
            <a:lvl9pPr marL="3936147" indent="-231160" eaLnBrk="0" fontAlgn="base" hangingPunct="0">
              <a:spcBef>
                <a:spcPct val="30000"/>
              </a:spcBef>
              <a:spcAft>
                <a:spcPct val="0"/>
              </a:spcAft>
              <a:defRPr sz="1200">
                <a:solidFill>
                  <a:schemeClr val="tx1"/>
                </a:solidFill>
                <a:latin typeface="Times New Roman" charset="0"/>
              </a:defRPr>
            </a:lvl9pPr>
          </a:lstStyle>
          <a:p>
            <a:pPr marL="0" marR="0" lvl="0" indent="0" algn="r" defTabSz="924641" rtl="0" eaLnBrk="1" fontAlgn="base" latinLnBrk="0" hangingPunct="1">
              <a:lnSpc>
                <a:spcPct val="100000"/>
              </a:lnSpc>
              <a:spcBef>
                <a:spcPct val="0"/>
              </a:spcBef>
              <a:spcAft>
                <a:spcPct val="0"/>
              </a:spcAft>
              <a:buClrTx/>
              <a:buSzTx/>
              <a:buFontTx/>
              <a:buNone/>
              <a:tabLst/>
              <a:defRPr/>
            </a:pPr>
            <a:fld id="{4EA9518E-1B9B-0547-862C-506E4997C018}" type="slidenum">
              <a:rPr kumimoji="0" lang="en-US" altLang="en-US" sz="1200" b="0" i="0" u="none" strike="noStrike" kern="1200" cap="none" spc="0" normalizeH="0" baseline="0" noProof="0">
                <a:ln>
                  <a:noFill/>
                </a:ln>
                <a:solidFill>
                  <a:srgbClr val="000000"/>
                </a:solidFill>
                <a:effectLst/>
                <a:uLnTx/>
                <a:uFillTx/>
                <a:latin typeface="Times New Roman" charset="0"/>
                <a:cs typeface="Arial" charset="0"/>
              </a:rPr>
              <a:pPr marL="0" marR="0" lvl="0" indent="0" algn="r" defTabSz="924641"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charset="0"/>
              <a:cs typeface="Arial" charset="0"/>
            </a:endParaRPr>
          </a:p>
        </p:txBody>
      </p:sp>
    </p:spTree>
    <p:extLst>
      <p:ext uri="{BB962C8B-B14F-4D97-AF65-F5344CB8AC3E}">
        <p14:creationId xmlns:p14="http://schemas.microsoft.com/office/powerpoint/2010/main" val="28506314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charset="0"/>
                <a:ea typeface="Arial" charset="0"/>
                <a:cs typeface="Arial" charset="0"/>
              </a:rPr>
              <a:t>IT IS TEA TIME AND UNLESS THERE ARE SOME  BURNING QUESTIONS THAT MUST BE ADDRESSED NOW,</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charset="0"/>
                <a:ea typeface="Arial" charset="0"/>
                <a:cs typeface="Arial" charset="0"/>
              </a:rPr>
              <a:t>I think we should adjourn and get some caffeine into our systems</a:t>
            </a:r>
          </a:p>
          <a:p>
            <a:endParaRPr lang="en-US" altLang="en-US" dirty="0"/>
          </a:p>
          <a:p>
            <a:endParaRPr lang="en-US" altLang="en-US" dirty="0"/>
          </a:p>
          <a:p>
            <a:endParaRPr lang="en-US" altLang="en-US" dirty="0"/>
          </a:p>
          <a:p>
            <a:r>
              <a:rPr lang="en-US" altLang="en-US" dirty="0"/>
              <a:t>I was feeling a little dopey while preparing for my talk last night; forgot to expand this stolen image and get it to fill up the entire surface area of this slide</a:t>
            </a:r>
          </a:p>
        </p:txBody>
      </p:sp>
    </p:spTree>
    <p:extLst>
      <p:ext uri="{BB962C8B-B14F-4D97-AF65-F5344CB8AC3E}">
        <p14:creationId xmlns:p14="http://schemas.microsoft.com/office/powerpoint/2010/main" val="35982149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1863" y="930227"/>
            <a:ext cx="4145243" cy="318683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15" tIns="41807" rIns="83615" bIns="41807" anchor="ctr"/>
          <a:lstStyle/>
          <a:p>
            <a:pPr marL="0" marR="0" lvl="0" indent="0" algn="l" defTabSz="418032" rtl="0" eaLnBrk="1" fontAlgn="base" latinLnBrk="0" hangingPunct="0">
              <a:lnSpc>
                <a:spcPct val="93000"/>
              </a:lnSpc>
              <a:spcBef>
                <a:spcPct val="0"/>
              </a:spcBef>
              <a:spcAft>
                <a:spcPct val="0"/>
              </a:spcAft>
              <a:buClr>
                <a:srgbClr val="000000"/>
              </a:buClr>
              <a:buSzPct val="45000"/>
              <a:buFontTx/>
              <a:buNone/>
              <a:tabLst/>
              <a:defRPr/>
            </a:pPr>
            <a:endParaRPr kumimoji="0" lang="en-US" sz="2200" b="0" i="0" u="none" strike="noStrike" kern="0" cap="none" spc="0" normalizeH="0" baseline="0" noProof="0">
              <a:ln>
                <a:noFill/>
              </a:ln>
              <a:solidFill>
                <a:prstClr val="black"/>
              </a:solidFill>
              <a:effectLst/>
              <a:uLnTx/>
              <a:uFillTx/>
              <a:latin typeface="Times New Roman" pitchFamily="16" charset="0"/>
              <a:ea typeface="+mn-ea"/>
              <a:cs typeface="+mn-cs"/>
            </a:endParaRPr>
          </a:p>
        </p:txBody>
      </p:sp>
      <p:sp>
        <p:nvSpPr>
          <p:cNvPr id="4098" name="Text Box 2"/>
          <p:cNvSpPr txBox="1">
            <a:spLocks noGrp="1" noChangeArrowheads="1"/>
          </p:cNvSpPr>
          <p:nvPr>
            <p:ph type="body"/>
          </p:nvPr>
        </p:nvSpPr>
        <p:spPr bwMode="auto">
          <a:xfrm>
            <a:off x="1069602" y="4425181"/>
            <a:ext cx="4876924" cy="35360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0" indent="0">
              <a:buFont typeface="Arial" panose="020B0604020202020204" pitchFamily="34" charset="0"/>
              <a:buNone/>
            </a:pPr>
            <a:r>
              <a:rPr lang="en-US" sz="1200" dirty="0"/>
              <a:t>One of the difficulties</a:t>
            </a:r>
            <a:r>
              <a:rPr lang="en-US" sz="1200" baseline="0" dirty="0"/>
              <a:t> in grading fibrosis is that it can be done in two ways, using--</a:t>
            </a:r>
            <a:endParaRPr lang="en-US" sz="1200" dirty="0"/>
          </a:p>
          <a:p>
            <a:pPr marL="0" indent="0">
              <a:buFont typeface="Arial" panose="020B0604020202020204" pitchFamily="34" charset="0"/>
              <a:buNone/>
            </a:pPr>
            <a:r>
              <a:rPr lang="en-US" sz="1200" dirty="0"/>
              <a:t>THE</a:t>
            </a:r>
            <a:r>
              <a:rPr lang="en-US" sz="1200" baseline="0" dirty="0"/>
              <a:t>  PERCENTAGE</a:t>
            </a:r>
            <a:r>
              <a:rPr lang="en-US" sz="1200" dirty="0"/>
              <a:t> AREA OCCUPIED  by fibrous</a:t>
            </a:r>
            <a:r>
              <a:rPr lang="en-US" sz="1200" baseline="0" dirty="0"/>
              <a:t> tissue</a:t>
            </a:r>
            <a:r>
              <a:rPr lang="en-US" sz="1200" dirty="0"/>
              <a:t>--- or--- the  PERCENT</a:t>
            </a:r>
            <a:r>
              <a:rPr lang="en-US" sz="1200" baseline="0" dirty="0"/>
              <a:t> </a:t>
            </a:r>
            <a:r>
              <a:rPr lang="en-US" sz="1200" dirty="0"/>
              <a:t>MORPHOLOGICALLY ABNORMAL --</a:t>
            </a:r>
            <a:r>
              <a:rPr lang="en-US" sz="1200" b="1" u="sng" dirty="0"/>
              <a:t>because it is fibrotic</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This figure explains the difference between these</a:t>
            </a:r>
            <a:r>
              <a:rPr lang="en-US" sz="1200" baseline="0" dirty="0"/>
              <a:t> two concepts</a:t>
            </a:r>
            <a:r>
              <a:rPr lang="en-GB" altLang="en-US" dirty="0">
                <a:latin typeface="Arial" charset="0"/>
                <a:ea typeface="msgothic" charset="0"/>
                <a:cs typeface="msgothic" charset="0"/>
              </a:rPr>
              <a:t>.</a:t>
            </a:r>
          </a:p>
          <a:p>
            <a:pPr marL="78389" indent="-78389">
              <a:lnSpc>
                <a:spcPct val="93000"/>
              </a:lnSpc>
              <a:spcBef>
                <a:spcPct val="0"/>
              </a:spcBef>
              <a:buSzPct val="45000"/>
              <a:tabLst>
                <a:tab pos="661953" algn="l"/>
                <a:tab pos="1323905" algn="l"/>
                <a:tab pos="1985859" algn="l"/>
                <a:tab pos="2647812" algn="l"/>
                <a:tab pos="3309765" algn="l"/>
                <a:tab pos="3971717" algn="l"/>
                <a:tab pos="4633671" algn="l"/>
              </a:tabLst>
            </a:pPr>
            <a:endParaRPr lang="en-GB" altLang="en-US" dirty="0">
              <a:latin typeface="Arial" charset="0"/>
              <a:ea typeface="msgothic" charset="0"/>
              <a:cs typeface="msgothic" charset="0"/>
            </a:endParaRPr>
          </a:p>
          <a:p>
            <a:pPr marL="78389" indent="-78389">
              <a:lnSpc>
                <a:spcPct val="93000"/>
              </a:lnSpc>
              <a:spcBef>
                <a:spcPct val="0"/>
              </a:spcBef>
              <a:buSzPct val="45000"/>
              <a:tabLst>
                <a:tab pos="661953" algn="l"/>
                <a:tab pos="1323905" algn="l"/>
                <a:tab pos="1985859" algn="l"/>
                <a:tab pos="2647812" algn="l"/>
                <a:tab pos="3309765" algn="l"/>
                <a:tab pos="3971717" algn="l"/>
                <a:tab pos="4633671" algn="l"/>
              </a:tabLst>
            </a:pPr>
            <a:r>
              <a:rPr lang="en-GB" altLang="en-US" dirty="0">
                <a:latin typeface="Arial" charset="0"/>
                <a:ea typeface="msgothic" charset="0"/>
                <a:cs typeface="msgothic" charset="0"/>
              </a:rPr>
              <a:t>Panel (A) shows The </a:t>
            </a:r>
            <a:r>
              <a:rPr lang="en-GB" altLang="en-US" b="1" u="sng" dirty="0">
                <a:latin typeface="Arial" charset="0"/>
                <a:ea typeface="msgothic" charset="0"/>
                <a:cs typeface="msgothic" charset="0"/>
              </a:rPr>
              <a:t>% area occupied paradigm</a:t>
            </a:r>
            <a:r>
              <a:rPr lang="en-GB" altLang="en-US" dirty="0">
                <a:latin typeface="Arial" charset="0"/>
                <a:ea typeface="msgothic" charset="0"/>
                <a:cs typeface="msgothic" charset="0"/>
              </a:rPr>
              <a:t>, --which is used in computerized measurements ---and can</a:t>
            </a:r>
            <a:r>
              <a:rPr lang="en-GB" altLang="en-US" baseline="0" dirty="0">
                <a:latin typeface="Arial" charset="0"/>
                <a:ea typeface="msgothic" charset="0"/>
                <a:cs typeface="msgothic" charset="0"/>
              </a:rPr>
              <a:t> also</a:t>
            </a:r>
            <a:r>
              <a:rPr lang="en-GB" altLang="en-US" dirty="0">
                <a:latin typeface="Arial" charset="0"/>
                <a:ea typeface="msgothic" charset="0"/>
                <a:cs typeface="msgothic" charset="0"/>
              </a:rPr>
              <a:t> be simulated by humans) </a:t>
            </a:r>
          </a:p>
          <a:p>
            <a:pPr marL="78389" indent="-78389">
              <a:lnSpc>
                <a:spcPct val="93000"/>
              </a:lnSpc>
              <a:spcBef>
                <a:spcPct val="0"/>
              </a:spcBef>
              <a:buSzPct val="45000"/>
              <a:tabLst>
                <a:tab pos="661953" algn="l"/>
                <a:tab pos="1323905" algn="l"/>
                <a:tab pos="1985859" algn="l"/>
                <a:tab pos="2647812" algn="l"/>
                <a:tab pos="3309765" algn="l"/>
                <a:tab pos="3971717" algn="l"/>
                <a:tab pos="4633671" algn="l"/>
              </a:tabLst>
            </a:pPr>
            <a:endParaRPr lang="en-GB" altLang="en-US" dirty="0">
              <a:latin typeface="Arial" charset="0"/>
              <a:ea typeface="msgothic" charset="0"/>
              <a:cs typeface="msgothic" charset="0"/>
            </a:endParaRPr>
          </a:p>
          <a:p>
            <a:pPr marL="78389" marR="0" lvl="0" indent="-78389" algn="l" defTabSz="914116" rtl="0" eaLnBrk="1" fontAlgn="auto" latinLnBrk="0" hangingPunct="1">
              <a:lnSpc>
                <a:spcPct val="93000"/>
              </a:lnSpc>
              <a:spcBef>
                <a:spcPct val="0"/>
              </a:spcBef>
              <a:spcAft>
                <a:spcPts val="0"/>
              </a:spcAft>
              <a:buClrTx/>
              <a:buSzPct val="45000"/>
              <a:buFontTx/>
              <a:buNone/>
              <a:tabLst>
                <a:tab pos="661953" algn="l"/>
                <a:tab pos="1323905" algn="l"/>
                <a:tab pos="1985859" algn="l"/>
                <a:tab pos="2647812" algn="l"/>
                <a:tab pos="3309765" algn="l"/>
                <a:tab pos="3971717" algn="l"/>
                <a:tab pos="4633671" algn="l"/>
              </a:tabLst>
              <a:defRPr/>
            </a:pPr>
            <a:r>
              <a:rPr lang="en-GB" altLang="en-US" dirty="0">
                <a:latin typeface="Arial" charset="0"/>
                <a:ea typeface="msgothic" charset="0"/>
                <a:cs typeface="msgothic" charset="0"/>
              </a:rPr>
              <a:t>Panel (B) shows the second method which seeks to assess the </a:t>
            </a:r>
            <a:r>
              <a:rPr lang="en-GB" altLang="en-US" b="1" u="sng" dirty="0">
                <a:latin typeface="Arial" charset="0"/>
                <a:ea typeface="msgothic" charset="0"/>
                <a:cs typeface="msgothic" charset="0"/>
              </a:rPr>
              <a:t>percentage of the tissue that is abnormal. </a:t>
            </a:r>
          </a:p>
          <a:p>
            <a:pPr marL="78389" marR="0" lvl="0" indent="-78389" algn="l" defTabSz="914116" rtl="0" eaLnBrk="1" fontAlgn="auto" latinLnBrk="0" hangingPunct="1">
              <a:lnSpc>
                <a:spcPct val="93000"/>
              </a:lnSpc>
              <a:spcBef>
                <a:spcPct val="0"/>
              </a:spcBef>
              <a:spcAft>
                <a:spcPts val="0"/>
              </a:spcAft>
              <a:buClrTx/>
              <a:buSzPct val="45000"/>
              <a:buFontTx/>
              <a:buNone/>
              <a:tabLst>
                <a:tab pos="661953" algn="l"/>
                <a:tab pos="1323905" algn="l"/>
                <a:tab pos="1985859" algn="l"/>
                <a:tab pos="2647812" algn="l"/>
                <a:tab pos="3309765" algn="l"/>
                <a:tab pos="3971717" algn="l"/>
                <a:tab pos="4633671" algn="l"/>
              </a:tabLst>
              <a:defRPr/>
            </a:pPr>
            <a:endParaRPr lang="en-GB" altLang="en-US" b="1" u="sng" strike="sngStrike" dirty="0">
              <a:latin typeface="Arial" charset="0"/>
              <a:ea typeface="msgothic" charset="0"/>
              <a:cs typeface="msgothic" charset="0"/>
            </a:endParaRPr>
          </a:p>
          <a:p>
            <a:pPr marL="78389" marR="0" lvl="0" indent="-78389" algn="l" defTabSz="914116" rtl="0" eaLnBrk="1" fontAlgn="auto" latinLnBrk="0" hangingPunct="1">
              <a:lnSpc>
                <a:spcPct val="93000"/>
              </a:lnSpc>
              <a:spcBef>
                <a:spcPct val="0"/>
              </a:spcBef>
              <a:spcAft>
                <a:spcPts val="0"/>
              </a:spcAft>
              <a:buClrTx/>
              <a:buSzPct val="45000"/>
              <a:buFontTx/>
              <a:buNone/>
              <a:tabLst>
                <a:tab pos="661953" algn="l"/>
                <a:tab pos="1323905" algn="l"/>
                <a:tab pos="1985859" algn="l"/>
                <a:tab pos="2647812" algn="l"/>
                <a:tab pos="3309765" algn="l"/>
                <a:tab pos="3971717" algn="l"/>
                <a:tab pos="4633671" algn="l"/>
              </a:tabLst>
              <a:defRPr/>
            </a:pPr>
            <a:r>
              <a:rPr lang="en-GB" altLang="en-US" dirty="0" err="1">
                <a:latin typeface="Arial" charset="0"/>
                <a:ea typeface="msgothic" charset="0"/>
                <a:cs typeface="msgothic" charset="0"/>
              </a:rPr>
              <a:t>Xxxxxxxxxxxxxxxxxxxxxxxxxxxxxxxxx</a:t>
            </a:r>
            <a:endParaRPr lang="en-GB" altLang="en-US" dirty="0">
              <a:latin typeface="Arial" charset="0"/>
              <a:ea typeface="msgothic" charset="0"/>
              <a:cs typeface="msgothic" charset="0"/>
            </a:endParaRPr>
          </a:p>
          <a:p>
            <a:pPr marL="78389" marR="0" lvl="0" indent="-78389" algn="l" defTabSz="914116" rtl="0" eaLnBrk="1" fontAlgn="auto" latinLnBrk="0" hangingPunct="1">
              <a:lnSpc>
                <a:spcPct val="93000"/>
              </a:lnSpc>
              <a:spcBef>
                <a:spcPct val="0"/>
              </a:spcBef>
              <a:spcAft>
                <a:spcPts val="0"/>
              </a:spcAft>
              <a:buClrTx/>
              <a:buSzPct val="45000"/>
              <a:buFontTx/>
              <a:buNone/>
              <a:tabLst>
                <a:tab pos="661953" algn="l"/>
                <a:tab pos="1323905" algn="l"/>
                <a:tab pos="1985859" algn="l"/>
                <a:tab pos="2647812" algn="l"/>
                <a:tab pos="3309765" algn="l"/>
                <a:tab pos="3971717" algn="l"/>
                <a:tab pos="4633671" algn="l"/>
              </a:tabLst>
              <a:defRPr/>
            </a:pPr>
            <a:endParaRPr lang="en-GB" altLang="en-US" dirty="0">
              <a:latin typeface="Arial" charset="0"/>
              <a:ea typeface="msgothic" charset="0"/>
              <a:cs typeface="msgothic" charset="0"/>
            </a:endParaRPr>
          </a:p>
          <a:p>
            <a:pPr marL="78389" marR="0" lvl="0" indent="-78389" algn="l" defTabSz="914116" rtl="0" eaLnBrk="1" fontAlgn="auto" latinLnBrk="0" hangingPunct="1">
              <a:lnSpc>
                <a:spcPct val="93000"/>
              </a:lnSpc>
              <a:spcBef>
                <a:spcPct val="0"/>
              </a:spcBef>
              <a:spcAft>
                <a:spcPts val="0"/>
              </a:spcAft>
              <a:buClrTx/>
              <a:buSzPct val="45000"/>
              <a:buFontTx/>
              <a:buNone/>
              <a:tabLst>
                <a:tab pos="661953" algn="l"/>
                <a:tab pos="1323905" algn="l"/>
                <a:tab pos="1985859" algn="l"/>
                <a:tab pos="2647812" algn="l"/>
                <a:tab pos="3309765" algn="l"/>
                <a:tab pos="3971717" algn="l"/>
                <a:tab pos="4633671" algn="l"/>
              </a:tabLst>
              <a:defRPr/>
            </a:pPr>
            <a:endParaRPr lang="en-GB" altLang="en-US" dirty="0">
              <a:latin typeface="Arial" charset="0"/>
              <a:ea typeface="msgothic" charset="0"/>
              <a:cs typeface="msgothic" charset="0"/>
            </a:endParaRPr>
          </a:p>
          <a:p>
            <a:pPr marL="78389" marR="0" lvl="0" indent="-78389" algn="l" defTabSz="914116" rtl="0" eaLnBrk="1" fontAlgn="auto" latinLnBrk="0" hangingPunct="1">
              <a:lnSpc>
                <a:spcPct val="93000"/>
              </a:lnSpc>
              <a:spcBef>
                <a:spcPct val="0"/>
              </a:spcBef>
              <a:spcAft>
                <a:spcPts val="0"/>
              </a:spcAft>
              <a:buClrTx/>
              <a:buSzPct val="45000"/>
              <a:buFontTx/>
              <a:buNone/>
              <a:tabLst>
                <a:tab pos="661953" algn="l"/>
                <a:tab pos="1323905" algn="l"/>
                <a:tab pos="1985859" algn="l"/>
                <a:tab pos="2647812" algn="l"/>
                <a:tab pos="3309765" algn="l"/>
                <a:tab pos="3971717" algn="l"/>
                <a:tab pos="4633671" algn="l"/>
              </a:tabLst>
              <a:defRPr/>
            </a:pPr>
            <a:endParaRPr lang="en-GB" altLang="en-US" dirty="0">
              <a:latin typeface="Arial" charset="0"/>
              <a:ea typeface="msgothic" charset="0"/>
              <a:cs typeface="msgothic" charset="0"/>
            </a:endParaRPr>
          </a:p>
          <a:p>
            <a:pPr marL="78389" marR="0" lvl="0" indent="-78389" algn="l" defTabSz="914116" rtl="0" eaLnBrk="1" fontAlgn="auto" latinLnBrk="0" hangingPunct="1">
              <a:lnSpc>
                <a:spcPct val="93000"/>
              </a:lnSpc>
              <a:spcBef>
                <a:spcPct val="0"/>
              </a:spcBef>
              <a:spcAft>
                <a:spcPts val="0"/>
              </a:spcAft>
              <a:buClrTx/>
              <a:buSzPct val="45000"/>
              <a:buFontTx/>
              <a:buNone/>
              <a:tabLst>
                <a:tab pos="661953" algn="l"/>
                <a:tab pos="1323905" algn="l"/>
                <a:tab pos="1985859" algn="l"/>
                <a:tab pos="2647812" algn="l"/>
                <a:tab pos="3309765" algn="l"/>
                <a:tab pos="3971717" algn="l"/>
                <a:tab pos="4633671" algn="l"/>
              </a:tabLst>
              <a:defRPr/>
            </a:pPr>
            <a:endParaRPr lang="en-GB" altLang="en-US" dirty="0">
              <a:latin typeface="Arial" charset="0"/>
              <a:ea typeface="msgothic" charset="0"/>
              <a:cs typeface="msgothic" charset="0"/>
            </a:endParaRPr>
          </a:p>
          <a:p>
            <a:pPr marL="78389" marR="0" lvl="0" indent="-78389" algn="l" defTabSz="914116" rtl="0" eaLnBrk="1" fontAlgn="auto" latinLnBrk="0" hangingPunct="1">
              <a:lnSpc>
                <a:spcPct val="93000"/>
              </a:lnSpc>
              <a:spcBef>
                <a:spcPct val="0"/>
              </a:spcBef>
              <a:spcAft>
                <a:spcPts val="0"/>
              </a:spcAft>
              <a:buClrTx/>
              <a:buSzPct val="45000"/>
              <a:buFontTx/>
              <a:buNone/>
              <a:tabLst>
                <a:tab pos="661953" algn="l"/>
                <a:tab pos="1323905" algn="l"/>
                <a:tab pos="1985859" algn="l"/>
                <a:tab pos="2647812" algn="l"/>
                <a:tab pos="3309765" algn="l"/>
                <a:tab pos="3971717" algn="l"/>
                <a:tab pos="4633671" algn="l"/>
              </a:tabLst>
              <a:defRPr/>
            </a:pPr>
            <a:endParaRPr lang="en-GB" altLang="en-US" dirty="0">
              <a:latin typeface="Arial" charset="0"/>
              <a:ea typeface="msgothic" charset="0"/>
              <a:cs typeface="msgothic" charset="0"/>
            </a:endParaRPr>
          </a:p>
          <a:p>
            <a:pPr marL="78389" marR="0" lvl="0" indent="-78389" algn="l" defTabSz="914116" rtl="0" eaLnBrk="1" fontAlgn="auto" latinLnBrk="0" hangingPunct="1">
              <a:lnSpc>
                <a:spcPct val="93000"/>
              </a:lnSpc>
              <a:spcBef>
                <a:spcPct val="0"/>
              </a:spcBef>
              <a:spcAft>
                <a:spcPts val="0"/>
              </a:spcAft>
              <a:buClrTx/>
              <a:buSzPct val="45000"/>
              <a:buFontTx/>
              <a:buNone/>
              <a:tabLst>
                <a:tab pos="661953" algn="l"/>
                <a:tab pos="1323905" algn="l"/>
                <a:tab pos="1985859" algn="l"/>
                <a:tab pos="2647812" algn="l"/>
                <a:tab pos="3309765" algn="l"/>
                <a:tab pos="3971717" algn="l"/>
                <a:tab pos="4633671" algn="l"/>
              </a:tabLst>
              <a:defRPr/>
            </a:pPr>
            <a:r>
              <a:rPr lang="en-GB" altLang="en-US" dirty="0">
                <a:latin typeface="Arial" charset="0"/>
                <a:ea typeface="msgothic" charset="0"/>
                <a:cs typeface="msgothic" charset="0"/>
              </a:rPr>
              <a:t>I NEED NOT</a:t>
            </a:r>
            <a:r>
              <a:rPr lang="en-GB" altLang="en-US" baseline="0" dirty="0">
                <a:latin typeface="Arial" charset="0"/>
                <a:ea typeface="msgothic" charset="0"/>
                <a:cs typeface="msgothic" charset="0"/>
              </a:rPr>
              <a:t>  call Banff rules ambiguous;---- “ci in &gt;50% of CORTICAL AREA”---- by allowing the 50-100% range, one could argue it is  it is recommending the % abnormal definition-- (though that is not explicitly stated)</a:t>
            </a:r>
            <a:endParaRPr lang="en-GB" altLang="en-US" dirty="0">
              <a:latin typeface="Arial" charset="0"/>
              <a:ea typeface="msgothic" charset="0"/>
              <a:cs typeface="msgothic" charset="0"/>
            </a:endParaRPr>
          </a:p>
          <a:p>
            <a:pPr marL="78389" marR="0" lvl="0" indent="-78389" algn="l" defTabSz="914116" rtl="0" eaLnBrk="1" fontAlgn="auto" latinLnBrk="0" hangingPunct="1">
              <a:lnSpc>
                <a:spcPct val="93000"/>
              </a:lnSpc>
              <a:spcBef>
                <a:spcPct val="0"/>
              </a:spcBef>
              <a:spcAft>
                <a:spcPts val="0"/>
              </a:spcAft>
              <a:buClrTx/>
              <a:buSzPct val="45000"/>
              <a:buFontTx/>
              <a:buNone/>
              <a:tabLst>
                <a:tab pos="661953" algn="l"/>
                <a:tab pos="1323905" algn="l"/>
                <a:tab pos="1985859" algn="l"/>
                <a:tab pos="2647812" algn="l"/>
                <a:tab pos="3309765" algn="l"/>
                <a:tab pos="3971717" algn="l"/>
                <a:tab pos="4633671" algn="l"/>
              </a:tabLst>
              <a:defRPr/>
            </a:pPr>
            <a:r>
              <a:rPr lang="en-GB" altLang="en-US" dirty="0">
                <a:latin typeface="Arial" charset="0"/>
                <a:ea typeface="msgothic" charset="0"/>
                <a:cs typeface="msgothic" charset="0"/>
              </a:rPr>
              <a:t>“</a:t>
            </a:r>
          </a:p>
          <a:p>
            <a:pPr marL="78389" marR="0" lvl="0" indent="-78389" algn="l" defTabSz="914116" rtl="0" eaLnBrk="1" fontAlgn="auto" latinLnBrk="0" hangingPunct="1">
              <a:lnSpc>
                <a:spcPct val="93000"/>
              </a:lnSpc>
              <a:spcBef>
                <a:spcPct val="0"/>
              </a:spcBef>
              <a:spcAft>
                <a:spcPts val="0"/>
              </a:spcAft>
              <a:buClrTx/>
              <a:buSzPct val="45000"/>
              <a:buFontTx/>
              <a:buNone/>
              <a:tabLst>
                <a:tab pos="661953" algn="l"/>
                <a:tab pos="1323905" algn="l"/>
                <a:tab pos="1985859" algn="l"/>
                <a:tab pos="2647812" algn="l"/>
                <a:tab pos="3309765" algn="l"/>
                <a:tab pos="3971717" algn="l"/>
                <a:tab pos="4633671" algn="l"/>
              </a:tabLst>
              <a:defRPr/>
            </a:pPr>
            <a:endParaRPr lang="en-GB" altLang="en-US" dirty="0">
              <a:latin typeface="Arial" charset="0"/>
              <a:ea typeface="msgothic" charset="0"/>
              <a:cs typeface="msgothic" charset="0"/>
            </a:endParaRPr>
          </a:p>
          <a:p>
            <a:pPr marL="78389" marR="0" lvl="0" indent="-78389" algn="l" defTabSz="914116" rtl="0" eaLnBrk="1" fontAlgn="auto" latinLnBrk="0" hangingPunct="1">
              <a:lnSpc>
                <a:spcPct val="93000"/>
              </a:lnSpc>
              <a:spcBef>
                <a:spcPct val="0"/>
              </a:spcBef>
              <a:spcAft>
                <a:spcPts val="0"/>
              </a:spcAft>
              <a:buClrTx/>
              <a:buSzPct val="45000"/>
              <a:buFontTx/>
              <a:buNone/>
              <a:tabLst>
                <a:tab pos="661953" algn="l"/>
                <a:tab pos="1323905" algn="l"/>
                <a:tab pos="1985859" algn="l"/>
                <a:tab pos="2647812" algn="l"/>
                <a:tab pos="3309765" algn="l"/>
                <a:tab pos="3971717" algn="l"/>
                <a:tab pos="4633671" algn="l"/>
              </a:tabLst>
              <a:defRPr/>
            </a:pPr>
            <a:endParaRPr lang="en-GB" altLang="en-US" dirty="0">
              <a:latin typeface="Arial" charset="0"/>
              <a:ea typeface="msgothic" charset="0"/>
              <a:cs typeface="msgothic" charset="0"/>
            </a:endParaRPr>
          </a:p>
          <a:p>
            <a:pPr marL="78389" marR="0" lvl="0" indent="-78389" algn="l" defTabSz="914116" rtl="0" eaLnBrk="1" fontAlgn="auto" latinLnBrk="0" hangingPunct="1">
              <a:lnSpc>
                <a:spcPct val="93000"/>
              </a:lnSpc>
              <a:spcBef>
                <a:spcPct val="0"/>
              </a:spcBef>
              <a:spcAft>
                <a:spcPts val="0"/>
              </a:spcAft>
              <a:buClrTx/>
              <a:buSzPct val="45000"/>
              <a:buFontTx/>
              <a:buNone/>
              <a:tabLst>
                <a:tab pos="661953" algn="l"/>
                <a:tab pos="1323905" algn="l"/>
                <a:tab pos="1985859" algn="l"/>
                <a:tab pos="2647812" algn="l"/>
                <a:tab pos="3309765" algn="l"/>
                <a:tab pos="3971717" algn="l"/>
                <a:tab pos="4633671" algn="l"/>
              </a:tabLst>
              <a:defRPr/>
            </a:pPr>
            <a:endParaRPr lang="en-GB" altLang="en-US" dirty="0">
              <a:latin typeface="Arial" charset="0"/>
              <a:ea typeface="msgothic" charset="0"/>
              <a:cs typeface="msgothic" charset="0"/>
            </a:endParaRPr>
          </a:p>
          <a:p>
            <a:pPr marL="78389" indent="-78389">
              <a:lnSpc>
                <a:spcPct val="93000"/>
              </a:lnSpc>
              <a:spcBef>
                <a:spcPct val="0"/>
              </a:spcBef>
              <a:buSzPct val="45000"/>
              <a:tabLst>
                <a:tab pos="661953" algn="l"/>
                <a:tab pos="1323905" algn="l"/>
                <a:tab pos="1985859" algn="l"/>
                <a:tab pos="2647812" algn="l"/>
                <a:tab pos="3309765" algn="l"/>
                <a:tab pos="3971717" algn="l"/>
                <a:tab pos="4633671" algn="l"/>
              </a:tabLst>
            </a:pPr>
            <a:r>
              <a:rPr lang="en-GB" altLang="en-US" strike="sngStrike" dirty="0">
                <a:latin typeface="Arial" charset="0"/>
                <a:ea typeface="msgothic" charset="0"/>
                <a:cs typeface="msgothic" charset="0"/>
              </a:rPr>
              <a:t>Panel</a:t>
            </a:r>
            <a:r>
              <a:rPr lang="en-GB" altLang="en-US" strike="sngStrike" baseline="0" dirty="0">
                <a:latin typeface="Arial" charset="0"/>
                <a:ea typeface="msgothic" charset="0"/>
                <a:cs typeface="msgothic" charset="0"/>
              </a:rPr>
              <a:t> A.   </a:t>
            </a:r>
            <a:r>
              <a:rPr lang="en-GB" altLang="en-US" strike="sngStrike" dirty="0">
                <a:latin typeface="Arial" charset="0"/>
                <a:ea typeface="msgothic" charset="0"/>
                <a:cs typeface="msgothic" charset="0"/>
              </a:rPr>
              <a:t>The fibrosis percentage was taken as the percentage of </a:t>
            </a:r>
            <a:r>
              <a:rPr lang="en-GB" altLang="en-US" b="1" strike="sngStrike" dirty="0">
                <a:latin typeface="Arial" charset="0"/>
                <a:ea typeface="msgothic" charset="0"/>
                <a:cs typeface="msgothic" charset="0"/>
              </a:rPr>
              <a:t>all</a:t>
            </a:r>
            <a:r>
              <a:rPr lang="en-GB" altLang="en-US" strike="sngStrike" dirty="0">
                <a:latin typeface="Arial" charset="0"/>
                <a:ea typeface="msgothic" charset="0"/>
                <a:cs typeface="msgothic" charset="0"/>
              </a:rPr>
              <a:t> tissue occupied </a:t>
            </a:r>
            <a:r>
              <a:rPr lang="en-GB" altLang="en-US" b="1" strike="sngStrike" dirty="0">
                <a:latin typeface="Arial" charset="0"/>
                <a:ea typeface="msgothic" charset="0"/>
                <a:cs typeface="msgothic" charset="0"/>
              </a:rPr>
              <a:t>by fibrous </a:t>
            </a:r>
            <a:r>
              <a:rPr lang="en-GB" altLang="en-US" strike="sngStrike" dirty="0">
                <a:latin typeface="Arial" charset="0"/>
                <a:ea typeface="msgothic" charset="0"/>
                <a:cs typeface="msgothic" charset="0"/>
              </a:rPr>
              <a:t>tissue</a:t>
            </a:r>
          </a:p>
          <a:p>
            <a:pPr marL="78389" indent="-78389">
              <a:lnSpc>
                <a:spcPct val="93000"/>
              </a:lnSpc>
              <a:spcBef>
                <a:spcPct val="0"/>
              </a:spcBef>
              <a:buSzPct val="45000"/>
              <a:tabLst>
                <a:tab pos="661953" algn="l"/>
                <a:tab pos="1323905" algn="l"/>
                <a:tab pos="1985859" algn="l"/>
                <a:tab pos="2647812" algn="l"/>
                <a:tab pos="3309765" algn="l"/>
                <a:tab pos="3971717" algn="l"/>
                <a:tab pos="4633671" algn="l"/>
              </a:tabLst>
            </a:pPr>
            <a:r>
              <a:rPr lang="en-GB" altLang="en-US" strike="sngStrike" dirty="0">
                <a:latin typeface="Arial" charset="0"/>
                <a:ea typeface="msgothic" charset="0"/>
                <a:cs typeface="msgothic" charset="0"/>
              </a:rPr>
              <a:t>The range of possible values will depend on how much RESIDUAL proximal tubular and glomerular mass remains in the diseased </a:t>
            </a:r>
            <a:r>
              <a:rPr lang="en-GB" altLang="en-US" strike="sngStrike" dirty="0" err="1">
                <a:latin typeface="Arial" charset="0"/>
                <a:ea typeface="msgothic" charset="0"/>
                <a:cs typeface="msgothic" charset="0"/>
              </a:rPr>
              <a:t>bx</a:t>
            </a:r>
            <a:r>
              <a:rPr lang="en-GB" altLang="en-US" strike="sngStrike" dirty="0">
                <a:latin typeface="Arial" charset="0"/>
                <a:ea typeface="msgothic" charset="0"/>
                <a:cs typeface="msgothic" charset="0"/>
              </a:rPr>
              <a:t>; it can never go up to 100%.</a:t>
            </a:r>
          </a:p>
          <a:p>
            <a:pPr marL="78389" marR="0" lvl="0" indent="-78389" algn="l" defTabSz="914116" rtl="0" eaLnBrk="1" fontAlgn="auto" latinLnBrk="0" hangingPunct="1">
              <a:lnSpc>
                <a:spcPct val="93000"/>
              </a:lnSpc>
              <a:spcBef>
                <a:spcPct val="0"/>
              </a:spcBef>
              <a:spcAft>
                <a:spcPts val="0"/>
              </a:spcAft>
              <a:buClrTx/>
              <a:buSzPct val="45000"/>
              <a:buFontTx/>
              <a:buNone/>
              <a:tabLst>
                <a:tab pos="661953" algn="l"/>
                <a:tab pos="1323905" algn="l"/>
                <a:tab pos="1985859" algn="l"/>
                <a:tab pos="2647812" algn="l"/>
                <a:tab pos="3309765" algn="l"/>
                <a:tab pos="3971717" algn="l"/>
                <a:tab pos="4633671" algn="l"/>
              </a:tabLst>
              <a:defRPr/>
            </a:pPr>
            <a:r>
              <a:rPr lang="en-GB" altLang="en-US" strike="sngStrike" dirty="0">
                <a:latin typeface="Arial" charset="0"/>
                <a:ea typeface="msgothic" charset="0"/>
                <a:cs typeface="msgothic" charset="0"/>
              </a:rPr>
              <a:t>Panel B. The</a:t>
            </a:r>
            <a:r>
              <a:rPr lang="en-GB" altLang="en-US" strike="sngStrike" baseline="0" dirty="0">
                <a:latin typeface="Arial" charset="0"/>
                <a:ea typeface="msgothic" charset="0"/>
                <a:cs typeface="msgothic" charset="0"/>
              </a:rPr>
              <a:t> </a:t>
            </a:r>
            <a:r>
              <a:rPr lang="en-GB" altLang="en-US" strike="sngStrike" dirty="0">
                <a:latin typeface="Arial" charset="0"/>
                <a:ea typeface="msgothic" charset="0"/>
                <a:cs typeface="msgothic" charset="0"/>
              </a:rPr>
              <a:t>range of possible values is 0-100%.</a:t>
            </a:r>
          </a:p>
          <a:p>
            <a:pPr marL="78389" indent="-78389">
              <a:lnSpc>
                <a:spcPct val="93000"/>
              </a:lnSpc>
              <a:spcBef>
                <a:spcPct val="0"/>
              </a:spcBef>
              <a:buSzPct val="45000"/>
              <a:tabLst>
                <a:tab pos="661953" algn="l"/>
                <a:tab pos="1323905" algn="l"/>
                <a:tab pos="1985859" algn="l"/>
                <a:tab pos="2647812" algn="l"/>
                <a:tab pos="3309765" algn="l"/>
                <a:tab pos="3971717" algn="l"/>
                <a:tab pos="4633671" algn="l"/>
              </a:tabLst>
            </a:pPr>
            <a:r>
              <a:rPr lang="en-GB" altLang="en-US" strike="sngStrike" dirty="0">
                <a:latin typeface="Arial" charset="0"/>
                <a:ea typeface="msgothic" charset="0"/>
                <a:cs typeface="msgothic" charset="0"/>
              </a:rPr>
              <a:t>This % abnormal is at times is more easily assessed as 100 − % normal  </a:t>
            </a:r>
          </a:p>
          <a:p>
            <a:pPr marL="78389" indent="-78389">
              <a:lnSpc>
                <a:spcPct val="93000"/>
              </a:lnSpc>
              <a:spcBef>
                <a:spcPct val="0"/>
              </a:spcBef>
              <a:buSzPct val="45000"/>
              <a:tabLst>
                <a:tab pos="661953" algn="l"/>
                <a:tab pos="1323905" algn="l"/>
                <a:tab pos="1985859" algn="l"/>
                <a:tab pos="2647812" algn="l"/>
                <a:tab pos="3309765" algn="l"/>
                <a:tab pos="3971717" algn="l"/>
                <a:tab pos="4633671" algn="l"/>
              </a:tabLst>
            </a:pPr>
            <a:endParaRPr lang="en-GB" altLang="en-US" strike="sngStrike" dirty="0">
              <a:latin typeface="Arial" charset="0"/>
              <a:ea typeface="msgothic" charset="0"/>
              <a:cs typeface="msgothic" charset="0"/>
            </a:endParaRPr>
          </a:p>
          <a:p>
            <a:pPr marL="78389" indent="-78389">
              <a:lnSpc>
                <a:spcPct val="93000"/>
              </a:lnSpc>
              <a:spcBef>
                <a:spcPct val="0"/>
              </a:spcBef>
              <a:buSzPct val="45000"/>
              <a:tabLst>
                <a:tab pos="661953" algn="l"/>
                <a:tab pos="1323905" algn="l"/>
                <a:tab pos="1985859" algn="l"/>
                <a:tab pos="2647812" algn="l"/>
                <a:tab pos="3309765" algn="l"/>
                <a:tab pos="3971717" algn="l"/>
                <a:tab pos="4633671" algn="l"/>
              </a:tabLst>
            </a:pPr>
            <a:endParaRPr lang="en-GB" altLang="en-US" dirty="0">
              <a:latin typeface="Arial" charset="0"/>
              <a:ea typeface="msgothic" charset="0"/>
              <a:cs typeface="msgothic" charset="0"/>
            </a:endParaRPr>
          </a:p>
          <a:p>
            <a:pPr marL="78389" indent="-78389">
              <a:lnSpc>
                <a:spcPct val="93000"/>
              </a:lnSpc>
              <a:spcBef>
                <a:spcPct val="0"/>
              </a:spcBef>
              <a:buSzPct val="45000"/>
              <a:tabLst>
                <a:tab pos="661953" algn="l"/>
                <a:tab pos="1323905" algn="l"/>
                <a:tab pos="1985859" algn="l"/>
                <a:tab pos="2647812" algn="l"/>
                <a:tab pos="3309765" algn="l"/>
                <a:tab pos="3971717" algn="l"/>
                <a:tab pos="4633671" algn="l"/>
              </a:tabLst>
            </a:pPr>
            <a:r>
              <a:rPr lang="en-GB" altLang="en-US" dirty="0">
                <a:latin typeface="Arial" charset="0"/>
                <a:ea typeface="msgothic" charset="0"/>
                <a:cs typeface="msgothic" charset="0"/>
              </a:rPr>
              <a:t>FARRIS</a:t>
            </a:r>
            <a:r>
              <a:rPr lang="en-GB" altLang="en-US" baseline="0" dirty="0">
                <a:latin typeface="Arial" charset="0"/>
                <a:ea typeface="msgothic" charset="0"/>
                <a:cs typeface="msgothic" charset="0"/>
              </a:rPr>
              <a:t> 2021 Kid Int Reports 6: 1878: pathologists using method B = % area affected = can call 100% fibrosis (ignoring volume of tubules and glom); ci3 showed very poor correlation visual estimate vs automated image analysis; =13% concordance for severe fibrosis; neither showed strong correlations with eGFR or graft loss which is affected by many factors other than area collagen.</a:t>
            </a:r>
          </a:p>
          <a:p>
            <a:pPr marL="78389" indent="-78389">
              <a:lnSpc>
                <a:spcPct val="93000"/>
              </a:lnSpc>
              <a:spcBef>
                <a:spcPct val="0"/>
              </a:spcBef>
              <a:buSzPct val="45000"/>
              <a:tabLst>
                <a:tab pos="661953" algn="l"/>
                <a:tab pos="1323905" algn="l"/>
                <a:tab pos="1985859" algn="l"/>
                <a:tab pos="2647812" algn="l"/>
                <a:tab pos="3309765" algn="l"/>
                <a:tab pos="3971717" algn="l"/>
                <a:tab pos="4633671" algn="l"/>
              </a:tabLst>
            </a:pPr>
            <a:r>
              <a:rPr lang="en-GB" altLang="en-US" baseline="0" dirty="0">
                <a:latin typeface="Arial" charset="0"/>
                <a:ea typeface="msgothic" charset="0"/>
                <a:cs typeface="msgothic" charset="0"/>
              </a:rPr>
              <a:t>Conversely, pathologist could call low % fibrosis as zero while image analysis will always generate a number</a:t>
            </a:r>
          </a:p>
          <a:p>
            <a:pPr marL="78389" indent="-78389">
              <a:lnSpc>
                <a:spcPct val="93000"/>
              </a:lnSpc>
              <a:spcBef>
                <a:spcPct val="0"/>
              </a:spcBef>
              <a:buSzPct val="45000"/>
              <a:tabLst>
                <a:tab pos="661953" algn="l"/>
                <a:tab pos="1323905" algn="l"/>
                <a:tab pos="1985859" algn="l"/>
                <a:tab pos="2647812" algn="l"/>
                <a:tab pos="3309765" algn="l"/>
                <a:tab pos="3971717" algn="l"/>
                <a:tab pos="4633671" algn="l"/>
              </a:tabLst>
            </a:pPr>
            <a:r>
              <a:rPr lang="en-GB" altLang="en-US" baseline="0" dirty="0">
                <a:latin typeface="Arial" charset="0"/>
                <a:ea typeface="msgothic" charset="0"/>
                <a:cs typeface="msgothic" charset="0"/>
              </a:rPr>
              <a:t>In general visual vs automated r=0.46 (pathologist inter-observer r = better = 0.6)</a:t>
            </a:r>
            <a:endParaRPr lang="en-GB" altLang="en-US" dirty="0">
              <a:latin typeface="Arial" charset="0"/>
              <a:ea typeface="msgothic" charset="0"/>
              <a:cs typeface="msgothic" charset="0"/>
            </a:endParaRPr>
          </a:p>
          <a:p>
            <a:pPr marL="78389" indent="-78389">
              <a:lnSpc>
                <a:spcPct val="93000"/>
              </a:lnSpc>
              <a:spcBef>
                <a:spcPct val="0"/>
              </a:spcBef>
              <a:buSzPct val="45000"/>
              <a:tabLst>
                <a:tab pos="661953" algn="l"/>
                <a:tab pos="1323905" algn="l"/>
                <a:tab pos="1985859" algn="l"/>
                <a:tab pos="2647812" algn="l"/>
                <a:tab pos="3309765" algn="l"/>
                <a:tab pos="3971717" algn="l"/>
                <a:tab pos="4633671" algn="l"/>
              </a:tabLst>
            </a:pPr>
            <a:endParaRPr lang="en-GB" altLang="en-US" dirty="0">
              <a:latin typeface="Arial" charset="0"/>
              <a:ea typeface="msgothic" charset="0"/>
              <a:cs typeface="msgothic" charset="0"/>
            </a:endParaRPr>
          </a:p>
          <a:p>
            <a:pPr marL="78389" indent="-78389">
              <a:lnSpc>
                <a:spcPct val="93000"/>
              </a:lnSpc>
              <a:spcBef>
                <a:spcPct val="0"/>
              </a:spcBef>
              <a:buSzPct val="45000"/>
              <a:tabLst>
                <a:tab pos="661953" algn="l"/>
                <a:tab pos="1323905" algn="l"/>
                <a:tab pos="1985859" algn="l"/>
                <a:tab pos="2647812" algn="l"/>
                <a:tab pos="3309765" algn="l"/>
                <a:tab pos="3971717" algn="l"/>
                <a:tab pos="4633671" algn="l"/>
              </a:tabLst>
            </a:pPr>
            <a:endParaRPr lang="en-GB" altLang="en-US" dirty="0">
              <a:latin typeface="Arial" charset="0"/>
              <a:ea typeface="msgothic" charset="0"/>
              <a:cs typeface="msgothic" charset="0"/>
            </a:endParaRPr>
          </a:p>
          <a:p>
            <a:pPr marL="78389" indent="-78389">
              <a:lnSpc>
                <a:spcPct val="93000"/>
              </a:lnSpc>
              <a:spcBef>
                <a:spcPct val="0"/>
              </a:spcBef>
              <a:buSzPct val="45000"/>
              <a:tabLst>
                <a:tab pos="661953" algn="l"/>
                <a:tab pos="1323905" algn="l"/>
                <a:tab pos="1985859" algn="l"/>
                <a:tab pos="2647812" algn="l"/>
                <a:tab pos="3309765" algn="l"/>
                <a:tab pos="3971717" algn="l"/>
                <a:tab pos="4633671" algn="l"/>
              </a:tabLst>
            </a:pPr>
            <a:r>
              <a:rPr lang="en-GB" altLang="en-US" dirty="0">
                <a:latin typeface="Arial" charset="0"/>
                <a:ea typeface="msgothic" charset="0"/>
                <a:cs typeface="msgothic" charset="0"/>
              </a:rPr>
              <a:t>BANFF 2015 SPECIFIES % CORTICAL AREA AFFECTED BY FIBROSIS—and yes this is what I often do, but when severe it is possible some pathologists just may use the % abnormal</a:t>
            </a:r>
          </a:p>
          <a:p>
            <a:pPr marL="78389" indent="-78389">
              <a:lnSpc>
                <a:spcPct val="93000"/>
              </a:lnSpc>
              <a:spcBef>
                <a:spcPct val="0"/>
              </a:spcBef>
              <a:buSzPct val="45000"/>
              <a:tabLst>
                <a:tab pos="661953" algn="l"/>
                <a:tab pos="1323905" algn="l"/>
                <a:tab pos="1985859" algn="l"/>
                <a:tab pos="2647812" algn="l"/>
                <a:tab pos="3309765" algn="l"/>
                <a:tab pos="3971717" algn="l"/>
                <a:tab pos="4633671" algn="l"/>
              </a:tabLst>
            </a:pPr>
            <a:r>
              <a:rPr lang="en-GB" altLang="en-US" baseline="0" dirty="0">
                <a:latin typeface="Arial" charset="0"/>
                <a:ea typeface="msgothic" charset="0"/>
                <a:cs typeface="msgothic" charset="0"/>
              </a:rPr>
              <a:t>[B-A]/B being the expression for what % is normal</a:t>
            </a:r>
            <a:r>
              <a:rPr lang="en-GB" altLang="en-US" dirty="0">
                <a:latin typeface="Arial" charset="0"/>
                <a:ea typeface="msgothic" charset="0"/>
                <a:cs typeface="msgothic" charset="0"/>
              </a:rPr>
              <a:t>).</a:t>
            </a:r>
          </a:p>
          <a:p>
            <a:pPr marL="78389" indent="-78389">
              <a:lnSpc>
                <a:spcPct val="93000"/>
              </a:lnSpc>
              <a:spcBef>
                <a:spcPct val="0"/>
              </a:spcBef>
              <a:buSzPct val="45000"/>
              <a:tabLst>
                <a:tab pos="661953" algn="l"/>
                <a:tab pos="1323905" algn="l"/>
                <a:tab pos="1985859" algn="l"/>
                <a:tab pos="2647812" algn="l"/>
                <a:tab pos="3309765" algn="l"/>
                <a:tab pos="3971717" algn="l"/>
                <a:tab pos="4633671" algn="l"/>
              </a:tabLst>
            </a:pPr>
            <a:endParaRPr lang="en-GB" altLang="en-US" dirty="0">
              <a:latin typeface="Arial" charset="0"/>
              <a:ea typeface="msgothic" charset="0"/>
              <a:cs typeface="msgothic" charset="0"/>
            </a:endParaRPr>
          </a:p>
          <a:p>
            <a:pPr marL="78389" marR="0" lvl="0" indent="-78389" algn="l" defTabSz="914116" rtl="0" eaLnBrk="1" fontAlgn="auto" latinLnBrk="0" hangingPunct="1">
              <a:lnSpc>
                <a:spcPct val="93000"/>
              </a:lnSpc>
              <a:spcBef>
                <a:spcPct val="0"/>
              </a:spcBef>
              <a:spcAft>
                <a:spcPts val="0"/>
              </a:spcAft>
              <a:buClrTx/>
              <a:buSzPct val="45000"/>
              <a:buFontTx/>
              <a:buNone/>
              <a:tabLst>
                <a:tab pos="661953" algn="l"/>
                <a:tab pos="1323905" algn="l"/>
                <a:tab pos="1985859" algn="l"/>
                <a:tab pos="2647812" algn="l"/>
                <a:tab pos="3309765" algn="l"/>
                <a:tab pos="3971717" algn="l"/>
                <a:tab pos="4633671" algn="l"/>
              </a:tabLst>
              <a:defRPr/>
            </a:pPr>
            <a:r>
              <a:rPr kumimoji="0" lang="en-GB" altLang="en-US" sz="1200" b="1" i="0" u="none" strike="noStrike" kern="0" cap="none" spc="0" normalizeH="0" baseline="0" noProof="0" dirty="0">
                <a:ln>
                  <a:noFill/>
                </a:ln>
                <a:solidFill>
                  <a:srgbClr val="FF0000"/>
                </a:solidFill>
                <a:effectLst/>
                <a:uLnTx/>
                <a:uFillTx/>
                <a:latin typeface="Arial" charset="0"/>
              </a:rPr>
              <a:t>Survey: method B: 54% expert 86% non expert pathologists</a:t>
            </a:r>
          </a:p>
          <a:p>
            <a:pPr marL="78389" marR="0" lvl="0" indent="-78389" algn="l" defTabSz="914116" rtl="0" eaLnBrk="1" fontAlgn="auto" latinLnBrk="0" hangingPunct="1">
              <a:lnSpc>
                <a:spcPct val="93000"/>
              </a:lnSpc>
              <a:spcBef>
                <a:spcPct val="0"/>
              </a:spcBef>
              <a:spcAft>
                <a:spcPts val="0"/>
              </a:spcAft>
              <a:buClrTx/>
              <a:buSzPct val="45000"/>
              <a:buFontTx/>
              <a:buNone/>
              <a:tabLst>
                <a:tab pos="661953" algn="l"/>
                <a:tab pos="1323905" algn="l"/>
                <a:tab pos="1985859" algn="l"/>
                <a:tab pos="2647812" algn="l"/>
                <a:tab pos="3309765" algn="l"/>
                <a:tab pos="3971717" algn="l"/>
                <a:tab pos="4633671" algn="l"/>
              </a:tabLst>
              <a:defRPr/>
            </a:pPr>
            <a:r>
              <a:rPr kumimoji="0" lang="en-GB" altLang="en-US" sz="1200" b="1" i="0" u="none" strike="noStrike" kern="0" cap="none" spc="0" normalizeH="0" baseline="0" noProof="0" dirty="0" err="1">
                <a:ln>
                  <a:noFill/>
                </a:ln>
                <a:solidFill>
                  <a:srgbClr val="FF0000"/>
                </a:solidFill>
                <a:effectLst/>
                <a:uLnTx/>
                <a:uFillTx/>
                <a:latin typeface="Arial" charset="0"/>
              </a:rPr>
              <a:t>Xxxxxxxxxxxxxxxxxxxxx</a:t>
            </a:r>
            <a:endParaRPr kumimoji="0" lang="en-GB" altLang="en-US" sz="1200" b="1" i="0" u="none" strike="noStrike" kern="0" cap="none" spc="0" normalizeH="0" baseline="0" noProof="0" dirty="0">
              <a:ln>
                <a:noFill/>
              </a:ln>
              <a:solidFill>
                <a:srgbClr val="FF0000"/>
              </a:solidFill>
              <a:effectLst/>
              <a:uLnTx/>
              <a:uFillTx/>
              <a:latin typeface="Arial" charset="0"/>
            </a:endParaRPr>
          </a:p>
          <a:p>
            <a:pPr marL="78389" marR="0" lvl="0" indent="-78389" algn="l" defTabSz="914116" rtl="0" eaLnBrk="1" fontAlgn="auto" latinLnBrk="0" hangingPunct="1">
              <a:lnSpc>
                <a:spcPct val="93000"/>
              </a:lnSpc>
              <a:spcBef>
                <a:spcPct val="0"/>
              </a:spcBef>
              <a:spcAft>
                <a:spcPts val="0"/>
              </a:spcAft>
              <a:buClrTx/>
              <a:buSzPct val="45000"/>
              <a:buFontTx/>
              <a:buNone/>
              <a:tabLst>
                <a:tab pos="661953" algn="l"/>
                <a:tab pos="1323905" algn="l"/>
                <a:tab pos="1985859" algn="l"/>
                <a:tab pos="2647812" algn="l"/>
                <a:tab pos="3309765" algn="l"/>
                <a:tab pos="3971717" algn="l"/>
                <a:tab pos="4633671" algn="l"/>
              </a:tabLst>
              <a:defRPr/>
            </a:pPr>
            <a:endParaRPr kumimoji="0" lang="en-GB" altLang="en-US" sz="1200" b="1" i="0" u="none" strike="noStrike" kern="0" cap="none" spc="0" normalizeH="0" baseline="0" noProof="0" dirty="0">
              <a:ln>
                <a:noFill/>
              </a:ln>
              <a:solidFill>
                <a:srgbClr val="FF0000"/>
              </a:solidFill>
              <a:effectLst/>
              <a:uLnTx/>
              <a:uFillTx/>
              <a:latin typeface="Arial" charset="0"/>
            </a:endParaRPr>
          </a:p>
          <a:p>
            <a:pPr marL="78389" marR="0" lvl="0" indent="-78389" algn="l" defTabSz="914116" rtl="0" eaLnBrk="1" fontAlgn="auto" latinLnBrk="0" hangingPunct="1">
              <a:lnSpc>
                <a:spcPct val="93000"/>
              </a:lnSpc>
              <a:spcBef>
                <a:spcPct val="0"/>
              </a:spcBef>
              <a:spcAft>
                <a:spcPts val="0"/>
              </a:spcAft>
              <a:buClrTx/>
              <a:buSzPct val="45000"/>
              <a:buFontTx/>
              <a:buNone/>
              <a:tabLst>
                <a:tab pos="661953" algn="l"/>
                <a:tab pos="1323905" algn="l"/>
                <a:tab pos="1985859" algn="l"/>
                <a:tab pos="2647812" algn="l"/>
                <a:tab pos="3309765" algn="l"/>
                <a:tab pos="3971717" algn="l"/>
                <a:tab pos="4633671" algn="l"/>
              </a:tabLst>
              <a:defRPr/>
            </a:pPr>
            <a:r>
              <a:rPr kumimoji="0" lang="en-GB" altLang="en-US" sz="1200" b="1" i="0" u="none" strike="noStrike" kern="0" cap="none" spc="0" normalizeH="0" baseline="0" noProof="0" dirty="0">
                <a:ln>
                  <a:noFill/>
                </a:ln>
                <a:solidFill>
                  <a:srgbClr val="FF0000"/>
                </a:solidFill>
                <a:effectLst/>
                <a:uLnTx/>
                <a:uFillTx/>
                <a:latin typeface="Arial" charset="0"/>
              </a:rPr>
              <a:t>It is not necessary for the current discussion but for paradigm A the %age of all tissue was calculated after excluding the tubules and gloms?</a:t>
            </a:r>
          </a:p>
          <a:p>
            <a:pPr marL="78389" marR="0" lvl="0" indent="-78389" algn="l" defTabSz="914116" rtl="0" eaLnBrk="1" fontAlgn="auto" latinLnBrk="0" hangingPunct="1">
              <a:lnSpc>
                <a:spcPct val="93000"/>
              </a:lnSpc>
              <a:spcBef>
                <a:spcPct val="0"/>
              </a:spcBef>
              <a:spcAft>
                <a:spcPts val="0"/>
              </a:spcAft>
              <a:buClrTx/>
              <a:buSzPct val="45000"/>
              <a:buFontTx/>
              <a:buNone/>
              <a:tabLst>
                <a:tab pos="661953" algn="l"/>
                <a:tab pos="1323905" algn="l"/>
                <a:tab pos="1985859" algn="l"/>
                <a:tab pos="2647812" algn="l"/>
                <a:tab pos="3309765" algn="l"/>
                <a:tab pos="3971717" algn="l"/>
                <a:tab pos="4633671" algn="l"/>
              </a:tabLst>
              <a:defRPr/>
            </a:pPr>
            <a:endParaRPr kumimoji="0" lang="en-GB" altLang="en-US" sz="1200" b="1" i="0" u="none" strike="noStrike" kern="0" cap="none" spc="0" normalizeH="0" baseline="0" noProof="0" dirty="0">
              <a:ln>
                <a:noFill/>
              </a:ln>
              <a:solidFill>
                <a:srgbClr val="FF0000"/>
              </a:solidFill>
              <a:effectLst/>
              <a:uLnTx/>
              <a:uFillTx/>
              <a:latin typeface="Arial" charset="0"/>
            </a:endParaRPr>
          </a:p>
          <a:p>
            <a:r>
              <a:rPr lang="en-US" altLang="en-US" dirty="0"/>
              <a:t>Brad Farris studies suggest the incremental value of morphometry on clinicopathologic correlations will be modest, OF THE ORDER OF 0.1 OR LESS</a:t>
            </a: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chemeClr val="tx1"/>
                </a:solidFill>
                <a:effectLst/>
                <a:uLnTx/>
                <a:uFillTx/>
                <a:latin typeface="+mn-lt"/>
                <a:ea typeface="+mn-ea"/>
                <a:cs typeface="+mn-cs"/>
              </a:rPr>
              <a:t>In my opinion this reflects the limitation of USING A SMALL BIOPSY SAMPLE to estimate the inflammation in the WHOLE KIDNEY </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chemeClr val="tx1"/>
                </a:solidFill>
                <a:effectLst/>
                <a:uLnTx/>
                <a:uFillTx/>
                <a:latin typeface="+mn-lt"/>
                <a:ea typeface="+mn-ea"/>
                <a:cs typeface="+mn-cs"/>
              </a:rPr>
              <a:t>Measurements on biopsies can’t be made SUBSTANTIALLY more accurate by using ANY technique that is STILL SUBJECT to SAMPLING ERROR that EXCEEDS THE ACCURACY OF THE MEASUREMENT</a:t>
            </a: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chemeClr val="tx1"/>
                </a:solidFill>
                <a:effectLst/>
                <a:uLnTx/>
                <a:uFillTx/>
                <a:latin typeface="+mn-lt"/>
                <a:ea typeface="+mn-ea"/>
                <a:cs typeface="+mn-cs"/>
              </a:rPr>
              <a:t>Put another way, If 2 measurements are accurate only to 1 decimal place, one can’t divide the numbers, and express the ratio as if it were accurate to </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4 decimal places</a:t>
            </a:r>
          </a:p>
          <a:p>
            <a:endParaRPr lang="en-US" altLang="en-US" dirty="0"/>
          </a:p>
          <a:p>
            <a:r>
              <a:rPr lang="en-US" altLang="en-US" dirty="0" err="1"/>
              <a:t>xxxxxxxx</a:t>
            </a:r>
            <a:endParaRPr lang="en-US" altLang="en-US" dirty="0"/>
          </a:p>
          <a:p>
            <a:r>
              <a:rPr lang="en-US" altLang="en-US" dirty="0"/>
              <a:t>(it is difficult to describe precisely in words; when i see a biopsy, I try to assign it into four equal quartiles that encompass the best and the worst cases I have seen in my career, and use that in the grading process). </a:t>
            </a:r>
          </a:p>
          <a:p>
            <a:pPr marL="78389" indent="-78389">
              <a:lnSpc>
                <a:spcPct val="93000"/>
              </a:lnSpc>
              <a:spcBef>
                <a:spcPct val="0"/>
              </a:spcBef>
              <a:buSzPct val="45000"/>
              <a:tabLst>
                <a:tab pos="661953" algn="l"/>
                <a:tab pos="1323905" algn="l"/>
                <a:tab pos="1985859" algn="l"/>
                <a:tab pos="2647812" algn="l"/>
                <a:tab pos="3309765" algn="l"/>
                <a:tab pos="3971717" algn="l"/>
                <a:tab pos="4633671" algn="l"/>
              </a:tabLst>
            </a:pPr>
            <a:endParaRPr lang="en-GB" altLang="en-US" dirty="0">
              <a:latin typeface="Arial" charset="0"/>
              <a:ea typeface="msgothic" charset="0"/>
              <a:cs typeface="msgothic" charset="0"/>
            </a:endParaRPr>
          </a:p>
        </p:txBody>
      </p:sp>
    </p:spTree>
    <p:extLst>
      <p:ext uri="{BB962C8B-B14F-4D97-AF65-F5344CB8AC3E}">
        <p14:creationId xmlns:p14="http://schemas.microsoft.com/office/powerpoint/2010/main" val="829198179"/>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 There are diagnostic implications of  the dissociation of IF from TA. .</a:t>
            </a:r>
          </a:p>
          <a:p>
            <a:r>
              <a:rPr lang="en-US" b="0" u="sng" dirty="0"/>
              <a:t>Left panel</a:t>
            </a:r>
            <a:r>
              <a:rPr lang="en-US" b="0" dirty="0"/>
              <a:t>: shows </a:t>
            </a:r>
            <a:r>
              <a:rPr lang="en-US" b="1" dirty="0"/>
              <a:t>tubular atrophy with thick TBMs </a:t>
            </a:r>
            <a:r>
              <a:rPr lang="en-US" b="0" dirty="0"/>
              <a:t>but no OBVIOUS fibrosis;</a:t>
            </a:r>
          </a:p>
          <a:p>
            <a:endParaRPr lang="en-US" b="0" dirty="0"/>
          </a:p>
          <a:p>
            <a:r>
              <a:rPr lang="en-US" b="0" dirty="0"/>
              <a:t> </a:t>
            </a:r>
            <a:r>
              <a:rPr lang="en-US" b="1" dirty="0"/>
              <a:t>IF WE ACCEPT the inflamed area as IFTA </a:t>
            </a:r>
            <a:r>
              <a:rPr lang="en-US" b="0" dirty="0"/>
              <a:t>we might make a diagnosis of chronic active TCMR; ----but if WE DO NOT, then areas of t2 tubulitis in this area would qualify for a diagnosis of acute TCMR</a:t>
            </a:r>
          </a:p>
          <a:p>
            <a:endParaRPr lang="en-US" b="0" dirty="0"/>
          </a:p>
          <a:p>
            <a:r>
              <a:rPr lang="en-US" b="0" u="sng" dirty="0"/>
              <a:t>RIGHT PANEL: THIS BIOPSY IS A MORE CLEAR CUT</a:t>
            </a:r>
            <a:r>
              <a:rPr lang="en-US" b="0" u="sng" baseline="0" dirty="0"/>
              <a:t> EXAMPLE </a:t>
            </a:r>
            <a:r>
              <a:rPr lang="en-US" b="0" dirty="0"/>
              <a:t> of </a:t>
            </a:r>
            <a:r>
              <a:rPr lang="en-US" b="1" dirty="0"/>
              <a:t>CHRONIC ACTIVE </a:t>
            </a:r>
            <a:r>
              <a:rPr lang="en-US" b="0" dirty="0"/>
              <a:t>TCMR ----since i</a:t>
            </a:r>
            <a:r>
              <a:rPr lang="en-US" b="1" dirty="0"/>
              <a:t>nflammation is readily </a:t>
            </a:r>
            <a:r>
              <a:rPr lang="en-US" b="0" dirty="0"/>
              <a:t>recognized in areas with</a:t>
            </a:r>
            <a:r>
              <a:rPr lang="en-US" b="1" dirty="0"/>
              <a:t> both  IF &amp; TA . </a:t>
            </a:r>
          </a:p>
          <a:p>
            <a:endParaRPr lang="en-US" b="1" dirty="0"/>
          </a:p>
          <a:p>
            <a:r>
              <a:rPr lang="en-US" b="1" dirty="0"/>
              <a:t>PUTTING</a:t>
            </a:r>
            <a:r>
              <a:rPr lang="en-US" b="1" baseline="0" dirty="0"/>
              <a:t> ACADEMIC DEBATE ASIDE, --</a:t>
            </a:r>
            <a:r>
              <a:rPr lang="en-US" b="0" baseline="0" dirty="0"/>
              <a:t>this discrepancy is </a:t>
            </a:r>
            <a:r>
              <a:rPr lang="en-US" b="1" baseline="0" dirty="0"/>
              <a:t>not as big a deal as it might appear at first sight-------------</a:t>
            </a:r>
            <a:r>
              <a:rPr lang="en-US" b="0" baseline="0" dirty="0"/>
              <a:t>Experienced clinicians ---who come and look at biopsies instead of </a:t>
            </a:r>
            <a:r>
              <a:rPr lang="en-US" b="1" baseline="0" dirty="0"/>
              <a:t>treating entirely on the basis of a written pathology report---</a:t>
            </a:r>
            <a:r>
              <a:rPr lang="en-US" b="0" baseline="0" dirty="0"/>
              <a:t>would give steroids to both biopsies—</a:t>
            </a:r>
            <a:r>
              <a:rPr lang="en-US" b="1" baseline="0" dirty="0"/>
              <a:t>no matter whether they are categorized as acute or chronic active------------UNLESS THE DEGREE OF CHRONICITY IS SUCH THAT RX DOES NOT SEEM PRUDENT </a:t>
            </a:r>
            <a:endParaRPr lang="en-US" b="1" dirty="0"/>
          </a:p>
          <a:p>
            <a:r>
              <a:rPr lang="en-US" b="1" dirty="0" err="1"/>
              <a:t>xxxxxxxxxxxxxxxxxxxxxxxxxxxxxxxxxxxxxxxxxxxxxxxxxx</a:t>
            </a:r>
            <a:endParaRPr lang="en-US" b="1" dirty="0"/>
          </a:p>
          <a:p>
            <a:endParaRPr lang="en-US" dirty="0"/>
          </a:p>
          <a:p>
            <a:r>
              <a:rPr lang="en-US" dirty="0"/>
              <a:t>FORTUNATELY IT DOES NOT MATTER MAY BE AN IMPORTANT </a:t>
            </a:r>
            <a:r>
              <a:rPr lang="en-US" b="1" dirty="0"/>
              <a:t>CONCEPT</a:t>
            </a:r>
            <a:r>
              <a:rPr lang="en-US" baseline="0" dirty="0"/>
              <a:t> EVEN FOR THE Working Group; THE ACTUAL SCORES TELL THE REAL THING</a:t>
            </a:r>
            <a:endParaRPr lang="en-US" dirty="0"/>
          </a:p>
          <a:p>
            <a:r>
              <a:rPr lang="en-US" b="0" u="sng" dirty="0"/>
              <a:t>POSSIBLE OBJECTION to my photo:</a:t>
            </a:r>
            <a:r>
              <a:rPr lang="en-US" b="0" u="none" dirty="0"/>
              <a:t> these are only </a:t>
            </a:r>
            <a:r>
              <a:rPr lang="en-US" b="1" u="none" dirty="0"/>
              <a:t>mildly</a:t>
            </a:r>
            <a:r>
              <a:rPr lang="en-US" b="0" u="none" dirty="0"/>
              <a:t> atrophic tubules = allowed by Banff 1997; Response: you could have a similar biopsy with a little more reduction in diameter that even you would accept as </a:t>
            </a:r>
            <a:r>
              <a:rPr lang="en-US" b="1" u="none" dirty="0"/>
              <a:t>moderate</a:t>
            </a:r>
            <a:r>
              <a:rPr lang="en-US" b="0" u="none" dirty="0"/>
              <a:t> atrophy</a:t>
            </a:r>
          </a:p>
          <a:p>
            <a:pPr defTabSz="939619">
              <a:defRPr/>
            </a:pPr>
            <a:endParaRPr lang="en-US" b="0" u="sng" dirty="0"/>
          </a:p>
          <a:p>
            <a:pPr defTabSz="939619">
              <a:defRPr/>
            </a:pPr>
            <a:r>
              <a:rPr lang="en-US" b="0" u="sng" dirty="0"/>
              <a:t>Left panel</a:t>
            </a:r>
            <a:r>
              <a:rPr lang="en-US" b="0" dirty="0"/>
              <a:t>: shows a biopsy with </a:t>
            </a:r>
            <a:r>
              <a:rPr lang="en-US" b="1" dirty="0"/>
              <a:t>tubular atrophy with thick TBMs </a:t>
            </a:r>
            <a:r>
              <a:rPr lang="en-US" b="0" dirty="0"/>
              <a:t>but no OBVIOUS fibrosis; </a:t>
            </a:r>
            <a:r>
              <a:rPr lang="en-US" b="1" dirty="0"/>
              <a:t>IF WE ACCEPT the inflamed area as IFTA </a:t>
            </a:r>
            <a:r>
              <a:rPr lang="en-US" b="0" dirty="0"/>
              <a:t>we would make a diagnosis of chronic active TCMR; but if WE DO NOT, then areas of t2 tubulitis </a:t>
            </a:r>
            <a:r>
              <a:rPr lang="en-US" b="0" strike="sngStrike" dirty="0"/>
              <a:t>(AT LEAST) in areas with non-atrophic or mildly atrophic tubules </a:t>
            </a:r>
            <a:r>
              <a:rPr lang="en-US" b="0" dirty="0"/>
              <a:t>would qualify for a diagnosis of acute TCMR</a:t>
            </a:r>
          </a:p>
          <a:p>
            <a:pPr defTabSz="939619">
              <a:defRPr/>
            </a:pPr>
            <a:endParaRPr lang="en-US" altLang="en-US" b="1" dirty="0">
              <a:solidFill>
                <a:schemeClr val="bg1"/>
              </a:solidFill>
              <a:latin typeface="Arial" pitchFamily="34" charset="0"/>
            </a:endParaRPr>
          </a:p>
          <a:p>
            <a:pPr defTabSz="939619">
              <a:defRPr/>
            </a:pPr>
            <a:r>
              <a:rPr lang="en-US" altLang="en-US" dirty="0">
                <a:solidFill>
                  <a:schemeClr val="bg1"/>
                </a:solidFill>
                <a:latin typeface="Arial" pitchFamily="34" charset="0"/>
              </a:rPr>
              <a:t>IF and </a:t>
            </a:r>
            <a:r>
              <a:rPr lang="en-US" altLang="en-US" dirty="0" err="1">
                <a:solidFill>
                  <a:schemeClr val="bg1"/>
                </a:solidFill>
                <a:latin typeface="Arial" pitchFamily="34" charset="0"/>
              </a:rPr>
              <a:t>TAusually</a:t>
            </a:r>
            <a:r>
              <a:rPr lang="en-US" altLang="en-US" dirty="0">
                <a:solidFill>
                  <a:schemeClr val="bg1"/>
                </a:solidFill>
                <a:latin typeface="Arial" pitchFamily="34" charset="0"/>
              </a:rPr>
              <a:t> do go together, but this is not always the case)(BOTH BEING PRESENT WILL BE IMPORTANT; otherwise many acute TCMRs with some atrophy but no significant fibrosis will become eligible for i-IFTA criterion of CTCMR).</a:t>
            </a:r>
          </a:p>
          <a:p>
            <a:r>
              <a:rPr lang="en-US" dirty="0"/>
              <a:t>The inflammation &amp; tubulitis here qualify for Banff ca-TCMR, THOUGH IN OUR EXPERIENCE these cases often present as ACUTE TCMR  and we think they can be so classified from a CLINICAL PERSPECTIVE</a:t>
            </a:r>
          </a:p>
          <a:p>
            <a:r>
              <a:rPr lang="en-US" dirty="0" err="1"/>
              <a:t>Xxxxxxxxxxx</a:t>
            </a:r>
            <a:endParaRPr lang="en-US" dirty="0"/>
          </a:p>
          <a:p>
            <a:r>
              <a:rPr lang="en-US" b="1" dirty="0"/>
              <a:t>May come back to this as making the case that TCMR diagnosed by inflammation without regard to the compart</a:t>
            </a:r>
            <a:r>
              <a:rPr lang="en-US" dirty="0"/>
              <a:t>ment in which it is present.</a:t>
            </a:r>
          </a:p>
          <a:p>
            <a:r>
              <a:rPr lang="en-US" dirty="0"/>
              <a:t>The chronicity in the case can be communicated by the ci and </a:t>
            </a:r>
            <a:r>
              <a:rPr lang="en-US" dirty="0" err="1"/>
              <a:t>ct</a:t>
            </a:r>
            <a:r>
              <a:rPr lang="en-US" dirty="0"/>
              <a:t> scores </a:t>
            </a:r>
            <a:r>
              <a:rPr lang="en-US" b="1" i="1" dirty="0"/>
              <a:t>without necessarily labeling it as chronic active </a:t>
            </a:r>
            <a:r>
              <a:rPr lang="en-US" dirty="0"/>
              <a:t>if there is no clinical documentation that it is indeed a persistent smoldering TCMR </a:t>
            </a:r>
          </a:p>
        </p:txBody>
      </p:sp>
      <p:sp>
        <p:nvSpPr>
          <p:cNvPr id="4" name="Slide Number Placeholder 3"/>
          <p:cNvSpPr>
            <a:spLocks noGrp="1"/>
          </p:cNvSpPr>
          <p:nvPr>
            <p:ph type="sldNum" sz="quarter" idx="5"/>
          </p:nvPr>
        </p:nvSpPr>
        <p:spPr/>
        <p:txBody>
          <a:bodyPr/>
          <a:lstStyle/>
          <a:p>
            <a:pPr marL="0" marR="0" lvl="0" indent="0" algn="r" defTabSz="939619" rtl="0" eaLnBrk="1" fontAlgn="auto" latinLnBrk="0" hangingPunct="1">
              <a:lnSpc>
                <a:spcPct val="100000"/>
              </a:lnSpc>
              <a:spcBef>
                <a:spcPts val="0"/>
              </a:spcBef>
              <a:spcAft>
                <a:spcPts val="0"/>
              </a:spcAft>
              <a:buClrTx/>
              <a:buSzTx/>
              <a:buFontTx/>
              <a:buNone/>
              <a:tabLst/>
              <a:defRPr/>
            </a:pPr>
            <a:fld id="{E4D4DE16-B486-4E05-8336-62B4D10A5A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9619"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09829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3970436" y="0"/>
            <a:ext cx="3039964" cy="463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723" tIns="45862" rIns="91723" bIns="45862" anchor="ct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14116"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145411" name="Rectangle 3"/>
          <p:cNvSpPr>
            <a:spLocks noChangeArrowheads="1"/>
          </p:cNvSpPr>
          <p:nvPr/>
        </p:nvSpPr>
        <p:spPr bwMode="auto">
          <a:xfrm>
            <a:off x="3970436" y="8831580"/>
            <a:ext cx="3039964"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109" tIns="0" rIns="19109" bIns="0"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116" rtl="0" eaLnBrk="0" fontAlgn="base" latinLnBrk="0" hangingPunct="0">
              <a:lnSpc>
                <a:spcPct val="100000"/>
              </a:lnSpc>
              <a:spcBef>
                <a:spcPct val="0"/>
              </a:spcBef>
              <a:spcAft>
                <a:spcPct val="0"/>
              </a:spcAft>
              <a:buClrTx/>
              <a:buSzTx/>
              <a:buFontTx/>
              <a:buNone/>
              <a:tabLst/>
              <a:defRPr/>
            </a:pPr>
            <a:r>
              <a:rPr kumimoji="0" lang="en-US" altLang="en-US" sz="1000" b="0" i="1" u="none" strike="noStrike" kern="1200" cap="none" spc="0" normalizeH="0" baseline="0" noProof="0">
                <a:ln>
                  <a:noFill/>
                </a:ln>
                <a:solidFill>
                  <a:srgbClr val="000000"/>
                </a:solidFill>
                <a:effectLst/>
                <a:uLnTx/>
                <a:uFillTx/>
                <a:latin typeface="Times New Roman" pitchFamily="18" charset="0"/>
                <a:ea typeface="+mn-ea"/>
                <a:cs typeface="Arial" pitchFamily="34" charset="0"/>
              </a:rPr>
              <a:t>1</a:t>
            </a:r>
          </a:p>
        </p:txBody>
      </p:sp>
      <p:sp>
        <p:nvSpPr>
          <p:cNvPr id="145412" name="Rectangle 4"/>
          <p:cNvSpPr>
            <a:spLocks noChangeArrowheads="1"/>
          </p:cNvSpPr>
          <p:nvPr/>
        </p:nvSpPr>
        <p:spPr bwMode="auto">
          <a:xfrm>
            <a:off x="0" y="8831580"/>
            <a:ext cx="3038372"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723" tIns="45862" rIns="91723" bIns="45862" anchor="ct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14116"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145413" name="Rectangle 5"/>
          <p:cNvSpPr>
            <a:spLocks noChangeArrowheads="1"/>
          </p:cNvSpPr>
          <p:nvPr/>
        </p:nvSpPr>
        <p:spPr bwMode="auto">
          <a:xfrm>
            <a:off x="0" y="0"/>
            <a:ext cx="3038372" cy="463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723" tIns="45862" rIns="91723" bIns="45862" anchor="ct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14116"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145414" name="Rectangle 6"/>
          <p:cNvSpPr>
            <a:spLocks noGrp="1" noRot="1" noChangeAspect="1" noChangeArrowheads="1" noTextEdit="1"/>
          </p:cNvSpPr>
          <p:nvPr>
            <p:ph type="sldImg"/>
          </p:nvPr>
        </p:nvSpPr>
        <p:spPr>
          <a:xfrm>
            <a:off x="1190625" y="703263"/>
            <a:ext cx="4630738" cy="3473450"/>
          </a:xfrm>
          <a:ln w="12700" cap="flat">
            <a:solidFill>
              <a:schemeClr val="tx1"/>
            </a:solidFill>
          </a:ln>
        </p:spPr>
      </p:sp>
      <p:sp>
        <p:nvSpPr>
          <p:cNvPr id="145415" name="Rectangle 7"/>
          <p:cNvSpPr>
            <a:spLocks noGrp="1" noChangeArrowheads="1"/>
          </p:cNvSpPr>
          <p:nvPr>
            <p:ph type="body" idx="1"/>
          </p:nvPr>
        </p:nvSpPr>
        <p:spPr>
          <a:xfrm>
            <a:off x="935252" y="4412606"/>
            <a:ext cx="5138304" cy="41849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90769" tIns="44588" rIns="90769" bIns="44588"/>
          <a:lstStyle/>
          <a:p>
            <a:endParaRPr lang="en-US" altLang="en-US" dirty="0"/>
          </a:p>
          <a:p>
            <a:r>
              <a:rPr lang="en-US" altLang="en-US" dirty="0"/>
              <a:t>Now let us apply these two methods to</a:t>
            </a:r>
            <a:r>
              <a:rPr lang="en-US" altLang="en-US" baseline="0" dirty="0"/>
              <a:t> </a:t>
            </a:r>
            <a:r>
              <a:rPr lang="en-US" altLang="en-US" dirty="0"/>
              <a:t>this trichrome stained section.</a:t>
            </a:r>
          </a:p>
          <a:p>
            <a:endParaRPr lang="en-US" altLang="en-US" dirty="0"/>
          </a:p>
          <a:p>
            <a:r>
              <a:rPr lang="en-US" altLang="en-US" dirty="0"/>
              <a:t>The % area occupied by collagen is perhaps no more than 20%</a:t>
            </a:r>
          </a:p>
          <a:p>
            <a:endParaRPr lang="en-US" altLang="en-US" dirty="0"/>
          </a:p>
          <a:p>
            <a:r>
              <a:rPr lang="en-US" altLang="en-US" dirty="0"/>
              <a:t>But arguably,--- the % of biopsy that is morphologically abnormal---- in the sense of having  AT</a:t>
            </a:r>
            <a:r>
              <a:rPr lang="en-US" altLang="en-US" baseline="0" dirty="0"/>
              <a:t> LEAST SOME </a:t>
            </a:r>
            <a:r>
              <a:rPr lang="en-US" altLang="en-US" dirty="0"/>
              <a:t>fibrosis---- is 100%</a:t>
            </a:r>
          </a:p>
          <a:p>
            <a:endParaRPr lang="en-US" altLang="en-US" dirty="0"/>
          </a:p>
          <a:p>
            <a:endParaRPr lang="en-US" altLang="en-US" dirty="0"/>
          </a:p>
          <a:p>
            <a:r>
              <a:rPr lang="en-US" altLang="en-US" dirty="0" err="1"/>
              <a:t>Xxxxxxxxxxxxxxxxxxxxxxxxxxxxxxxxxxxxxxxxxxxxxx</a:t>
            </a:r>
            <a:endParaRPr lang="en-US" altLang="en-US" dirty="0"/>
          </a:p>
          <a:p>
            <a:endParaRPr lang="en-US" altLang="en-US" dirty="0"/>
          </a:p>
          <a:p>
            <a:endParaRPr lang="en-US" altLang="en-US" dirty="0"/>
          </a:p>
          <a:p>
            <a:r>
              <a:rPr lang="en-US" altLang="en-US" dirty="0"/>
              <a:t>Here is an example of a</a:t>
            </a:r>
            <a:r>
              <a:rPr lang="en-US" altLang="en-US" baseline="0" dirty="0"/>
              <a:t> Biopsy---</a:t>
            </a:r>
            <a:r>
              <a:rPr lang="en-US" altLang="en-US" dirty="0"/>
              <a:t> in which tubular atrophy was disproportionate to fibrosis.---with only trivial inflammation.</a:t>
            </a:r>
          </a:p>
          <a:p>
            <a:endParaRPr lang="en-US" altLang="en-US" dirty="0"/>
          </a:p>
          <a:p>
            <a:r>
              <a:rPr lang="en-US" altLang="en-US" dirty="0"/>
              <a:t>Left panel: The tubular basement membranes were</a:t>
            </a:r>
            <a:r>
              <a:rPr lang="en-US" altLang="en-US" baseline="0" dirty="0"/>
              <a:t> </a:t>
            </a:r>
            <a:r>
              <a:rPr lang="en-US" altLang="en-US" dirty="0"/>
              <a:t>markedly thickened and wrinkled. </a:t>
            </a:r>
          </a:p>
          <a:p>
            <a:endParaRPr lang="en-US" altLang="en-US" dirty="0"/>
          </a:p>
          <a:p>
            <a:r>
              <a:rPr lang="en-US" altLang="en-US" dirty="0"/>
              <a:t>Right panel: Trichrome stain  confirmed the marked decrease in tubular diameter, ---but there were only fine bands of collagen separating them;---- indeed much of the collagen appeared</a:t>
            </a:r>
            <a:r>
              <a:rPr lang="en-US" altLang="en-US" baseline="0" dirty="0"/>
              <a:t> to be</a:t>
            </a:r>
            <a:r>
              <a:rPr lang="en-US" altLang="en-US" dirty="0"/>
              <a:t> basement membrane matrix </a:t>
            </a:r>
          </a:p>
          <a:p>
            <a:endParaRPr lang="en-US" altLang="en-US" dirty="0"/>
          </a:p>
          <a:p>
            <a:r>
              <a:rPr lang="en-US" altLang="en-US" dirty="0" err="1"/>
              <a:t>xxxxxxxxxxxxxxxxxxxxx</a:t>
            </a:r>
            <a:endParaRPr lang="en-US" altLang="en-US" dirty="0"/>
          </a:p>
          <a:p>
            <a:r>
              <a:rPr lang="en-US" altLang="en-US" dirty="0"/>
              <a:t>Bellamy diagram</a:t>
            </a:r>
            <a:r>
              <a:rPr lang="en-US" altLang="en-US" baseline="0" dirty="0"/>
              <a:t> called it diffuse tubular atrophy with replacement fibrosis and yes the blue here can also increase to high %</a:t>
            </a:r>
            <a:endParaRPr lang="en-US" altLang="en-US" dirty="0"/>
          </a:p>
          <a:p>
            <a:endParaRPr lang="en-US" altLang="en-US" dirty="0"/>
          </a:p>
        </p:txBody>
      </p:sp>
    </p:spTree>
    <p:extLst>
      <p:ext uri="{BB962C8B-B14F-4D97-AF65-F5344CB8AC3E}">
        <p14:creationId xmlns:p14="http://schemas.microsoft.com/office/powerpoint/2010/main" val="861630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problem with assessing </a:t>
            </a:r>
            <a:r>
              <a:rPr lang="en-US" altLang="en-US" b="1" u="sng" dirty="0"/>
              <a:t>the</a:t>
            </a:r>
            <a:r>
              <a:rPr lang="en-US" altLang="en-US" b="1" u="sng" baseline="0" dirty="0"/>
              <a:t> </a:t>
            </a:r>
            <a:r>
              <a:rPr lang="en-US" altLang="en-US" b="1" u="sng" dirty="0"/>
              <a:t>% area fibrotic</a:t>
            </a:r>
            <a:r>
              <a:rPr lang="en-US" altLang="en-US" b="1" u="sng" baseline="0" dirty="0"/>
              <a:t> </a:t>
            </a:r>
            <a:r>
              <a:rPr lang="en-US" altLang="en-US" b="1" u="sng" dirty="0"/>
              <a:t> </a:t>
            </a:r>
            <a:r>
              <a:rPr lang="en-US" altLang="en-US" dirty="0"/>
              <a:t>----is that the affected area can be </a:t>
            </a:r>
            <a:r>
              <a:rPr lang="en-US" altLang="en-US" b="1" u="sng" dirty="0"/>
              <a:t>patchy</a:t>
            </a:r>
            <a:r>
              <a:rPr lang="en-US" altLang="en-US" dirty="0"/>
              <a:t> (</a:t>
            </a:r>
            <a:r>
              <a:rPr lang="en-US" altLang="en-US" u="sng" dirty="0"/>
              <a:t>panels 1 and 3</a:t>
            </a:r>
            <a:r>
              <a:rPr lang="en-US" altLang="en-US" dirty="0"/>
              <a:t>) ----or </a:t>
            </a:r>
            <a:r>
              <a:rPr lang="en-US" altLang="en-US" b="1" u="sng" dirty="0"/>
              <a:t>confluent</a:t>
            </a:r>
            <a:r>
              <a:rPr lang="en-US" altLang="en-US" dirty="0"/>
              <a:t> (as shown in  </a:t>
            </a:r>
            <a:r>
              <a:rPr lang="en-US" altLang="en-US" u="sng" dirty="0"/>
              <a:t>panels 2 and 4</a:t>
            </a:r>
            <a:r>
              <a:rPr lang="en-US" altLang="en-US" dirty="0"/>
              <a:t>).</a:t>
            </a:r>
          </a:p>
          <a:p>
            <a:endParaRPr lang="en-US" altLang="en-US" dirty="0"/>
          </a:p>
          <a:p>
            <a:r>
              <a:rPr lang="en-US" altLang="en-US" dirty="0"/>
              <a:t>Also:</a:t>
            </a:r>
            <a:r>
              <a:rPr lang="en-US" altLang="en-US" baseline="0" dirty="0"/>
              <a:t> </a:t>
            </a:r>
            <a:r>
              <a:rPr lang="en-US" altLang="en-US" dirty="0"/>
              <a:t>In assessing fibrosis by </a:t>
            </a:r>
            <a:r>
              <a:rPr lang="en-US" altLang="en-US" b="1" dirty="0"/>
              <a:t>digital analysis</a:t>
            </a:r>
            <a:r>
              <a:rPr lang="en-US" altLang="en-US" dirty="0"/>
              <a:t>,</a:t>
            </a:r>
            <a:r>
              <a:rPr lang="en-US" altLang="en-US" baseline="0" dirty="0"/>
              <a:t> --</a:t>
            </a:r>
            <a:r>
              <a:rPr lang="en-US" altLang="en-US" b="1" baseline="0" dirty="0"/>
              <a:t>tubules alone </a:t>
            </a:r>
            <a:r>
              <a:rPr lang="en-US" altLang="en-US" baseline="0" dirty="0"/>
              <a:t>can be </a:t>
            </a:r>
            <a:r>
              <a:rPr lang="en-US" altLang="en-US" sz="1400" b="1" baseline="0" dirty="0"/>
              <a:t>excluded</a:t>
            </a:r>
            <a:r>
              <a:rPr lang="en-US" altLang="en-US" baseline="0" dirty="0"/>
              <a:t> (use pointer for  </a:t>
            </a:r>
            <a:r>
              <a:rPr lang="en-US" altLang="en-US" u="sng" baseline="0" dirty="0"/>
              <a:t>panels 1 and 2</a:t>
            </a:r>
            <a:r>
              <a:rPr lang="en-US" altLang="en-US" baseline="0" dirty="0"/>
              <a:t>) ---or the </a:t>
            </a:r>
            <a:r>
              <a:rPr lang="en-US" altLang="en-US" b="1" baseline="0" dirty="0"/>
              <a:t>glomeruli can be excluded as well </a:t>
            </a:r>
            <a:r>
              <a:rPr lang="en-US" altLang="en-US" baseline="0" dirty="0"/>
              <a:t>(</a:t>
            </a:r>
            <a:r>
              <a:rPr lang="en-US" altLang="en-US" u="sng" baseline="0" dirty="0"/>
              <a:t>panels 3 and 4</a:t>
            </a:r>
            <a:r>
              <a:rPr lang="en-US" altLang="en-US" baseline="0" dirty="0"/>
              <a:t>)</a:t>
            </a: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ndParaRP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rPr>
              <a:t>You will appreciate that the </a:t>
            </a:r>
            <a:r>
              <a:rPr kumimoji="0" lang="en-US" sz="1800" b="1" i="0" u="none" strike="noStrike" kern="1200" cap="none" spc="0" normalizeH="0" baseline="0" noProof="0" dirty="0">
                <a:ln>
                  <a:noFill/>
                </a:ln>
                <a:solidFill>
                  <a:srgbClr val="000000"/>
                </a:solidFill>
                <a:effectLst/>
                <a:uLnTx/>
                <a:uFillTx/>
                <a:latin typeface="Times New Roman"/>
              </a:rPr>
              <a:t>---% Fibrosis </a:t>
            </a:r>
            <a:r>
              <a:rPr kumimoji="0" lang="en-US" sz="1800" b="0" i="0" u="none" strike="noStrike" kern="1200" cap="none" spc="0" normalizeH="0" baseline="0" noProof="0" dirty="0">
                <a:ln>
                  <a:noFill/>
                </a:ln>
                <a:solidFill>
                  <a:srgbClr val="000000"/>
                </a:solidFill>
                <a:effectLst/>
                <a:uLnTx/>
                <a:uFillTx/>
                <a:latin typeface="Times New Roman"/>
              </a:rPr>
              <a:t>assessed as </a:t>
            </a:r>
            <a:r>
              <a:rPr kumimoji="0" lang="en-US" sz="1800" b="1" i="0" u="none" strike="noStrike" kern="1200" cap="none" spc="0" normalizeH="0" baseline="0" noProof="0" dirty="0">
                <a:ln>
                  <a:noFill/>
                </a:ln>
                <a:solidFill>
                  <a:srgbClr val="000000"/>
                </a:solidFill>
                <a:effectLst/>
                <a:uLnTx/>
                <a:uFillTx/>
                <a:latin typeface="Times New Roman"/>
              </a:rPr>
              <a:t>per cent of total area-</a:t>
            </a:r>
            <a:r>
              <a:rPr kumimoji="0" lang="en-US" sz="1800" b="0" i="0" u="none" strike="noStrike" kern="1200" cap="none" spc="0" normalizeH="0" baseline="0" noProof="0" dirty="0">
                <a:ln>
                  <a:noFill/>
                </a:ln>
                <a:solidFill>
                  <a:srgbClr val="000000"/>
                </a:solidFill>
                <a:effectLst/>
                <a:uLnTx/>
                <a:uFillTx/>
                <a:latin typeface="Times New Roman"/>
              </a:rPr>
              <a:t>-- can never be 100%</a:t>
            </a: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ndParaRP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rPr>
              <a:t>The  Upper limit is dependent on –the residual mass of the Proximal tubules---and the  glomeruli---- in that biopsy</a:t>
            </a:r>
          </a:p>
          <a:p>
            <a:endParaRPr lang="en-US" altLang="en-US" baseline="0" dirty="0"/>
          </a:p>
          <a:p>
            <a:endParaRPr lang="en-US" altLang="en-US" baseline="0" dirty="0"/>
          </a:p>
          <a:p>
            <a:endParaRPr lang="en-US" altLang="en-US" baseline="0" dirty="0"/>
          </a:p>
          <a:p>
            <a:r>
              <a:rPr lang="en-US" altLang="en-US" baseline="0" dirty="0"/>
              <a:t>XXXXXXXXXXXXXXXXXXXXXXXX</a:t>
            </a:r>
          </a:p>
          <a:p>
            <a:endParaRPr lang="en-US" altLang="en-US" baseline="0" dirty="0"/>
          </a:p>
          <a:p>
            <a:endParaRPr lang="en-US" altLang="en-US" baseline="0" dirty="0"/>
          </a:p>
          <a:p>
            <a:endParaRPr lang="en-US" altLang="en-US" baseline="0" dirty="0"/>
          </a:p>
          <a:p>
            <a:r>
              <a:rPr lang="en-US" altLang="en-US" baseline="0" dirty="0"/>
              <a:t>It is obvious that biopsies with pathology that looks quite different can get the same fibrosis score, even if the measurements are made by an accurate morphometric method.</a:t>
            </a:r>
          </a:p>
          <a:p>
            <a:endParaRPr lang="en-US" altLang="en-US" baseline="0" dirty="0"/>
          </a:p>
          <a:p>
            <a:r>
              <a:rPr lang="en-US" altLang="en-US" baseline="0" dirty="0"/>
              <a:t>The functional consequences of the same score need not be identical for these different patterns of fibrosis.</a:t>
            </a:r>
          </a:p>
          <a:p>
            <a:r>
              <a:rPr lang="en-US" altLang="en-US" baseline="0" dirty="0" err="1"/>
              <a:t>xxxxxxxxxxxxxxxxxxxxxxxxxxxxxxxxxxxxxxxxxxxxxxxxxxxxxxxxxx</a:t>
            </a:r>
            <a:endParaRPr lang="en-US" altLang="en-US" dirty="0"/>
          </a:p>
          <a:p>
            <a:endParaRPr lang="en-US" altLang="en-US" dirty="0"/>
          </a:p>
          <a:p>
            <a:r>
              <a:rPr lang="en-US" altLang="en-US" dirty="0"/>
              <a:t>It is obvious</a:t>
            </a:r>
            <a:r>
              <a:rPr lang="en-US" altLang="en-US" baseline="0" dirty="0"/>
              <a:t> that it is difficult for the </a:t>
            </a:r>
            <a:r>
              <a:rPr lang="en-US" altLang="en-US" dirty="0"/>
              <a:t>human eye to account for all these</a:t>
            </a:r>
            <a:r>
              <a:rPr lang="en-US" altLang="en-US" baseline="0" dirty="0"/>
              <a:t> subtleties, ----</a:t>
            </a:r>
            <a:r>
              <a:rPr lang="en-US" altLang="en-US" dirty="0"/>
              <a:t>especially when the process is variable---- and affects different  biopsy cores to different degrees</a:t>
            </a:r>
          </a:p>
          <a:p>
            <a:endParaRPr lang="en-US" altLang="en-US" dirty="0"/>
          </a:p>
          <a:p>
            <a:r>
              <a:rPr lang="en-US" altLang="en-US" dirty="0"/>
              <a:t>It</a:t>
            </a:r>
            <a:r>
              <a:rPr lang="en-US" altLang="en-US" baseline="0" dirty="0"/>
              <a:t> should also be apparent that the % fibrosis measured AS % AREA OCCUPIED will never be 100%</a:t>
            </a:r>
          </a:p>
          <a:p>
            <a:endParaRPr lang="en-US" altLang="en-US" baseline="0" dirty="0"/>
          </a:p>
          <a:p>
            <a:r>
              <a:rPr lang="en-US" altLang="en-US" baseline="0" dirty="0"/>
              <a:t>The upper limit will depend on the residual PCT and glomerular mass in the diseased biopsy you are looking at.</a:t>
            </a:r>
          </a:p>
          <a:p>
            <a:endParaRPr lang="en-US" altLang="en-US" baseline="0" dirty="0"/>
          </a:p>
          <a:p>
            <a:r>
              <a:rPr lang="en-US" altLang="en-US" baseline="0" dirty="0"/>
              <a:t>XXXXXXXXXXXXXXXXXXX</a:t>
            </a:r>
          </a:p>
          <a:p>
            <a:endParaRPr lang="en-US" altLang="en-US" baseline="0" dirty="0"/>
          </a:p>
          <a:p>
            <a:endParaRPr lang="en-US" altLang="en-US" baseline="0" dirty="0"/>
          </a:p>
          <a:p>
            <a:endParaRPr lang="en-US" altLang="en-US" baseline="0" dirty="0"/>
          </a:p>
          <a:p>
            <a:endParaRPr lang="en-US" altLang="en-US" baseline="0" dirty="0"/>
          </a:p>
          <a:p>
            <a:r>
              <a:rPr lang="en-US" altLang="en-US" baseline="0" dirty="0"/>
              <a:t>EVEN IF BOTH GLOMERULI AND TUBULES ARE EXCLUDED, BLOOD VESSELS, CAPSULE AND INFLAMMATION WILL PREVENT THE UPPER LIMIT OF 100% FROM BEING REACHED</a:t>
            </a:r>
            <a:endParaRPr lang="en-US" altLang="en-US" dirty="0"/>
          </a:p>
          <a:p>
            <a:endParaRPr lang="en-US" altLang="en-US" dirty="0"/>
          </a:p>
          <a:p>
            <a:r>
              <a:rPr lang="en-US" altLang="en-US" dirty="0"/>
              <a:t>But again the incremental value of digital</a:t>
            </a:r>
            <a:r>
              <a:rPr lang="en-US" altLang="en-US" baseline="0" dirty="0"/>
              <a:t> analysis may be small due to the numerous clinical variables that can SUPERCEDE the EFFECT of INDIVIDUAL HISTOLOGIC parameters on graft function</a:t>
            </a:r>
            <a:endParaRPr lang="en-US" altLang="en-US" dirty="0"/>
          </a:p>
          <a:p>
            <a:r>
              <a:rPr lang="en-US" altLang="en-US" dirty="0"/>
              <a:t>acknowledge for fibrosis but equally valid for inflammation </a:t>
            </a:r>
          </a:p>
          <a:p>
            <a:endParaRPr lang="en-US" dirty="0">
              <a:hlinkClick r:id="" action="ppaction://noaction"/>
            </a:endParaRPr>
          </a:p>
          <a:p>
            <a:r>
              <a:rPr lang="en-US" dirty="0">
                <a:hlinkClick r:id="" action="ppaction://noaction"/>
              </a:rPr>
              <a:t>FIGURE 11</a:t>
            </a:r>
            <a:endParaRPr lang="en-US" dirty="0"/>
          </a:p>
          <a:p>
            <a:r>
              <a:rPr lang="en-US" dirty="0"/>
              <a:t>More visual analogue scales provided by the Banff Working Group on Fibrosis.</a:t>
            </a:r>
            <a:r>
              <a:rPr lang="en-US" baseline="30000" dirty="0">
                <a:hlinkClick r:id="rId3"/>
              </a:rPr>
              <a:t>17</a:t>
            </a:r>
            <a:r>
              <a:rPr lang="en-US" dirty="0"/>
              <a:t> </a:t>
            </a:r>
          </a:p>
          <a:p>
            <a:r>
              <a:rPr lang="en-US" dirty="0"/>
              <a:t>A, Scale for the assessment of patchy (left) and confluent (right) interstitial fibrosis without glomeruli.</a:t>
            </a:r>
          </a:p>
          <a:p>
            <a:r>
              <a:rPr lang="en-US" dirty="0"/>
              <a:t> B, Scale for patchy (left) and confluent (right) fibrosis with glomeruli.</a:t>
            </a:r>
            <a:r>
              <a:rPr lang="en-US" baseline="30000" dirty="0">
                <a:hlinkClick r:id="rId4"/>
              </a:rPr>
              <a:t>16</a:t>
            </a:r>
            <a:endParaRPr lang="en-US" baseline="30000" dirty="0"/>
          </a:p>
          <a:p>
            <a:r>
              <a:rPr lang="en-US" dirty="0"/>
              <a:t> Reproduced with kind permission from American Journal of Transplantation.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E4D4DE16-B486-4E05-8336-62B4D10A5A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10967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lang="en-US" dirty="0">
                <a:effectLst/>
              </a:rPr>
              <a:t>This</a:t>
            </a:r>
            <a:r>
              <a:rPr lang="en-US" baseline="0" dirty="0">
                <a:effectLst/>
              </a:rPr>
              <a:t> figure illustrates how it is possible for---- the SAME % OF interstitial fibrosis----to have  DIFFERENT IMPACT ON RENAL FUNCTION—</a:t>
            </a:r>
            <a:r>
              <a:rPr lang="en-US" b="1" u="sng" baseline="0" dirty="0">
                <a:effectLst/>
              </a:rPr>
              <a:t>without and with </a:t>
            </a:r>
            <a:r>
              <a:rPr lang="en-US" baseline="0" dirty="0">
                <a:effectLst/>
              </a:rPr>
              <a:t>tubular atrophy</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baseline="0" dirty="0">
              <a:effectLst/>
            </a:endParaRPr>
          </a:p>
          <a:p>
            <a:pPr marL="0" marR="0" lvl="0" indent="0" algn="l" defTabSz="914116" rtl="0" eaLnBrk="1" fontAlgn="auto" latinLnBrk="0" hangingPunct="1">
              <a:lnSpc>
                <a:spcPct val="100000"/>
              </a:lnSpc>
              <a:spcBef>
                <a:spcPts val="0"/>
              </a:spcBef>
              <a:spcAft>
                <a:spcPts val="0"/>
              </a:spcAft>
              <a:buClrTx/>
              <a:buSzTx/>
              <a:buFontTx/>
              <a:buNone/>
              <a:tabLst/>
              <a:defRPr/>
            </a:pPr>
            <a:r>
              <a:rPr lang="en-US" baseline="0" dirty="0">
                <a:effectLst/>
              </a:rPr>
              <a:t>If you look at this box here----The </a:t>
            </a:r>
            <a:r>
              <a:rPr lang="en-US" b="1" u="sng" baseline="0" dirty="0">
                <a:effectLst/>
              </a:rPr>
              <a:t>50% fibrosis </a:t>
            </a:r>
            <a:r>
              <a:rPr lang="en-US" baseline="0" dirty="0">
                <a:effectLst/>
              </a:rPr>
              <a:t>accounts for a </a:t>
            </a:r>
            <a:r>
              <a:rPr lang="en-US" b="1" baseline="0" dirty="0">
                <a:effectLst/>
              </a:rPr>
              <a:t>SMALLER volume of collagen-</a:t>
            </a:r>
            <a:r>
              <a:rPr lang="en-US" baseline="0" dirty="0">
                <a:effectLst/>
              </a:rPr>
              <a:t>--- if tubules are </a:t>
            </a:r>
            <a:r>
              <a:rPr lang="en-US" b="0" baseline="0" dirty="0">
                <a:effectLst/>
              </a:rPr>
              <a:t>NOT atrophic </a:t>
            </a:r>
            <a:r>
              <a:rPr lang="en-US" baseline="0" dirty="0">
                <a:effectLst/>
              </a:rPr>
              <a:t>(left panel)---compared to when they are atrophic (right panel)</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baseline="0" dirty="0">
              <a:effectLst/>
            </a:endParaRPr>
          </a:p>
          <a:p>
            <a:pPr marL="0" marR="0" lvl="0" indent="0" algn="l" defTabSz="914116" rtl="0" eaLnBrk="1" fontAlgn="auto" latinLnBrk="0" hangingPunct="1">
              <a:lnSpc>
                <a:spcPct val="100000"/>
              </a:lnSpc>
              <a:spcBef>
                <a:spcPts val="0"/>
              </a:spcBef>
              <a:spcAft>
                <a:spcPts val="0"/>
              </a:spcAft>
              <a:buClrTx/>
              <a:buSzTx/>
              <a:buFontTx/>
              <a:buNone/>
              <a:tabLst/>
              <a:defRPr/>
            </a:pPr>
            <a:r>
              <a:rPr lang="en-US" baseline="0" dirty="0">
                <a:effectLst/>
              </a:rPr>
              <a:t>Note that –</a:t>
            </a:r>
            <a:r>
              <a:rPr lang="en-US" b="1" u="sng" baseline="0" dirty="0">
                <a:effectLst/>
              </a:rPr>
              <a:t>when it is diffusely distributed-</a:t>
            </a:r>
            <a:r>
              <a:rPr lang="en-US" baseline="0" dirty="0">
                <a:effectLst/>
              </a:rPr>
              <a:t>-fibrosis </a:t>
            </a:r>
            <a:r>
              <a:rPr lang="en-US" b="1" u="sng" baseline="0" dirty="0">
                <a:effectLst/>
              </a:rPr>
              <a:t>as high </a:t>
            </a:r>
            <a:r>
              <a:rPr lang="en-US" baseline="0" dirty="0">
                <a:effectLst/>
              </a:rPr>
              <a:t>as 50% looks </a:t>
            </a:r>
            <a:r>
              <a:rPr lang="en-US" b="1" u="sng" baseline="0" dirty="0">
                <a:effectLst/>
              </a:rPr>
              <a:t>quite subtle </a:t>
            </a:r>
            <a:r>
              <a:rPr lang="en-US" baseline="0" dirty="0">
                <a:effectLst/>
              </a:rPr>
              <a:t>when you first glance at the biopsy</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baseline="0" dirty="0">
              <a:effectLst/>
            </a:endParaRPr>
          </a:p>
          <a:p>
            <a:pPr marL="0" marR="0" lvl="0" indent="0" algn="l" defTabSz="914116" rtl="0" eaLnBrk="1" fontAlgn="auto" latinLnBrk="0" hangingPunct="1">
              <a:lnSpc>
                <a:spcPct val="100000"/>
              </a:lnSpc>
              <a:spcBef>
                <a:spcPts val="0"/>
              </a:spcBef>
              <a:spcAft>
                <a:spcPts val="0"/>
              </a:spcAft>
              <a:buClrTx/>
              <a:buSzTx/>
              <a:buFontTx/>
              <a:buNone/>
              <a:tabLst/>
              <a:defRPr/>
            </a:pPr>
            <a:r>
              <a:rPr lang="en-US" baseline="0" dirty="0">
                <a:effectLst/>
              </a:rPr>
              <a:t>THUS TRYING TO LOOK AT THE DEGREE OF FIBROSIS in a biopsy---- SIMPLY AS AN OVERALL NUMERICAL VALUE----- IS AN OVERSIMPLIFICATION.------It is necessary to make note of its DISTRIBUTION---as well as the ASSSOCIATED tubular pathology</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baseline="0" dirty="0">
              <a:effectLst/>
            </a:endParaRPr>
          </a:p>
          <a:p>
            <a:pPr marL="0" marR="0" lvl="0" indent="0" algn="l" defTabSz="914116" rtl="0" eaLnBrk="1" fontAlgn="auto" latinLnBrk="0" hangingPunct="1">
              <a:lnSpc>
                <a:spcPct val="100000"/>
              </a:lnSpc>
              <a:spcBef>
                <a:spcPts val="0"/>
              </a:spcBef>
              <a:spcAft>
                <a:spcPts val="0"/>
              </a:spcAft>
              <a:buClrTx/>
              <a:buSzTx/>
              <a:buFontTx/>
              <a:buNone/>
              <a:tabLst/>
              <a:defRPr/>
            </a:pPr>
            <a:r>
              <a:rPr lang="en-US" baseline="0" dirty="0">
                <a:effectLst/>
              </a:rPr>
              <a:t>XXXXXXXXXXXXXXXXXXXXXXXXXXXXXXXXXXXXXXXXXXXXXXXX</a:t>
            </a:r>
          </a:p>
          <a:p>
            <a:pPr marL="0" marR="0" lvl="0" indent="0" algn="l" defTabSz="914116" rtl="0" eaLnBrk="1" fontAlgn="auto" latinLnBrk="0" hangingPunct="1">
              <a:lnSpc>
                <a:spcPct val="100000"/>
              </a:lnSpc>
              <a:spcBef>
                <a:spcPts val="0"/>
              </a:spcBef>
              <a:spcAft>
                <a:spcPts val="0"/>
              </a:spcAft>
              <a:buClrTx/>
              <a:buSzTx/>
              <a:buFontTx/>
              <a:buNone/>
              <a:tabLst/>
              <a:defRPr/>
            </a:pPr>
            <a:endParaRPr lang="en-US" baseline="0" dirty="0">
              <a:effectLst/>
            </a:endParaRPr>
          </a:p>
          <a:p>
            <a:pPr marL="0" marR="0" lvl="0" indent="0" algn="l" defTabSz="914116" rtl="0" eaLnBrk="1" fontAlgn="auto" latinLnBrk="0" hangingPunct="1">
              <a:lnSpc>
                <a:spcPct val="100000"/>
              </a:lnSpc>
              <a:spcBef>
                <a:spcPts val="0"/>
              </a:spcBef>
              <a:spcAft>
                <a:spcPts val="0"/>
              </a:spcAft>
              <a:buClrTx/>
              <a:buSzTx/>
              <a:buFontTx/>
              <a:buNone/>
              <a:tabLst/>
              <a:defRPr/>
            </a:pPr>
            <a:endParaRPr lang="en-US" baseline="0" dirty="0">
              <a:effectLst/>
            </a:endParaRPr>
          </a:p>
          <a:p>
            <a:pPr marL="0" marR="0" lvl="0" indent="0" algn="l" defTabSz="914116" rtl="0" eaLnBrk="1" fontAlgn="auto" latinLnBrk="0" hangingPunct="1">
              <a:lnSpc>
                <a:spcPct val="100000"/>
              </a:lnSpc>
              <a:spcBef>
                <a:spcPts val="0"/>
              </a:spcBef>
              <a:spcAft>
                <a:spcPts val="0"/>
              </a:spcAft>
              <a:buClrTx/>
              <a:buSzTx/>
              <a:buFontTx/>
              <a:buNone/>
              <a:tabLst/>
              <a:defRPr/>
            </a:pPr>
            <a:endParaRPr lang="en-US" baseline="0" dirty="0">
              <a:effectLst/>
            </a:endParaRPr>
          </a:p>
          <a:p>
            <a:pPr marL="0" marR="0" lvl="0" indent="0" algn="l" defTabSz="914116" rtl="0" eaLnBrk="1" fontAlgn="auto" latinLnBrk="0" hangingPunct="1">
              <a:lnSpc>
                <a:spcPct val="100000"/>
              </a:lnSpc>
              <a:spcBef>
                <a:spcPts val="0"/>
              </a:spcBef>
              <a:spcAft>
                <a:spcPts val="0"/>
              </a:spcAft>
              <a:buClrTx/>
              <a:buSzTx/>
              <a:buFontTx/>
              <a:buNone/>
              <a:tabLst/>
              <a:defRPr/>
            </a:pPr>
            <a:endParaRPr lang="en-US" baseline="0" dirty="0">
              <a:effectLst/>
            </a:endParaRPr>
          </a:p>
          <a:p>
            <a:pPr marL="0" marR="0" lvl="0" indent="0" algn="l" defTabSz="914116" rtl="0" eaLnBrk="1" fontAlgn="auto" latinLnBrk="0" hangingPunct="1">
              <a:lnSpc>
                <a:spcPct val="100000"/>
              </a:lnSpc>
              <a:spcBef>
                <a:spcPts val="0"/>
              </a:spcBef>
              <a:spcAft>
                <a:spcPts val="0"/>
              </a:spcAft>
              <a:buClrTx/>
              <a:buSzTx/>
              <a:buFontTx/>
              <a:buNone/>
              <a:tabLst/>
              <a:defRPr/>
            </a:pPr>
            <a:endParaRPr lang="en-US" baseline="0" dirty="0">
              <a:effectLst/>
            </a:endParaRPr>
          </a:p>
          <a:p>
            <a:pPr marL="0" marR="0" lvl="0" indent="0" algn="l" defTabSz="914116" rtl="0" eaLnBrk="1" fontAlgn="auto" latinLnBrk="0" hangingPunct="1">
              <a:lnSpc>
                <a:spcPct val="100000"/>
              </a:lnSpc>
              <a:spcBef>
                <a:spcPts val="0"/>
              </a:spcBef>
              <a:spcAft>
                <a:spcPts val="0"/>
              </a:spcAft>
              <a:buClrTx/>
              <a:buSzTx/>
              <a:buFontTx/>
              <a:buNone/>
              <a:tabLst/>
              <a:defRPr/>
            </a:pPr>
            <a:endParaRPr lang="en-US" baseline="0" dirty="0">
              <a:effectLst/>
            </a:endParaRPr>
          </a:p>
          <a:p>
            <a:pPr marL="0" marR="0" lvl="0" indent="0" algn="l" defTabSz="914116" rtl="0" eaLnBrk="1" fontAlgn="auto" latinLnBrk="0" hangingPunct="1">
              <a:lnSpc>
                <a:spcPct val="100000"/>
              </a:lnSpc>
              <a:spcBef>
                <a:spcPts val="0"/>
              </a:spcBef>
              <a:spcAft>
                <a:spcPts val="0"/>
              </a:spcAft>
              <a:buClrTx/>
              <a:buSzTx/>
              <a:buFontTx/>
              <a:buNone/>
              <a:tabLst/>
              <a:defRPr/>
            </a:pPr>
            <a:endParaRPr lang="en-US" baseline="0" dirty="0">
              <a:effectLst/>
            </a:endParaRPr>
          </a:p>
          <a:p>
            <a:pPr marL="0" marR="0" lvl="0" indent="0" algn="l" defTabSz="914116" rtl="0" eaLnBrk="1" fontAlgn="auto" latinLnBrk="0" hangingPunct="1">
              <a:lnSpc>
                <a:spcPct val="100000"/>
              </a:lnSpc>
              <a:spcBef>
                <a:spcPts val="0"/>
              </a:spcBef>
              <a:spcAft>
                <a:spcPts val="0"/>
              </a:spcAft>
              <a:buClrTx/>
              <a:buSzTx/>
              <a:buFontTx/>
              <a:buNone/>
              <a:tabLst/>
              <a:defRPr/>
            </a:pPr>
            <a:r>
              <a:rPr lang="en-US" baseline="0" dirty="0">
                <a:effectLst/>
              </a:rPr>
              <a:t>NOT REALLY SHOWN: In contrast, a patchy fibrosis affecting 50% of bx will be easily recognized at low power examination of the biopsy</a:t>
            </a:r>
          </a:p>
          <a:p>
            <a:pPr marL="0" marR="0" lvl="0" indent="0" algn="l" defTabSz="914116" rtl="0" eaLnBrk="1" fontAlgn="auto" latinLnBrk="0" hangingPunct="1">
              <a:lnSpc>
                <a:spcPct val="100000"/>
              </a:lnSpc>
              <a:spcBef>
                <a:spcPts val="0"/>
              </a:spcBef>
              <a:spcAft>
                <a:spcPts val="0"/>
              </a:spcAft>
              <a:buClrTx/>
              <a:buSzTx/>
              <a:buFontTx/>
              <a:buNone/>
              <a:tabLst/>
              <a:defRPr/>
            </a:pPr>
            <a:r>
              <a:rPr lang="en-US" dirty="0">
                <a:effectLst/>
              </a:rPr>
              <a:t>Although reproduced in the Banff 2018 guide,</a:t>
            </a:r>
            <a:r>
              <a:rPr lang="en-US" baseline="0" dirty="0">
                <a:effectLst/>
              </a:rPr>
              <a:t> this paper is really Farris et al.; it is just a supplementary figure with no great legend.</a:t>
            </a:r>
          </a:p>
          <a:p>
            <a:endParaRPr lang="en-US" dirty="0">
              <a:effectLst/>
              <a:hlinkClick r:id="" action="ppaction://noaction"/>
            </a:endParaRPr>
          </a:p>
          <a:p>
            <a:r>
              <a:rPr lang="en-US" dirty="0">
                <a:effectLst/>
                <a:hlinkClick r:id="" action="ppaction://noaction"/>
              </a:rPr>
              <a:t>See this image and copyright information in PMC</a:t>
            </a:r>
            <a:r>
              <a:rPr lang="en-US" dirty="0">
                <a:effectLst/>
              </a:rPr>
              <a:t> </a:t>
            </a:r>
          </a:p>
          <a:p>
            <a:r>
              <a:rPr lang="en-US" b="1" dirty="0">
                <a:effectLst/>
              </a:rPr>
              <a:t>FIGURE 10 </a:t>
            </a:r>
            <a:r>
              <a:rPr lang="en-US" dirty="0">
                <a:effectLst/>
              </a:rPr>
              <a:t>Visual analogue scales provided by the Banff Working Group on Fibrosis. This working group developed schematic diagrams to facilitate and standardize scoring of Banff Lesion Scores </a:t>
            </a:r>
            <a:r>
              <a:rPr lang="en-US" i="1" dirty="0">
                <a:effectLst/>
              </a:rPr>
              <a:t>ci</a:t>
            </a:r>
            <a:r>
              <a:rPr lang="en-US" dirty="0">
                <a:effectLst/>
              </a:rPr>
              <a:t> and </a:t>
            </a:r>
            <a:r>
              <a:rPr lang="en-US" i="1" dirty="0">
                <a:effectLst/>
              </a:rPr>
              <a:t>ct</a:t>
            </a:r>
            <a:r>
              <a:rPr lang="en-US" dirty="0">
                <a:effectLst/>
              </a:rPr>
              <a:t>. </a:t>
            </a:r>
          </a:p>
          <a:p>
            <a:r>
              <a:rPr lang="en-US" dirty="0">
                <a:effectLst/>
              </a:rPr>
              <a:t>A, Scale for the assessment of interstitial fibrosis without tubular atrophy. </a:t>
            </a:r>
          </a:p>
          <a:p>
            <a:r>
              <a:rPr lang="en-US" dirty="0">
                <a:effectLst/>
              </a:rPr>
              <a:t>B, Scale for the assessment of diffuse tubular atrophy with “replacement fibrosis.” .</a:t>
            </a:r>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E4D4DE16-B486-4E05-8336-62B4D10A5A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50A6879C-B72F-8591-C854-D8CAA60F2AF4}"/>
              </a:ext>
            </a:extLst>
          </p:cNvPr>
          <p:cNvSpPr txBox="1"/>
          <p:nvPr/>
        </p:nvSpPr>
        <p:spPr>
          <a:xfrm>
            <a:off x="1981200" y="3429000"/>
            <a:ext cx="2209800" cy="369332"/>
          </a:xfrm>
          <a:prstGeom prst="rect">
            <a:avLst/>
          </a:prstGeom>
          <a:noFill/>
        </p:spPr>
        <p:txBody>
          <a:bodyPr wrap="squar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50% ci</a:t>
            </a:r>
          </a:p>
        </p:txBody>
      </p:sp>
    </p:spTree>
    <p:extLst>
      <p:ext uri="{BB962C8B-B14F-4D97-AF65-F5344CB8AC3E}">
        <p14:creationId xmlns:p14="http://schemas.microsoft.com/office/powerpoint/2010/main" val="8454312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4008009" y="1"/>
            <a:ext cx="3068732" cy="46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464" tIns="46232" rIns="92464" bIns="46232"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24641"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Arial" charset="0"/>
            </a:endParaRPr>
          </a:p>
        </p:txBody>
      </p:sp>
      <p:sp>
        <p:nvSpPr>
          <p:cNvPr id="267267" name="Rectangle 3"/>
          <p:cNvSpPr>
            <a:spLocks noChangeArrowheads="1"/>
          </p:cNvSpPr>
          <p:nvPr/>
        </p:nvSpPr>
        <p:spPr bwMode="auto">
          <a:xfrm>
            <a:off x="4008009" y="8894682"/>
            <a:ext cx="3068732" cy="46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263" tIns="0" rIns="19263" bIns="0" anchor="b"/>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641" rtl="0" eaLnBrk="0" fontAlgn="auto" latinLnBrk="0" hangingPunct="0">
              <a:lnSpc>
                <a:spcPct val="100000"/>
              </a:lnSpc>
              <a:spcBef>
                <a:spcPct val="0"/>
              </a:spcBef>
              <a:spcAft>
                <a:spcPts val="0"/>
              </a:spcAft>
              <a:buClrTx/>
              <a:buSzTx/>
              <a:buFontTx/>
              <a:buNone/>
              <a:tabLst/>
              <a:defRPr/>
            </a:pPr>
            <a:r>
              <a:rPr kumimoji="0" lang="en-US" altLang="en-US" sz="1000" b="0" i="1" u="none" strike="noStrike" kern="0" cap="none" spc="0" normalizeH="0" baseline="0" noProof="0">
                <a:ln>
                  <a:noFill/>
                </a:ln>
                <a:solidFill>
                  <a:prstClr val="black"/>
                </a:solidFill>
                <a:effectLst/>
                <a:uLnTx/>
                <a:uFillTx/>
                <a:latin typeface="Times New Roman" panose="02020603050405020304" pitchFamily="18" charset="0"/>
                <a:ea typeface="+mn-ea"/>
                <a:cs typeface="Arial" charset="0"/>
              </a:rPr>
              <a:t>1</a:t>
            </a:r>
          </a:p>
        </p:txBody>
      </p:sp>
      <p:sp>
        <p:nvSpPr>
          <p:cNvPr id="267268" name="Rectangle 4"/>
          <p:cNvSpPr>
            <a:spLocks noChangeArrowheads="1"/>
          </p:cNvSpPr>
          <p:nvPr/>
        </p:nvSpPr>
        <p:spPr bwMode="auto">
          <a:xfrm>
            <a:off x="0" y="8894682"/>
            <a:ext cx="3067125" cy="46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464" tIns="46232" rIns="92464" bIns="46232"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24641"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Arial" charset="0"/>
            </a:endParaRPr>
          </a:p>
        </p:txBody>
      </p:sp>
      <p:sp>
        <p:nvSpPr>
          <p:cNvPr id="267269" name="Rectangle 5"/>
          <p:cNvSpPr>
            <a:spLocks noChangeArrowheads="1"/>
          </p:cNvSpPr>
          <p:nvPr/>
        </p:nvSpPr>
        <p:spPr bwMode="auto">
          <a:xfrm>
            <a:off x="0" y="1"/>
            <a:ext cx="3067125" cy="46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464" tIns="46232" rIns="92464" bIns="46232"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24641"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Arial" charset="0"/>
            </a:endParaRPr>
          </a:p>
        </p:txBody>
      </p:sp>
      <p:sp>
        <p:nvSpPr>
          <p:cNvPr id="267270" name="Rectangle 6"/>
          <p:cNvSpPr>
            <a:spLocks noGrp="1" noRot="1" noChangeAspect="1" noChangeArrowheads="1" noTextEdit="1"/>
          </p:cNvSpPr>
          <p:nvPr>
            <p:ph type="sldImg"/>
          </p:nvPr>
        </p:nvSpPr>
        <p:spPr>
          <a:xfrm>
            <a:off x="1206500" y="708025"/>
            <a:ext cx="4665663" cy="3498850"/>
          </a:xfrm>
          <a:ln w="12700" cap="flat">
            <a:solidFill>
              <a:schemeClr val="tx1"/>
            </a:solidFill>
          </a:ln>
        </p:spPr>
      </p:sp>
      <p:sp>
        <p:nvSpPr>
          <p:cNvPr id="267271" name="Rectangle 7"/>
          <p:cNvSpPr>
            <a:spLocks noGrp="1" noChangeArrowheads="1"/>
          </p:cNvSpPr>
          <p:nvPr>
            <p:ph type="body" idx="1"/>
          </p:nvPr>
        </p:nvSpPr>
        <p:spPr>
          <a:xfrm>
            <a:off x="944103" y="4444135"/>
            <a:ext cx="5186929" cy="4214874"/>
          </a:xfrm>
          <a:noFill/>
          <a:extLst>
            <a:ext uri="{91240B29-F687-4F45-9708-019B960494DF}">
              <a14:hiddenLine xmlns:a14="http://schemas.microsoft.com/office/drawing/2010/main" w="12700">
                <a:solidFill>
                  <a:schemeClr val="tx1"/>
                </a:solidFill>
                <a:miter lim="800000"/>
                <a:headEnd/>
                <a:tailEnd/>
              </a14:hiddenLine>
            </a:ext>
          </a:extLst>
        </p:spPr>
        <p:txBody>
          <a:bodyPr lIns="91501" tIns="44948" rIns="91501" bIns="44948"/>
          <a:lstStyle/>
          <a:p>
            <a:r>
              <a:rPr lang="en-US" altLang="en-US" dirty="0"/>
              <a:t>Here are illustrations of current diagnostic criteria (panel 1) and grades 1A and 1B (middle and right panels)</a:t>
            </a:r>
          </a:p>
          <a:p>
            <a:endParaRPr lang="en-US" altLang="en-US" dirty="0"/>
          </a:p>
          <a:p>
            <a:r>
              <a:rPr lang="en-US" altLang="en-US" dirty="0"/>
              <a:t>-The left panel shows a biopsy with moderate to severe</a:t>
            </a:r>
            <a:r>
              <a:rPr lang="en-US" altLang="en-US" baseline="0" dirty="0"/>
              <a:t> interstitial fibrosis ---</a:t>
            </a:r>
            <a:r>
              <a:rPr lang="en-US" altLang="en-US" baseline="0" dirty="0" err="1"/>
              <a:t>ie</a:t>
            </a:r>
            <a:r>
              <a:rPr lang="en-US" altLang="en-US" baseline="0" dirty="0"/>
              <a:t> IFTA score of 3+3 totaling 6,and an </a:t>
            </a:r>
            <a:r>
              <a:rPr lang="en-US" altLang="en-US" baseline="0" dirty="0" err="1"/>
              <a:t>an</a:t>
            </a:r>
            <a:r>
              <a:rPr lang="en-US" altLang="en-US" baseline="0" dirty="0"/>
              <a:t> </a:t>
            </a:r>
            <a:r>
              <a:rPr lang="en-US" altLang="en-US" baseline="0" dirty="0" err="1"/>
              <a:t>i</a:t>
            </a:r>
            <a:r>
              <a:rPr lang="en-US" altLang="en-US" baseline="0" dirty="0"/>
              <a:t>-IFTA score of  3; ----the C4d was negative, and DSA testing was also negative.  -------This would be a generic example of chronic active TCMR, -----and its further grading would require evaluating the grade of tubulitis at </a:t>
            </a:r>
            <a:r>
              <a:rPr lang="en-US" altLang="en-US" baseline="0" dirty="0" err="1"/>
              <a:t>hpf</a:t>
            </a:r>
            <a:r>
              <a:rPr lang="en-US" altLang="en-US" baseline="0" dirty="0"/>
              <a:t>. </a:t>
            </a:r>
          </a:p>
          <a:p>
            <a:endParaRPr lang="en-US" altLang="en-US" baseline="0" dirty="0"/>
          </a:p>
          <a:p>
            <a:r>
              <a:rPr lang="en-US" altLang="en-US" baseline="0" dirty="0"/>
              <a:t>-This biopsy in the middle panel was called Grade 1a chronic active TCMR, ---since it had t2 tubulitis with 5-10 lymphocytes per cross section.</a:t>
            </a:r>
          </a:p>
          <a:p>
            <a:r>
              <a:rPr lang="en-US" altLang="en-US" baseline="0" dirty="0"/>
              <a:t> </a:t>
            </a:r>
          </a:p>
          <a:p>
            <a:r>
              <a:rPr lang="en-US" altLang="en-US" baseline="0" dirty="0"/>
              <a:t>- The right panel was Graded as 1b chronic active TCMR, -since it showed grade t3 tubulitis, -seen here as disruption of tubular basement membranes </a:t>
            </a:r>
          </a:p>
          <a:p>
            <a:endParaRPr lang="en-US" altLang="en-US" baseline="0" dirty="0"/>
          </a:p>
          <a:p>
            <a:r>
              <a:rPr lang="en-US" altLang="en-US" baseline="0" dirty="0" err="1"/>
              <a:t>Xxxxxxxx</a:t>
            </a:r>
            <a:endParaRPr lang="en-US" altLang="en-US" baseline="0"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r>
              <a:rPr lang="en-US" altLang="en-US" dirty="0"/>
              <a:t>Here is a recent biopsy in which I made a diagnosis of acute TCMR in the setting of IFTA-</a:t>
            </a:r>
          </a:p>
          <a:p>
            <a:r>
              <a:rPr lang="en-US" altLang="en-US" dirty="0"/>
              <a:t>-At </a:t>
            </a:r>
            <a:r>
              <a:rPr lang="en-US" altLang="en-US" dirty="0" err="1"/>
              <a:t>lpf</a:t>
            </a:r>
            <a:r>
              <a:rPr lang="en-US" altLang="en-US" dirty="0"/>
              <a:t> inflammation</a:t>
            </a:r>
            <a:r>
              <a:rPr lang="en-US" altLang="en-US" baseline="0" dirty="0"/>
              <a:t> and tubulitis could not be demonstrated in the non-fibrotic areas such as this one. The conventional </a:t>
            </a:r>
            <a:r>
              <a:rPr lang="en-US" altLang="en-US" baseline="0" dirty="0" err="1"/>
              <a:t>i</a:t>
            </a:r>
            <a:r>
              <a:rPr lang="en-US" altLang="en-US" baseline="0" dirty="0"/>
              <a:t> &amp; t scores were zero</a:t>
            </a:r>
          </a:p>
          <a:p>
            <a:r>
              <a:rPr lang="en-US" altLang="en-US" baseline="0" dirty="0"/>
              <a:t>-C4d stain was negative and there was no DSA</a:t>
            </a:r>
          </a:p>
          <a:p>
            <a:r>
              <a:rPr lang="en-US" altLang="en-US" baseline="0" dirty="0"/>
              <a:t>-At </a:t>
            </a:r>
            <a:r>
              <a:rPr lang="en-US" altLang="en-US" baseline="0" dirty="0" err="1"/>
              <a:t>hpf</a:t>
            </a:r>
            <a:r>
              <a:rPr lang="en-US" altLang="en-US" baseline="0" dirty="0"/>
              <a:t> I was able to </a:t>
            </a:r>
            <a:r>
              <a:rPr lang="en-US" altLang="en-US" dirty="0"/>
              <a:t>find tubulitis in mildly atrophic tubules even when other tubules nearby were severely atrophic</a:t>
            </a:r>
          </a:p>
          <a:p>
            <a:r>
              <a:rPr lang="en-US" altLang="en-US" dirty="0"/>
              <a:t>So I called the biopsy mild acute rejection  which is what I have been doing for the past 20 years. I AM PROPOSING THAT THE BANFF SCHEMA OFFICIALLY RECOGNIZE SUCH CASES AS BANFF TYPE 1A superimposed on </a:t>
            </a:r>
            <a:r>
              <a:rPr lang="en-US" altLang="en-US" dirty="0" err="1"/>
              <a:t>iIFTA</a:t>
            </a:r>
            <a:endParaRPr lang="en-US" altLang="en-US" dirty="0"/>
          </a:p>
          <a:p>
            <a:endParaRPr lang="en-US" altLang="en-US" dirty="0"/>
          </a:p>
          <a:p>
            <a:endParaRPr lang="en-US" altLang="en-US" dirty="0"/>
          </a:p>
          <a:p>
            <a:r>
              <a:rPr lang="en-US" altLang="en-US" dirty="0" err="1"/>
              <a:t>Transistion</a:t>
            </a:r>
            <a:r>
              <a:rPr lang="en-US" altLang="en-US" dirty="0"/>
              <a:t> mild to moderate silly</a:t>
            </a:r>
          </a:p>
        </p:txBody>
      </p:sp>
    </p:spTree>
    <p:extLst>
      <p:ext uri="{BB962C8B-B14F-4D97-AF65-F5344CB8AC3E}">
        <p14:creationId xmlns:p14="http://schemas.microsoft.com/office/powerpoint/2010/main" val="26939840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2 chronic active TCMR requires intimal fibrosis with inflammation as shown in the</a:t>
            </a:r>
            <a:r>
              <a:rPr lang="en-US" baseline="0" dirty="0"/>
              <a:t> left and middle panels. </a:t>
            </a:r>
          </a:p>
          <a:p>
            <a:endParaRPr lang="en-US" baseline="0" dirty="0"/>
          </a:p>
          <a:p>
            <a:r>
              <a:rPr lang="en-US" baseline="0" dirty="0"/>
              <a:t>However, in my experience, --More often-- LATE BIOPSIES SHOW a bland form of arteriosclerosis with no intimal inflammation, --as is shown in the right panel. –</a:t>
            </a:r>
          </a:p>
          <a:p>
            <a:endParaRPr lang="en-US" baseline="0" dirty="0"/>
          </a:p>
          <a:p>
            <a:r>
              <a:rPr lang="en-US" baseline="0" dirty="0"/>
              <a:t>Intimal inflammation is not required when graft arteriosclerosis IS USED AS A CRITERION for chronic ABMR,.  </a:t>
            </a:r>
            <a:r>
              <a:rPr lang="en-US" strike="sngStrike" baseline="0" dirty="0"/>
              <a:t>----A case could be made that the same rule should apply to chronic TCMR., ----AT LEAST WE COULD CALL biopsies like this CHRONIC INACTIVE TCMR </a:t>
            </a:r>
            <a:endParaRPr lang="en-US" strike="sngStrike" dirty="0"/>
          </a:p>
          <a:p>
            <a:endParaRPr lang="en-US" dirty="0">
              <a:solidFill>
                <a:schemeClr val="bg1">
                  <a:lumMod val="95000"/>
                </a:schemeClr>
              </a:solidFill>
              <a:latin typeface="Arial" panose="020B0604020202020204" pitchFamily="34" charset="0"/>
              <a:cs typeface="Arial" panose="020B0604020202020204" pitchFamily="34" charset="0"/>
            </a:endParaRPr>
          </a:p>
          <a:p>
            <a:r>
              <a:rPr lang="en-US" dirty="0" err="1">
                <a:solidFill>
                  <a:schemeClr val="bg1">
                    <a:lumMod val="95000"/>
                  </a:schemeClr>
                </a:solidFill>
                <a:latin typeface="Arial" panose="020B0604020202020204" pitchFamily="34" charset="0"/>
                <a:cs typeface="Arial" panose="020B0604020202020204" pitchFamily="34" charset="0"/>
              </a:rPr>
              <a:t>Xxxxxxxxxxxxxxxxx</a:t>
            </a:r>
            <a:endParaRPr lang="en-US" dirty="0">
              <a:solidFill>
                <a:schemeClr val="bg1">
                  <a:lumMod val="95000"/>
                </a:schemeClr>
              </a:solidFill>
              <a:latin typeface="Arial" panose="020B0604020202020204" pitchFamily="34" charset="0"/>
              <a:cs typeface="Arial" panose="020B0604020202020204" pitchFamily="34" charset="0"/>
            </a:endParaRPr>
          </a:p>
          <a:p>
            <a:r>
              <a:rPr lang="en-US" dirty="0"/>
              <a:t>Banff 2018 guide; cv1 </a:t>
            </a:r>
            <a:r>
              <a:rPr lang="en-US" dirty="0" err="1"/>
              <a:t>upto</a:t>
            </a:r>
            <a:r>
              <a:rPr lang="en-US" dirty="0"/>
              <a:t> 13% reduction luminal radius;  Cv2 29% reduction radius is 50% reduction area</a:t>
            </a:r>
          </a:p>
        </p:txBody>
      </p:sp>
      <p:sp>
        <p:nvSpPr>
          <p:cNvPr id="4" name="Slide Number Placeholder 3"/>
          <p:cNvSpPr>
            <a:spLocks noGrp="1"/>
          </p:cNvSpPr>
          <p:nvPr>
            <p:ph type="sldNum" sz="quarter" idx="5"/>
          </p:nvPr>
        </p:nvSpPr>
        <p:spPr/>
        <p:txBody>
          <a:bodyPr/>
          <a:lstStyle/>
          <a:p>
            <a:pPr marL="0" marR="0" lvl="0" indent="0" algn="r" defTabSz="924354" rtl="0" eaLnBrk="1" fontAlgn="auto" latinLnBrk="0" hangingPunct="1">
              <a:lnSpc>
                <a:spcPct val="100000"/>
              </a:lnSpc>
              <a:spcBef>
                <a:spcPts val="0"/>
              </a:spcBef>
              <a:spcAft>
                <a:spcPts val="0"/>
              </a:spcAft>
              <a:buClrTx/>
              <a:buSzTx/>
              <a:buFontTx/>
              <a:buNone/>
              <a:tabLst/>
              <a:defRPr/>
            </a:pPr>
            <a:fld id="{E4D4DE16-B486-4E05-8336-62B4D10A5AC9}" type="slidenum">
              <a:rPr kumimoji="0" lang="en-US"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24354"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5268085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F8F8F8"/>
                </a:solidFill>
                <a:effectLst/>
                <a:uLnTx/>
                <a:uFillTx/>
                <a:latin typeface="Arial" pitchFamily="34" charset="0"/>
                <a:ea typeface="+mn-ea"/>
                <a:cs typeface="+mn-cs"/>
              </a:rPr>
              <a:t> IN FINAL MANUSCRIPT DECISION WAS MADE TO KEEP THE Banff 2019 RULES AND NOT CHANGE IT AGAIN         -</a:t>
            </a:r>
          </a:p>
          <a:p>
            <a:r>
              <a:rPr lang="en-US" dirty="0"/>
              <a:t>In this survey:</a:t>
            </a:r>
          </a:p>
          <a:p>
            <a:r>
              <a:rPr lang="en-US" dirty="0"/>
              <a:t>Banff</a:t>
            </a:r>
            <a:r>
              <a:rPr lang="en-US" baseline="0" dirty="0"/>
              <a:t> attendees were asked to vote on 3 options to get a feel for where they stood on this issue.</a:t>
            </a:r>
          </a:p>
          <a:p>
            <a:r>
              <a:rPr lang="en-US" baseline="0" dirty="0"/>
              <a:t>Preliminary analysis during the conference suggested that opinions were almost equally split between continuing to follow the Banff 2019 and 2017 rules.</a:t>
            </a:r>
          </a:p>
          <a:p>
            <a:r>
              <a:rPr lang="en-US" baseline="0" dirty="0"/>
              <a:t>Not many people wanted to turn the clock back to 2013 and before.</a:t>
            </a:r>
          </a:p>
          <a:p>
            <a:endParaRPr lang="en-US" baseline="0" dirty="0"/>
          </a:p>
          <a:p>
            <a:r>
              <a:rPr lang="en-US" baseline="0" dirty="0"/>
              <a:t>xxxxxxxxxxxxxxxxxxxxxxxxxxxxxxxxxxxxxxxxxxxxxxxxxxxxxxxxxxxxxxxxxxxxxxxxxxx</a:t>
            </a:r>
          </a:p>
          <a:p>
            <a:endParaRPr lang="en-US" baseline="0" dirty="0"/>
          </a:p>
          <a:p>
            <a:br>
              <a:rPr lang="en-US" baseline="0" dirty="0"/>
            </a:br>
            <a:endParaRPr lang="en-US" baseline="0" dirty="0"/>
          </a:p>
          <a:p>
            <a:r>
              <a:rPr lang="en-US" baseline="0" dirty="0"/>
              <a:t>Option 1 was ---to keep Banff 2019 rules--- and keep scoring all but the most severely atrophic tubules ---.  There was some but not unanimous …… support for this, and I voted this way as well, </a:t>
            </a:r>
            <a:r>
              <a:rPr lang="en-US" strike="sngStrike" baseline="0" dirty="0"/>
              <a:t>---as we are already being criticized for changing the rules too often. </a:t>
            </a:r>
            <a:r>
              <a:rPr lang="en-US" strike="noStrike" baseline="0" dirty="0"/>
              <a:t>Call it acute or chronic active depending on whether it is t2-no IFTA or t2-IFTA  ------(J. </a:t>
            </a:r>
            <a:r>
              <a:rPr kumimoji="0" lang="en-US" altLang="en-US" sz="1200" b="0" i="0" u="none" strike="noStrike" kern="0" cap="none" spc="0" normalizeH="0" baseline="0" noProof="0" dirty="0">
                <a:ln>
                  <a:noFill/>
                </a:ln>
                <a:solidFill>
                  <a:srgbClr val="F8F8F8"/>
                </a:solidFill>
                <a:effectLst/>
                <a:uLnTx/>
                <a:uFillTx/>
                <a:latin typeface="Arial" pitchFamily="34" charset="0"/>
                <a:ea typeface="+mn-ea"/>
                <a:cs typeface="+mn-cs"/>
              </a:rPr>
              <a:t>Requiring IF to score t-IFTA is more intuitive &amp; prevents confusion between acute and chronic atrophy)</a:t>
            </a:r>
            <a:endParaRPr lang="en-US" strike="sngStrike" baseline="0" dirty="0"/>
          </a:p>
          <a:p>
            <a:endParaRPr lang="en-US" baseline="0" dirty="0"/>
          </a:p>
          <a:p>
            <a:r>
              <a:rPr lang="en-US" baseline="0" dirty="0"/>
              <a:t>The practical implication is that areas without IF would generate a score of t, while areas with IF will generate a score of t-IFTA---and that makes good sense</a:t>
            </a:r>
          </a:p>
          <a:p>
            <a:r>
              <a:rPr lang="en-US" baseline="0" dirty="0"/>
              <a:t>_____________________________________________________________________________</a:t>
            </a:r>
          </a:p>
          <a:p>
            <a:r>
              <a:rPr lang="en-US" baseline="0" dirty="0"/>
              <a:t>Option 2 ---Banff 2017agrees with scoring tubulitis in all but severely atrophic tubules—but suggests this be done REGARDLESS OF interstitial fibrosis BEING PRESENT.</a:t>
            </a:r>
          </a:p>
          <a:p>
            <a:r>
              <a:rPr lang="en-US" baseline="0" dirty="0"/>
              <a:t>In other words areas with IF can potentially generate a t-SCORE as well as a T-IFTA SCORE.   </a:t>
            </a:r>
          </a:p>
          <a:p>
            <a:endParaRPr lang="en-US" baseline="0" dirty="0"/>
          </a:p>
          <a:p>
            <a:r>
              <a:rPr lang="en-US" baseline="0" dirty="0"/>
              <a:t>I think this introduces needless complexity but a significant # of people voted for it </a:t>
            </a:r>
            <a:r>
              <a:rPr lang="en-US" strike="sngStrike" baseline="0" dirty="0"/>
              <a:t>PRESUMABLY BECAUSE IT CONTINUES TO ENDORSE THE Banff 2017 RULES- but does need to modify or at least clarify the 2019 rules.</a:t>
            </a:r>
          </a:p>
          <a:p>
            <a:endParaRPr lang="en-US" baseline="0" dirty="0"/>
          </a:p>
          <a:p>
            <a:r>
              <a:rPr lang="en-US" baseline="0" dirty="0"/>
              <a:t>TO KEEP AN AUDITABLE TRAIL OF THIS ALGORITHM IN RESEARCH STUDIES -----WE WILL NEED TO RECORD (AT LEAST) 3 TUBULITIS SCORES PER BIOPSY: -----------(AT LEAST) ONE IN AREAS </a:t>
            </a:r>
            <a:r>
              <a:rPr lang="en-US" b="1" u="sng" baseline="0" dirty="0"/>
              <a:t>WITHOUT </a:t>
            </a:r>
            <a:r>
              <a:rPr lang="en-US" baseline="0" dirty="0"/>
              <a:t>IF---- AND UPTO 2 IN AREAS </a:t>
            </a:r>
            <a:r>
              <a:rPr lang="en-US" b="1" u="sng" baseline="0" dirty="0"/>
              <a:t>WITH</a:t>
            </a:r>
            <a:r>
              <a:rPr lang="en-US" baseline="0" dirty="0"/>
              <a:t> IF.</a:t>
            </a:r>
          </a:p>
          <a:p>
            <a:r>
              <a:rPr lang="en-US" baseline="0" dirty="0"/>
              <a:t>---------------------------------------------------------------------------------</a:t>
            </a:r>
          </a:p>
          <a:p>
            <a:r>
              <a:rPr lang="en-US" baseline="0" dirty="0"/>
              <a:t>Option 3 was to return to the pre-2017 era and score only mildly atrophic tubules.  Only a minority of attendees favored that. .</a:t>
            </a:r>
          </a:p>
          <a:p>
            <a:r>
              <a:rPr lang="en-US" baseline="0" dirty="0"/>
              <a:t>Xxxxxxxxxxxxxxxxxxxxxxxxxxxxxxxxxxxxxxxxxxxxxxxxxxxxxxxxxxxxxxxxx</a:t>
            </a:r>
          </a:p>
          <a:p>
            <a:r>
              <a:rPr lang="en-US" b="1" baseline="0" dirty="0"/>
              <a:t>Working Group CALL AGENDA:</a:t>
            </a:r>
            <a:r>
              <a:rPr lang="en-US" baseline="0" dirty="0"/>
              <a:t> For option 2: I suggest we send out another poll that also targets colleagues who could not attend the Banff conference</a:t>
            </a:r>
            <a:r>
              <a:rPr lang="en-US" dirty="0"/>
              <a:t>---maintaining so called “integrity” of existing data is not compatible with exploring a new concept---indeed changing the data recording system is the only way you will be able to determine—the right path forward</a:t>
            </a:r>
          </a:p>
          <a:p>
            <a:r>
              <a:rPr lang="en-US" dirty="0"/>
              <a:t>.</a:t>
            </a:r>
          </a:p>
        </p:txBody>
      </p:sp>
      <p:sp>
        <p:nvSpPr>
          <p:cNvPr id="4" name="Slide Number Placeholder 3"/>
          <p:cNvSpPr>
            <a:spLocks noGrp="1"/>
          </p:cNvSpPr>
          <p:nvPr>
            <p:ph type="sldNum" sz="quarter" idx="5"/>
          </p:nvPr>
        </p:nvSpPr>
        <p:spPr/>
        <p:txBody>
          <a:bodyPr/>
          <a:lstStyle/>
          <a:p>
            <a:pPr marL="0" marR="0" lvl="0" indent="0" algn="r" defTabSz="942221" rtl="0" eaLnBrk="1" fontAlgn="auto" latinLnBrk="0" hangingPunct="1">
              <a:lnSpc>
                <a:spcPct val="100000"/>
              </a:lnSpc>
              <a:spcBef>
                <a:spcPts val="0"/>
              </a:spcBef>
              <a:spcAft>
                <a:spcPts val="0"/>
              </a:spcAft>
              <a:buClrTx/>
              <a:buSzTx/>
              <a:buFontTx/>
              <a:buNone/>
              <a:tabLst/>
              <a:defRPr/>
            </a:pPr>
            <a:fld id="{1A208B96-C135-4DB5-B99B-A9DC223B513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rPr>
              <a:pPr marL="0" marR="0" lvl="0" indent="0" algn="r" defTabSz="942221"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487061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the typical </a:t>
            </a:r>
            <a:r>
              <a:rPr lang="en-US" dirty="0" err="1"/>
              <a:t>histopath</a:t>
            </a:r>
            <a:r>
              <a:rPr lang="en-US" dirty="0"/>
              <a:t> of failed grafts looks</a:t>
            </a:r>
            <a:r>
              <a:rPr lang="en-US" baseline="0" dirty="0"/>
              <a:t> like</a:t>
            </a:r>
            <a:r>
              <a:rPr lang="en-US" dirty="0"/>
              <a:t>, ---whether graft</a:t>
            </a:r>
            <a:r>
              <a:rPr lang="en-US" baseline="0" dirty="0"/>
              <a:t> failure</a:t>
            </a:r>
            <a:r>
              <a:rPr lang="en-US" dirty="0"/>
              <a:t> failure occurs 5, 10 or 20 yrs post-transplant;--- I emphasize</a:t>
            </a:r>
            <a:r>
              <a:rPr lang="en-US" baseline="0" dirty="0"/>
              <a:t> the time post-transplant ---since you can find some literature which states that </a:t>
            </a:r>
            <a:r>
              <a:rPr lang="en-US" dirty="0"/>
              <a:t>TCMR disappears at about 10 years</a:t>
            </a:r>
            <a:r>
              <a:rPr lang="en-US" baseline="0" dirty="0"/>
              <a:t> after </a:t>
            </a:r>
            <a:r>
              <a:rPr lang="en-US" baseline="0" dirty="0" err="1"/>
              <a:t>txn</a:t>
            </a:r>
            <a:r>
              <a:rPr lang="en-US" dirty="0"/>
              <a:t>.  </a:t>
            </a:r>
          </a:p>
          <a:p>
            <a:endParaRPr lang="en-US" dirty="0"/>
          </a:p>
          <a:p>
            <a:r>
              <a:rPr lang="en-US" dirty="0"/>
              <a:t>The tissue is TYPICALLY blue DUE TO dense t-cell infiltrates ***(a)***. ---There is destructive tubulitis ***(b)***,---- intimal arteritis ***(c)*** ---and C4d is indeed positive in about 60% of the cases  ***(d)***</a:t>
            </a:r>
          </a:p>
          <a:p>
            <a:r>
              <a:rPr lang="en-US" dirty="0"/>
              <a:t> </a:t>
            </a:r>
          </a:p>
          <a:p>
            <a:r>
              <a:rPr lang="en-US" dirty="0"/>
              <a:t>Green bar: T-cells are the predominant cell type in 100% of such cases.  ------These T-cells are sometimes written off as being secondary to antibody mediated injury--- </a:t>
            </a:r>
            <a:r>
              <a:rPr lang="en-US" strike="noStrike" dirty="0"/>
              <a:t>but in our experience ….many of these patients have had multiple episodes of rejection EARLIER in their</a:t>
            </a:r>
            <a:r>
              <a:rPr lang="en-US" strike="noStrike" baseline="0" dirty="0"/>
              <a:t> clinical course</a:t>
            </a:r>
            <a:r>
              <a:rPr lang="en-US" strike="noStrike" dirty="0"/>
              <a:t>, ------and there are well documented cases whe</a:t>
            </a:r>
            <a:r>
              <a:rPr lang="en-US" dirty="0"/>
              <a:t>re DSA was</a:t>
            </a:r>
            <a:r>
              <a:rPr lang="en-US" baseline="0" dirty="0"/>
              <a:t> clearly shown to</a:t>
            </a:r>
            <a:r>
              <a:rPr lang="en-US" dirty="0"/>
              <a:t> appear AFTER an</a:t>
            </a:r>
            <a:r>
              <a:rPr lang="en-US" baseline="0" dirty="0"/>
              <a:t> initial T-CELL INSULT</a:t>
            </a:r>
            <a:r>
              <a:rPr lang="en-US" dirty="0"/>
              <a:t>.-----ACTUALLY, I DO NOT THINK</a:t>
            </a:r>
            <a:r>
              <a:rPr lang="en-US" baseline="0" dirty="0"/>
              <a:t> IT SHOULD MATTER …</a:t>
            </a:r>
            <a:r>
              <a:rPr lang="en-US" dirty="0"/>
              <a:t>whether T-cells came first</a:t>
            </a:r>
            <a:r>
              <a:rPr lang="en-US" baseline="0" dirty="0"/>
              <a:t> or antibody came first. -----The fact is that WHEN both are present WE SHOULD PRESUME THAT THEY ARE both contributing to injury.  ----- Hence, these biopsies should be called MIXED antibody and T-cell rejection, …and, when appropriate,  TREATED WITH COMBINED ANTIBODY and T-CELL DIRECTED therapies</a:t>
            </a:r>
          </a:p>
          <a:p>
            <a:r>
              <a:rPr lang="en-US" baseline="0" dirty="0" err="1"/>
              <a:t>Xxxxxxxxxxx</a:t>
            </a:r>
            <a:endParaRPr lang="en-US" baseline="0" dirty="0"/>
          </a:p>
          <a:p>
            <a:endParaRPr lang="en-US" baseline="0" dirty="0"/>
          </a:p>
          <a:p>
            <a:endParaRPr lang="en-US" baseline="0" dirty="0"/>
          </a:p>
          <a:p>
            <a:endParaRPr lang="en-US" baseline="0" dirty="0"/>
          </a:p>
          <a:p>
            <a:endParaRPr lang="en-US" baseline="0" dirty="0"/>
          </a:p>
          <a:p>
            <a:r>
              <a:rPr lang="en-US" baseline="0" dirty="0"/>
              <a:t>If push back about gene expression profiles: WELL TO ME THE LYMPHOCYTES ARE ANGRY LOOKING, WITH EVIDENCE OF BLAST TRANSFORMATION, AND PRODUCTION OF CYTOTOXIC MOLECULES LIKE PERFORIN AND GRANZYME B</a:t>
            </a:r>
          </a:p>
          <a:p>
            <a:r>
              <a:rPr lang="en-US" baseline="0" dirty="0" err="1"/>
              <a:t>xxxxxxxxxxxxxxxxxxxxxxxxxxxxxxxx</a:t>
            </a:r>
            <a:endParaRPr lang="en-US" dirty="0"/>
          </a:p>
          <a:p>
            <a:endParaRPr lang="en-US" dirty="0"/>
          </a:p>
          <a:p>
            <a:r>
              <a:rPr lang="en-US" dirty="0"/>
              <a:t>T cells are present in 100% of failed grafts, and it is reasonable to argue that many of these cases or TCMR complicated by ABMR, or antibody assisted TCMR if I may use the term.</a:t>
            </a:r>
          </a:p>
          <a:p>
            <a:endParaRPr lang="en-US" dirty="0"/>
          </a:p>
          <a:p>
            <a:r>
              <a:rPr lang="en-US" dirty="0" err="1"/>
              <a:t>xxxxxxxxxxxxxxxxxxxxxxxxxxxxxxx</a:t>
            </a:r>
            <a:endParaRPr lang="en-US" dirty="0"/>
          </a:p>
          <a:p>
            <a:r>
              <a:rPr lang="en-US" dirty="0"/>
              <a:t>We believe there is a significant contribution of t-cells in the tissue injury that is seen in these specimens</a:t>
            </a:r>
          </a:p>
          <a:p>
            <a:endParaRPr lang="en-US" dirty="0"/>
          </a:p>
          <a:p>
            <a:r>
              <a:rPr lang="en-US" dirty="0"/>
              <a:t>The panels are g3, t3-ptc3, cv3, C4d</a:t>
            </a:r>
          </a:p>
          <a:p>
            <a:endParaRPr lang="en-US" dirty="0"/>
          </a:p>
          <a:p>
            <a:r>
              <a:rPr lang="en-US" dirty="0">
                <a:solidFill>
                  <a:srgbClr val="FFFF00"/>
                </a:solidFill>
                <a:latin typeface="Times New Roman"/>
              </a:rPr>
              <a:t>TCMR is rare (by molecular signal dilution and classifier being non-</a:t>
            </a:r>
            <a:r>
              <a:rPr lang="en-US" dirty="0" err="1">
                <a:solidFill>
                  <a:srgbClr val="FFFF00"/>
                </a:solidFill>
                <a:latin typeface="Times New Roman"/>
              </a:rPr>
              <a:t>ifta</a:t>
            </a:r>
            <a:r>
              <a:rPr lang="en-US" dirty="0">
                <a:solidFill>
                  <a:srgbClr val="FFFF00"/>
                </a:solidFill>
                <a:latin typeface="Times New Roman"/>
              </a:rPr>
              <a:t> rejection circular reason)</a:t>
            </a:r>
          </a:p>
          <a:p>
            <a:endParaRPr lang="en-US" dirty="0">
              <a:solidFill>
                <a:srgbClr val="FFFF00"/>
              </a:solidFill>
              <a:latin typeface="Times New Roman"/>
            </a:endParaRPr>
          </a:p>
          <a:p>
            <a:r>
              <a:rPr lang="en-US" dirty="0"/>
              <a:t>we used microarrays and conventional methods to investigate rejection in 703 unselected biopsies taken 3 days to 35 years post-transplant from North American and European centers. Using conventional methods, we diagnosed rejection in 205 biopsy specimens (28%): 67 pure TCMR, 110 pure </a:t>
            </a:r>
            <a:r>
              <a:rPr lang="en-US" dirty="0" err="1"/>
              <a:t>ABMR</a:t>
            </a:r>
            <a:r>
              <a:rPr lang="en-US" dirty="0"/>
              <a:t>, and 28 mixed (89 designated borderline). Using microarrays, we diagnosed rejection in 228 biopsy specimens (32%): 76 pure TCMR, 124 pure </a:t>
            </a:r>
            <a:r>
              <a:rPr lang="en-US" dirty="0" err="1"/>
              <a:t>ABMR</a:t>
            </a:r>
            <a:r>
              <a:rPr lang="en-US" dirty="0"/>
              <a:t>, and 28 mixed (no borderline). Molecular assessment confirmed most conventional diagnoses (agreement was 90% for TCMR and 83% for </a:t>
            </a:r>
            <a:r>
              <a:rPr lang="en-US" dirty="0" err="1"/>
              <a:t>ABMR</a:t>
            </a:r>
            <a:r>
              <a:rPr lang="en-US" dirty="0"/>
              <a:t>) but revealed some errors, particularly in mixed rejection, and improved prediction of failure. </a:t>
            </a:r>
            <a:r>
              <a:rPr lang="en-US" dirty="0" err="1"/>
              <a:t>ABMR</a:t>
            </a:r>
            <a:r>
              <a:rPr lang="en-US" dirty="0"/>
              <a:t> was strongly associated with increased graft loss, but TCMR was not. </a:t>
            </a:r>
            <a:r>
              <a:rPr lang="en-US" dirty="0" err="1"/>
              <a:t>ABMR</a:t>
            </a:r>
            <a:r>
              <a:rPr lang="en-US" dirty="0"/>
              <a:t> became common in biopsy specimens obtained .1 year post-transplant and continued to appear in all subsequent intervals. TCMR was common early but progressively disappeared over time. In 108 biopsy specimens obtained 10.2–35 years post-transplant, TCMR defined by molecular and conventional features was never observed. </a:t>
            </a:r>
          </a:p>
          <a:p>
            <a:r>
              <a:rPr lang="en-US" dirty="0"/>
              <a:t>We conclude that the main cause of kidney transplant failure is </a:t>
            </a:r>
            <a:r>
              <a:rPr lang="en-US" dirty="0" err="1"/>
              <a:t>ABMR</a:t>
            </a:r>
            <a:r>
              <a:rPr lang="en-US" dirty="0"/>
              <a:t>, which can present even decades after transplantation. </a:t>
            </a:r>
          </a:p>
          <a:p>
            <a:r>
              <a:rPr lang="en-US" dirty="0"/>
              <a:t>In contrast, TCMR </a:t>
            </a:r>
            <a:r>
              <a:rPr lang="en-US" b="1" dirty="0"/>
              <a:t>disappears by 10 years post-transplant</a:t>
            </a:r>
            <a:r>
              <a:rPr lang="en-US" dirty="0"/>
              <a:t>, implying that a state of partial adaptive tolerance emerges over time in the kidney transplant population.</a:t>
            </a:r>
          </a:p>
        </p:txBody>
      </p:sp>
      <p:sp>
        <p:nvSpPr>
          <p:cNvPr id="4" name="Slide Number Placeholder 3"/>
          <p:cNvSpPr>
            <a:spLocks noGrp="1"/>
          </p:cNvSpPr>
          <p:nvPr>
            <p:ph type="sldNum" sz="quarter" idx="10"/>
          </p:nvPr>
        </p:nvSpPr>
        <p:spPr/>
        <p:txBody>
          <a:bodyPr/>
          <a:lstStyle/>
          <a:p>
            <a:pPr defTabSz="924354" fontAlgn="auto">
              <a:spcBef>
                <a:spcPts val="0"/>
              </a:spcBef>
              <a:spcAft>
                <a:spcPts val="0"/>
              </a:spcAft>
              <a:defRPr/>
            </a:pPr>
            <a:fld id="{E4D4DE16-B486-4E05-8336-62B4D10A5AC9}" type="slidenum">
              <a:rPr lang="en-US">
                <a:solidFill>
                  <a:prstClr val="black"/>
                </a:solidFill>
                <a:latin typeface="Calibri"/>
                <a:ea typeface="+mn-ea"/>
              </a:rPr>
              <a:pPr defTabSz="924354" fontAlgn="auto">
                <a:spcBef>
                  <a:spcPts val="0"/>
                </a:spcBef>
                <a:spcAft>
                  <a:spcPts val="0"/>
                </a:spcAft>
                <a:defRPr/>
              </a:pPr>
              <a:t>8</a:t>
            </a:fld>
            <a:endParaRPr lang="en-US">
              <a:solidFill>
                <a:prstClr val="black"/>
              </a:solidFill>
              <a:latin typeface="Calibri"/>
              <a:ea typeface="+mn-ea"/>
            </a:endParaRPr>
          </a:p>
        </p:txBody>
      </p:sp>
    </p:spTree>
    <p:extLst>
      <p:ext uri="{BB962C8B-B14F-4D97-AF65-F5344CB8AC3E}">
        <p14:creationId xmlns:p14="http://schemas.microsoft.com/office/powerpoint/2010/main" val="4270133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xfrm>
            <a:off x="1181100" y="703263"/>
            <a:ext cx="4622800" cy="3467100"/>
          </a:xfrm>
          <a:ln w="12699" cap="flat">
            <a:solidFill>
              <a:schemeClr val="tx1"/>
            </a:solidFill>
          </a:ln>
        </p:spPr>
      </p:sp>
      <p:sp>
        <p:nvSpPr>
          <p:cNvPr id="265219" name="Rectangle 3"/>
          <p:cNvSpPr>
            <a:spLocks noGrp="1" noChangeArrowheads="1"/>
          </p:cNvSpPr>
          <p:nvPr>
            <p:ph type="body" idx="1"/>
          </p:nvPr>
        </p:nvSpPr>
        <p:spPr>
          <a:xfrm>
            <a:off x="931651" y="4408807"/>
            <a:ext cx="5121700" cy="41773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3" tIns="46068" rIns="92133" bIns="46068"/>
          <a:lstStyle/>
          <a:p>
            <a:r>
              <a:rPr lang="en-US" altLang="en-US" dirty="0">
                <a:latin typeface="Times New Roman" charset="0"/>
              </a:rPr>
              <a:t>WITH</a:t>
            </a:r>
            <a:r>
              <a:rPr lang="en-US" altLang="en-US" baseline="0" dirty="0">
                <a:latin typeface="Times New Roman" charset="0"/>
              </a:rPr>
              <a:t> THESE prefa</a:t>
            </a:r>
            <a:r>
              <a:rPr lang="en-US" altLang="en-US" b="1" baseline="0" dirty="0">
                <a:latin typeface="Times New Roman" charset="0"/>
              </a:rPr>
              <a:t>to</a:t>
            </a:r>
            <a:r>
              <a:rPr lang="en-US" altLang="en-US" baseline="0" dirty="0">
                <a:latin typeface="Times New Roman" charset="0"/>
              </a:rPr>
              <a:t>ry remarks ABOUT THE IMPORTANCE OF TCMR, I am going to draw your attention to the different Banff categories of </a:t>
            </a:r>
            <a:r>
              <a:rPr lang="en-US" altLang="en-US" baseline="0" dirty="0" err="1">
                <a:latin typeface="Times New Roman" charset="0"/>
              </a:rPr>
              <a:t>tcmr</a:t>
            </a:r>
            <a:endParaRPr lang="en-US" altLang="en-US" baseline="0" dirty="0">
              <a:latin typeface="Times New Roman" charset="0"/>
            </a:endParaRPr>
          </a:p>
          <a:p>
            <a:endParaRPr lang="en-US" altLang="en-US" baseline="0" dirty="0">
              <a:latin typeface="Times New Roman" charset="0"/>
            </a:endParaRPr>
          </a:p>
          <a:p>
            <a:r>
              <a:rPr lang="en-US" altLang="en-US" dirty="0">
                <a:latin typeface="Times New Roman" charset="0"/>
              </a:rPr>
              <a:t>These are Borderline,  Banff</a:t>
            </a:r>
            <a:r>
              <a:rPr lang="en-US" altLang="en-US" baseline="0" dirty="0">
                <a:latin typeface="Times New Roman" charset="0"/>
              </a:rPr>
              <a:t> </a:t>
            </a:r>
            <a:r>
              <a:rPr lang="en-US" altLang="en-US" dirty="0">
                <a:latin typeface="Times New Roman" charset="0"/>
              </a:rPr>
              <a:t>types 1A and 1B if the arteries are</a:t>
            </a:r>
            <a:r>
              <a:rPr lang="en-US" altLang="en-US" baseline="0" dirty="0">
                <a:latin typeface="Times New Roman" charset="0"/>
              </a:rPr>
              <a:t> </a:t>
            </a:r>
            <a:r>
              <a:rPr lang="en-US" altLang="en-US" b="1" i="1" baseline="0" dirty="0">
                <a:latin typeface="Times New Roman" charset="0"/>
              </a:rPr>
              <a:t>NOT</a:t>
            </a:r>
            <a:r>
              <a:rPr lang="en-US" altLang="en-US" dirty="0">
                <a:latin typeface="Times New Roman" charset="0"/>
              </a:rPr>
              <a:t> inflamed, ….and types IIA,</a:t>
            </a:r>
            <a:r>
              <a:rPr lang="en-US" altLang="en-US" baseline="0" dirty="0">
                <a:latin typeface="Times New Roman" charset="0"/>
              </a:rPr>
              <a:t> </a:t>
            </a:r>
            <a:r>
              <a:rPr lang="en-US" altLang="en-US" dirty="0" err="1">
                <a:latin typeface="Times New Roman" charset="0"/>
              </a:rPr>
              <a:t>IIB</a:t>
            </a:r>
            <a:r>
              <a:rPr lang="en-US" altLang="en-US" dirty="0">
                <a:latin typeface="Times New Roman" charset="0"/>
              </a:rPr>
              <a:t> or III if they </a:t>
            </a:r>
            <a:r>
              <a:rPr lang="en-US" altLang="en-US" b="1" dirty="0">
                <a:latin typeface="Times New Roman" charset="0"/>
              </a:rPr>
              <a:t>are</a:t>
            </a:r>
            <a:r>
              <a:rPr lang="en-US" altLang="en-US" dirty="0">
                <a:latin typeface="Times New Roman" charset="0"/>
              </a:rPr>
              <a:t> inflamed-----and then we have </a:t>
            </a:r>
            <a:r>
              <a:rPr lang="en-US" altLang="en-US" dirty="0" err="1">
                <a:latin typeface="Times New Roman" charset="0"/>
              </a:rPr>
              <a:t>caTCMR</a:t>
            </a:r>
            <a:endParaRPr lang="en-US" altLang="en-US" baseline="0" dirty="0">
              <a:latin typeface="Times New Roman" charset="0"/>
            </a:endParaRPr>
          </a:p>
          <a:p>
            <a:endParaRPr lang="en-US" altLang="en-US" baseline="0" dirty="0">
              <a:latin typeface="Times New Roman" charset="0"/>
            </a:endParaRPr>
          </a:p>
          <a:p>
            <a:r>
              <a:rPr lang="en-US" altLang="en-US" baseline="0" dirty="0" err="1">
                <a:latin typeface="Times New Roman" charset="0"/>
              </a:rPr>
              <a:t>Xxxxxxxxxxxxxxxxxxxxxxxxxxxxxxxxxxxxxxxxxxxxx</a:t>
            </a:r>
            <a:endParaRPr lang="en-US" altLang="en-US" baseline="0" dirty="0">
              <a:latin typeface="Times New Roman" charset="0"/>
            </a:endParaRPr>
          </a:p>
          <a:p>
            <a:endParaRPr lang="en-US" altLang="en-US" baseline="0" dirty="0">
              <a:latin typeface="Times New Roman" charset="0"/>
            </a:endParaRPr>
          </a:p>
          <a:p>
            <a:pPr defTabSz="902056" fontAlgn="auto">
              <a:spcBef>
                <a:spcPts val="0"/>
              </a:spcBef>
              <a:spcAft>
                <a:spcPts val="0"/>
              </a:spcAft>
              <a:buFontTx/>
              <a:buChar char="•"/>
              <a:defRPr/>
            </a:pPr>
            <a:r>
              <a:rPr lang="en-US" altLang="en-US" sz="1600" kern="0" dirty="0">
                <a:solidFill>
                  <a:srgbClr val="FFFFFF"/>
                </a:solidFill>
                <a:latin typeface="Arial" pitchFamily="34" charset="0"/>
                <a:cs typeface="Arial" charset="0"/>
              </a:rPr>
              <a:t>Borderline: criteria higher grade not met</a:t>
            </a:r>
          </a:p>
          <a:p>
            <a:pPr defTabSz="902056" fontAlgn="auto">
              <a:spcBef>
                <a:spcPts val="0"/>
              </a:spcBef>
              <a:spcAft>
                <a:spcPts val="0"/>
              </a:spcAft>
              <a:defRPr/>
            </a:pPr>
            <a:r>
              <a:rPr lang="en-US" altLang="en-US" sz="1600" kern="0" dirty="0">
                <a:solidFill>
                  <a:srgbClr val="FFFFFF"/>
                </a:solidFill>
                <a:latin typeface="Arial" pitchFamily="34" charset="0"/>
                <a:cs typeface="Arial" charset="0"/>
              </a:rPr>
              <a:t>	</a:t>
            </a:r>
            <a:r>
              <a:rPr lang="en-US" altLang="en-US" kern="0" dirty="0">
                <a:solidFill>
                  <a:srgbClr val="FFFFFF"/>
                </a:solidFill>
                <a:latin typeface="Arial" pitchFamily="34" charset="0"/>
                <a:cs typeface="Arial" charset="0"/>
              </a:rPr>
              <a:t>- i varies 0-3, t=1 most often, but t=2 or 3 if i= 0,1</a:t>
            </a:r>
          </a:p>
          <a:p>
            <a:endParaRPr lang="en-US" altLang="en-US" baseline="0" dirty="0">
              <a:latin typeface="Times New Roman" charset="0"/>
            </a:endParaRPr>
          </a:p>
          <a:p>
            <a:r>
              <a:rPr lang="en-US" altLang="en-US" baseline="0" dirty="0">
                <a:latin typeface="Times New Roman" charset="0"/>
              </a:rPr>
              <a:t>If there is discussion of patholgists being able to diagnose but not grade; you can say also argue than MDX is at the same stage</a:t>
            </a:r>
          </a:p>
          <a:p>
            <a:r>
              <a:rPr lang="en-US" altLang="en-US" dirty="0">
                <a:latin typeface="Times New Roman" charset="0"/>
              </a:rPr>
              <a:t>.  I should also note that antibodies are frequently present in ~ 75% of biopsies graded as </a:t>
            </a:r>
            <a:r>
              <a:rPr lang="en-US" altLang="en-US" dirty="0" err="1">
                <a:latin typeface="Times New Roman" charset="0"/>
              </a:rPr>
              <a:t>IIa</a:t>
            </a:r>
            <a:r>
              <a:rPr lang="en-US" altLang="en-US" dirty="0">
                <a:latin typeface="Times New Roman" charset="0"/>
              </a:rPr>
              <a:t> IIb or III,  but intimal t-cells are seen in virtually all cases, </a:t>
            </a:r>
            <a:r>
              <a:rPr lang="en-US" altLang="en-US" dirty="0" err="1">
                <a:latin typeface="Times New Roman" charset="0"/>
              </a:rPr>
              <a:t>ie</a:t>
            </a:r>
            <a:r>
              <a:rPr lang="en-US" altLang="en-US" dirty="0">
                <a:latin typeface="Times New Roman" charset="0"/>
              </a:rPr>
              <a:t> 100% of biopsies.</a:t>
            </a:r>
          </a:p>
          <a:p>
            <a:endParaRPr lang="en-US" altLang="en-US" dirty="0">
              <a:latin typeface="Times New Roman" charset="0"/>
            </a:endParaRPr>
          </a:p>
          <a:p>
            <a:r>
              <a:rPr lang="en-US" altLang="en-US" dirty="0" err="1">
                <a:latin typeface="Times New Roman" charset="0"/>
              </a:rPr>
              <a:t>Xxxxxxxxxxxxxxxxxxxxxxxxxxxxxxxxxxxxxxxxxxxxxxxxxxxxxxxxxxxxxxx</a:t>
            </a:r>
            <a:endParaRPr lang="en-US" altLang="en-US" dirty="0">
              <a:latin typeface="Times New Roman" charset="0"/>
            </a:endParaRPr>
          </a:p>
          <a:p>
            <a:r>
              <a:rPr lang="en-US" altLang="en-US" dirty="0">
                <a:latin typeface="Times New Roman" charset="0"/>
              </a:rPr>
              <a:t>Here is a simplified final version of the grading of acute rejection  in Banff 1997 .  This is the version used in the large majority of publications on TCMR.</a:t>
            </a:r>
          </a:p>
          <a:p>
            <a:r>
              <a:rPr lang="en-US" altLang="en-US" dirty="0">
                <a:latin typeface="Times New Roman" charset="0"/>
              </a:rPr>
              <a:t>Cooperative Clinical Trials in Transplantation (now merged with </a:t>
            </a:r>
            <a:r>
              <a:rPr lang="en-US" altLang="en-US" dirty="0" err="1">
                <a:latin typeface="Times New Roman" charset="0"/>
              </a:rPr>
              <a:t>banff</a:t>
            </a:r>
            <a:r>
              <a:rPr lang="en-US" altLang="en-US" dirty="0">
                <a:latin typeface="Times New Roman" charset="0"/>
              </a:rPr>
              <a:t>);  </a:t>
            </a:r>
            <a:r>
              <a:rPr lang="en-US" altLang="en-US" dirty="0">
                <a:solidFill>
                  <a:srgbClr val="FFFF00"/>
                </a:solidFill>
                <a:latin typeface="Arial" charset="0"/>
              </a:rPr>
              <a:t>&gt;5% cortex, 3 foci tubulitis within 10 </a:t>
            </a:r>
            <a:r>
              <a:rPr lang="en-US" altLang="en-US" dirty="0" err="1">
                <a:solidFill>
                  <a:srgbClr val="FFFF00"/>
                </a:solidFill>
                <a:latin typeface="Arial" charset="0"/>
              </a:rPr>
              <a:t>consec</a:t>
            </a:r>
            <a:r>
              <a:rPr lang="en-US" altLang="en-US" dirty="0">
                <a:solidFill>
                  <a:srgbClr val="FFFF00"/>
                </a:solidFill>
                <a:latin typeface="Arial" charset="0"/>
              </a:rPr>
              <a:t> fields of worst I, and </a:t>
            </a:r>
          </a:p>
          <a:p>
            <a:pPr>
              <a:spcBef>
                <a:spcPct val="0"/>
              </a:spcBef>
            </a:pPr>
            <a:r>
              <a:rPr lang="en-US" altLang="en-US" dirty="0">
                <a:solidFill>
                  <a:srgbClr val="FFFF00"/>
                </a:solidFill>
                <a:latin typeface="Arial" charset="0"/>
              </a:rPr>
              <a:t>2/3 other features (edema, activated L, tubular injury)</a:t>
            </a:r>
          </a:p>
          <a:p>
            <a:endParaRPr lang="en-US" altLang="en-US" dirty="0">
              <a:latin typeface="Times New Roman" charset="0"/>
            </a:endParaRPr>
          </a:p>
          <a:p>
            <a:r>
              <a:rPr lang="en-US" altLang="en-US" dirty="0">
                <a:latin typeface="Times New Roman" charset="0"/>
              </a:rPr>
              <a:t>The term BORDERLINE CHANGES SUSPICIOUS FOR ACUTE REJECTION  can be LOOSELY DEFINED as a biopsy that looks like rejection in terms of inflammation and tubulitis being present but criteria for a higher grade are not satisfied</a:t>
            </a:r>
          </a:p>
          <a:p>
            <a:r>
              <a:rPr lang="en-US" altLang="en-US" dirty="0">
                <a:latin typeface="Times New Roman" charset="0"/>
              </a:rPr>
              <a:t>Type 1 A rejection is characterized by grade t2 tubulitis; the inflammation score is i2 or i3</a:t>
            </a:r>
          </a:p>
          <a:p>
            <a:r>
              <a:rPr lang="en-US" altLang="en-US" dirty="0">
                <a:latin typeface="Times New Roman" charset="0"/>
              </a:rPr>
              <a:t>Type 1 B rejection must have at t3 tubulitis (at least 2 foci if tubular disruption criterion being applied) AND inflammation score of grade i2 or i3</a:t>
            </a:r>
          </a:p>
          <a:p>
            <a:r>
              <a:rPr lang="en-US" altLang="en-US" dirty="0">
                <a:latin typeface="Times New Roman" charset="0"/>
              </a:rPr>
              <a:t>Type 2a rejection is defined by the presence of grade v1 intimal arteritis; accompanied by any inflammation or tubulitis score; -----------sometimes we see biopsies with intimal arteritis with little or no inflammation; such cases are referred to as ‘isolated v1 lesions’; a multicentric study organized by the </a:t>
            </a:r>
            <a:r>
              <a:rPr lang="en-US" altLang="en-US" dirty="0" err="1">
                <a:latin typeface="Times New Roman" charset="0"/>
              </a:rPr>
              <a:t>banff</a:t>
            </a:r>
            <a:r>
              <a:rPr lang="en-US" altLang="en-US" dirty="0">
                <a:latin typeface="Times New Roman" charset="0"/>
              </a:rPr>
              <a:t> panel is currently looking into its significance (we tend to play it safe and treat it with steroids and careful clinical monitoring)</a:t>
            </a:r>
          </a:p>
          <a:p>
            <a:r>
              <a:rPr lang="en-US" altLang="en-US" dirty="0">
                <a:latin typeface="Times New Roman" charset="0"/>
              </a:rPr>
              <a:t>Type 2b rejection requires the presence of grade v2 intimal arteritis </a:t>
            </a:r>
          </a:p>
          <a:p>
            <a:r>
              <a:rPr lang="en-US" altLang="en-US" dirty="0">
                <a:latin typeface="Times New Roman" charset="0"/>
              </a:rPr>
              <a:t>And finally Type III rejection requires transmural inflammation or fibrinoid change; this is a virtual death sentence for the graft; the graft loss rate is in the 70-100% range</a:t>
            </a:r>
          </a:p>
          <a:p>
            <a:r>
              <a:rPr lang="en-US" altLang="en-US" dirty="0" err="1">
                <a:latin typeface="Times New Roman" charset="0"/>
              </a:rPr>
              <a:t>xxxxxxxxxxxxxxxxxxx</a:t>
            </a:r>
            <a:endParaRPr lang="en-US" altLang="en-US" dirty="0">
              <a:latin typeface="Times New Roman" charset="0"/>
            </a:endParaRPr>
          </a:p>
          <a:p>
            <a:r>
              <a:rPr lang="en-US" altLang="en-US" dirty="0">
                <a:latin typeface="Times New Roman" charset="0"/>
              </a:rPr>
              <a:t>Peritubular capillary C4d deposition in any of these categories makes it necessary to diagnose concurrent </a:t>
            </a:r>
            <a:r>
              <a:rPr lang="en-US" altLang="en-US" dirty="0" err="1">
                <a:latin typeface="Times New Roman" charset="0"/>
              </a:rPr>
              <a:t>amr</a:t>
            </a:r>
            <a:r>
              <a:rPr lang="en-US" altLang="en-US" dirty="0">
                <a:latin typeface="Times New Roman" charset="0"/>
              </a:rPr>
              <a:t> ------(v3 lesion, according to some authorities occurs only in </a:t>
            </a:r>
            <a:r>
              <a:rPr lang="en-US" altLang="en-US" dirty="0" err="1">
                <a:latin typeface="Times New Roman" charset="0"/>
              </a:rPr>
              <a:t>amr</a:t>
            </a:r>
            <a:r>
              <a:rPr lang="en-US" altLang="en-US" dirty="0">
                <a:latin typeface="Times New Roman" charset="0"/>
              </a:rPr>
              <a:t>, though I often see it in the context of severe tubulitis in allograft nephrectomy specimens; with </a:t>
            </a:r>
            <a:r>
              <a:rPr lang="en-US" altLang="en-US" dirty="0" err="1">
                <a:latin typeface="Times New Roman" charset="0"/>
              </a:rPr>
              <a:t>IIa</a:t>
            </a:r>
            <a:r>
              <a:rPr lang="en-US" altLang="en-US" dirty="0">
                <a:latin typeface="Times New Roman" charset="0"/>
              </a:rPr>
              <a:t> &amp; IIb the inflammation is often indistinguishable from that seen in 1a and </a:t>
            </a:r>
            <a:r>
              <a:rPr lang="en-US" altLang="en-US" dirty="0" err="1">
                <a:latin typeface="Times New Roman" charset="0"/>
              </a:rPr>
              <a:t>ib</a:t>
            </a:r>
            <a:r>
              <a:rPr lang="en-US" altLang="en-US" dirty="0">
                <a:latin typeface="Times New Roman" charset="0"/>
              </a:rPr>
              <a:t>, therefore in my opinion most of these cases should be called mixed </a:t>
            </a:r>
            <a:r>
              <a:rPr lang="en-US" altLang="en-US" dirty="0" err="1">
                <a:latin typeface="Times New Roman" charset="0"/>
              </a:rPr>
              <a:t>tcmr</a:t>
            </a:r>
            <a:r>
              <a:rPr lang="en-US" altLang="en-US" dirty="0">
                <a:latin typeface="Times New Roman" charset="0"/>
              </a:rPr>
              <a:t> and </a:t>
            </a:r>
            <a:r>
              <a:rPr lang="en-US" altLang="en-US" dirty="0" err="1">
                <a:latin typeface="Times New Roman" charset="0"/>
              </a:rPr>
              <a:t>amr</a:t>
            </a:r>
            <a:r>
              <a:rPr lang="en-US" altLang="en-US" dirty="0">
                <a:latin typeface="Times New Roman" charset="0"/>
              </a:rPr>
              <a:t> with intimal arteritis)</a:t>
            </a:r>
          </a:p>
          <a:p>
            <a:r>
              <a:rPr lang="en-US" altLang="en-US" dirty="0">
                <a:latin typeface="Times New Roman" charset="0"/>
              </a:rPr>
              <a:t>xxx</a:t>
            </a:r>
          </a:p>
          <a:p>
            <a:pPr>
              <a:spcBef>
                <a:spcPct val="0"/>
              </a:spcBef>
            </a:pPr>
            <a:endParaRPr lang="en-US" altLang="en-US" dirty="0">
              <a:latin typeface="Times New Roman" charset="0"/>
            </a:endParaRPr>
          </a:p>
        </p:txBody>
      </p:sp>
    </p:spTree>
    <p:extLst>
      <p:ext uri="{BB962C8B-B14F-4D97-AF65-F5344CB8AC3E}">
        <p14:creationId xmlns:p14="http://schemas.microsoft.com/office/powerpoint/2010/main" val="609834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5CB1EBC-B047-4243-B57A-4D91DE96180E}" type="slidenum">
              <a:rPr lang="en-US" altLang="en-US"/>
              <a:pPr/>
              <a:t>‹#›</a:t>
            </a:fld>
            <a:endParaRPr lang="en-US" altLang="en-US"/>
          </a:p>
        </p:txBody>
      </p:sp>
    </p:spTree>
    <p:extLst>
      <p:ext uri="{BB962C8B-B14F-4D97-AF65-F5344CB8AC3E}">
        <p14:creationId xmlns:p14="http://schemas.microsoft.com/office/powerpoint/2010/main" val="982079830"/>
      </p:ext>
    </p:extLst>
  </p:cSld>
  <p:clrMapOvr>
    <a:masterClrMapping/>
  </p:clrMapOvr>
  <p:transition>
    <p:cover dir="l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2D07A6-0460-1A43-9BB3-8E92ABFC8B3C}" type="slidenum">
              <a:rPr lang="en-US" altLang="en-US"/>
              <a:pPr/>
              <a:t>‹#›</a:t>
            </a:fld>
            <a:endParaRPr lang="en-US" altLang="en-US"/>
          </a:p>
        </p:txBody>
      </p:sp>
    </p:spTree>
    <p:extLst>
      <p:ext uri="{BB962C8B-B14F-4D97-AF65-F5344CB8AC3E}">
        <p14:creationId xmlns:p14="http://schemas.microsoft.com/office/powerpoint/2010/main" val="1639885284"/>
      </p:ext>
    </p:extLst>
  </p:cSld>
  <p:clrMapOvr>
    <a:masterClrMapping/>
  </p:clrMapOvr>
  <p:transition>
    <p:cover dir="ld"/>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075F3ACF-6F0A-4B4D-A874-A7DD31CABD5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DCDD84-2688-4AB6-860F-1029130AD043}"/>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735BFFD1-E9DB-4260-B3EA-B9AC0A324DCF}"/>
              </a:ext>
            </a:extLst>
          </p:cNvPr>
          <p:cNvSpPr>
            <a:spLocks noGrp="1" noChangeArrowheads="1"/>
          </p:cNvSpPr>
          <p:nvPr>
            <p:ph type="sldNum" sz="quarter" idx="12"/>
          </p:nvPr>
        </p:nvSpPr>
        <p:spPr/>
        <p:txBody>
          <a:bodyPr/>
          <a:lstStyle>
            <a:lvl1pPr>
              <a:defRPr/>
            </a:lvl1pPr>
          </a:lstStyle>
          <a:p>
            <a:pPr>
              <a:defRPr/>
            </a:pPr>
            <a:fld id="{4178B4D5-31E8-4C92-9939-1BEC9365BEAD}" type="slidenum">
              <a:rPr lang="en-US" altLang="en-US"/>
              <a:pPr>
                <a:defRPr/>
              </a:pPr>
              <a:t>‹#›</a:t>
            </a:fld>
            <a:endParaRPr lang="en-US" altLang="en-US"/>
          </a:p>
        </p:txBody>
      </p:sp>
    </p:spTree>
    <p:extLst>
      <p:ext uri="{BB962C8B-B14F-4D97-AF65-F5344CB8AC3E}">
        <p14:creationId xmlns:p14="http://schemas.microsoft.com/office/powerpoint/2010/main" val="24715268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4C60B23-474A-4092-9A1E-15AC52B881D9}"/>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19E06B30-1D88-4576-8666-753FF291ACD8}"/>
              </a:ext>
            </a:extLst>
          </p:cNvPr>
          <p:cNvSpPr>
            <a:spLocks noGrp="1" noChangeArrowheads="1"/>
          </p:cNvSpPr>
          <p:nvPr>
            <p:ph type="ftr" sz="quarter" idx="11"/>
          </p:nvPr>
        </p:nvSpPr>
        <p:spPr/>
        <p:txBody>
          <a:bodyPr/>
          <a:lstStyle>
            <a:lvl1pPr algn="l">
              <a:defRPr/>
            </a:lvl1pPr>
          </a:lstStyle>
          <a:p>
            <a:pPr>
              <a:defRPr/>
            </a:pPr>
            <a:endParaRPr lang="en-US"/>
          </a:p>
        </p:txBody>
      </p:sp>
      <p:sp>
        <p:nvSpPr>
          <p:cNvPr id="8" name="Rectangle 6">
            <a:extLst>
              <a:ext uri="{FF2B5EF4-FFF2-40B4-BE49-F238E27FC236}">
                <a16:creationId xmlns:a16="http://schemas.microsoft.com/office/drawing/2014/main" id="{867ECD99-DC10-4597-ACC7-AEABC9CA2A18}"/>
              </a:ext>
            </a:extLst>
          </p:cNvPr>
          <p:cNvSpPr>
            <a:spLocks noGrp="1" noChangeArrowheads="1"/>
          </p:cNvSpPr>
          <p:nvPr>
            <p:ph type="sldNum" sz="quarter" idx="12"/>
          </p:nvPr>
        </p:nvSpPr>
        <p:spPr/>
        <p:txBody>
          <a:bodyPr/>
          <a:lstStyle>
            <a:lvl1pPr>
              <a:defRPr/>
            </a:lvl1pPr>
          </a:lstStyle>
          <a:p>
            <a:pPr>
              <a:defRPr/>
            </a:pPr>
            <a:fld id="{3E950508-D25F-440E-A12B-8DEFC7B9EF54}" type="slidenum">
              <a:rPr lang="en-US" altLang="en-US"/>
              <a:pPr>
                <a:defRPr/>
              </a:pPr>
              <a:t>‹#›</a:t>
            </a:fld>
            <a:endParaRPr lang="en-US" altLang="en-US"/>
          </a:p>
        </p:txBody>
      </p:sp>
    </p:spTree>
    <p:extLst>
      <p:ext uri="{BB962C8B-B14F-4D97-AF65-F5344CB8AC3E}">
        <p14:creationId xmlns:p14="http://schemas.microsoft.com/office/powerpoint/2010/main" val="10584836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207D28A-C810-4050-9B02-C1E014B8CD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AB75FB-9657-42C4-93A4-EC2E4C73D8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A8B385-7242-47B0-A3E6-770AE67E53DE}"/>
              </a:ext>
            </a:extLst>
          </p:cNvPr>
          <p:cNvSpPr>
            <a:spLocks noGrp="1" noChangeArrowheads="1"/>
          </p:cNvSpPr>
          <p:nvPr>
            <p:ph type="sldNum" sz="quarter" idx="12"/>
          </p:nvPr>
        </p:nvSpPr>
        <p:spPr>
          <a:ln/>
        </p:spPr>
        <p:txBody>
          <a:bodyPr/>
          <a:lstStyle>
            <a:lvl1pPr>
              <a:defRPr/>
            </a:lvl1pPr>
          </a:lstStyle>
          <a:p>
            <a:fld id="{D064D406-0EF9-41D8-87E8-3B585E9EED47}" type="slidenum">
              <a:rPr lang="en-US" altLang="en-US"/>
              <a:pPr/>
              <a:t>‹#›</a:t>
            </a:fld>
            <a:endParaRPr lang="en-US" altLang="en-US"/>
          </a:p>
        </p:txBody>
      </p:sp>
    </p:spTree>
    <p:extLst>
      <p:ext uri="{BB962C8B-B14F-4D97-AF65-F5344CB8AC3E}">
        <p14:creationId xmlns:p14="http://schemas.microsoft.com/office/powerpoint/2010/main" val="35178165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B53A39-EA2F-4E16-A194-1B3828A466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331627-BC5A-4A72-9254-FD96F9045A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880885-E259-4D57-A240-0445187826AE}"/>
              </a:ext>
            </a:extLst>
          </p:cNvPr>
          <p:cNvSpPr>
            <a:spLocks noGrp="1" noChangeArrowheads="1"/>
          </p:cNvSpPr>
          <p:nvPr>
            <p:ph type="sldNum" sz="quarter" idx="12"/>
          </p:nvPr>
        </p:nvSpPr>
        <p:spPr>
          <a:ln/>
        </p:spPr>
        <p:txBody>
          <a:bodyPr/>
          <a:lstStyle>
            <a:lvl1pPr>
              <a:defRPr/>
            </a:lvl1pPr>
          </a:lstStyle>
          <a:p>
            <a:fld id="{3D34AFA2-2488-410B-892F-BD8CAECA526E}" type="slidenum">
              <a:rPr lang="en-US" altLang="en-US"/>
              <a:pPr/>
              <a:t>‹#›</a:t>
            </a:fld>
            <a:endParaRPr lang="en-US" altLang="en-US"/>
          </a:p>
        </p:txBody>
      </p:sp>
    </p:spTree>
    <p:extLst>
      <p:ext uri="{BB962C8B-B14F-4D97-AF65-F5344CB8AC3E}">
        <p14:creationId xmlns:p14="http://schemas.microsoft.com/office/powerpoint/2010/main" val="14564825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1E6F207-096B-4617-ADCB-99E08A87BB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3D09C2-95FE-4DEA-B406-03039F5103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312C52-5FF1-4F32-82AD-7BA1DEF9DD4A}"/>
              </a:ext>
            </a:extLst>
          </p:cNvPr>
          <p:cNvSpPr>
            <a:spLocks noGrp="1" noChangeArrowheads="1"/>
          </p:cNvSpPr>
          <p:nvPr>
            <p:ph type="sldNum" sz="quarter" idx="12"/>
          </p:nvPr>
        </p:nvSpPr>
        <p:spPr>
          <a:ln/>
        </p:spPr>
        <p:txBody>
          <a:bodyPr/>
          <a:lstStyle>
            <a:lvl1pPr>
              <a:defRPr/>
            </a:lvl1pPr>
          </a:lstStyle>
          <a:p>
            <a:fld id="{426C5555-4646-405E-B941-5157A0575EDF}" type="slidenum">
              <a:rPr lang="en-US" altLang="en-US"/>
              <a:pPr/>
              <a:t>‹#›</a:t>
            </a:fld>
            <a:endParaRPr lang="en-US" altLang="en-US"/>
          </a:p>
        </p:txBody>
      </p:sp>
    </p:spTree>
    <p:extLst>
      <p:ext uri="{BB962C8B-B14F-4D97-AF65-F5344CB8AC3E}">
        <p14:creationId xmlns:p14="http://schemas.microsoft.com/office/powerpoint/2010/main" val="12767720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062BA37-C5FB-409A-A69D-0F4AD1A741C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566AE58-596B-4B2A-8925-90064D126A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C4D02A0-0302-4685-ACDC-9D322B473854}"/>
              </a:ext>
            </a:extLst>
          </p:cNvPr>
          <p:cNvSpPr>
            <a:spLocks noGrp="1" noChangeArrowheads="1"/>
          </p:cNvSpPr>
          <p:nvPr>
            <p:ph type="sldNum" sz="quarter" idx="12"/>
          </p:nvPr>
        </p:nvSpPr>
        <p:spPr>
          <a:ln/>
        </p:spPr>
        <p:txBody>
          <a:bodyPr/>
          <a:lstStyle>
            <a:lvl1pPr>
              <a:defRPr/>
            </a:lvl1pPr>
          </a:lstStyle>
          <a:p>
            <a:fld id="{4149F1CF-FD80-45CB-A810-EA677CB3BFCB}" type="slidenum">
              <a:rPr lang="en-US" altLang="en-US"/>
              <a:pPr/>
              <a:t>‹#›</a:t>
            </a:fld>
            <a:endParaRPr lang="en-US" altLang="en-US"/>
          </a:p>
        </p:txBody>
      </p:sp>
    </p:spTree>
    <p:extLst>
      <p:ext uri="{BB962C8B-B14F-4D97-AF65-F5344CB8AC3E}">
        <p14:creationId xmlns:p14="http://schemas.microsoft.com/office/powerpoint/2010/main" val="18076476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1BBD043-5942-4934-823A-E43897A8852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62185CA-9127-4CF3-91F8-FE5D757AF1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9737C3D-B0C1-4068-AE28-2B0997802B1A}"/>
              </a:ext>
            </a:extLst>
          </p:cNvPr>
          <p:cNvSpPr>
            <a:spLocks noGrp="1" noChangeArrowheads="1"/>
          </p:cNvSpPr>
          <p:nvPr>
            <p:ph type="sldNum" sz="quarter" idx="12"/>
          </p:nvPr>
        </p:nvSpPr>
        <p:spPr>
          <a:ln/>
        </p:spPr>
        <p:txBody>
          <a:bodyPr/>
          <a:lstStyle>
            <a:lvl1pPr>
              <a:defRPr/>
            </a:lvl1pPr>
          </a:lstStyle>
          <a:p>
            <a:fld id="{70F17E85-F00A-4E3A-AE10-54FA84A799DA}" type="slidenum">
              <a:rPr lang="en-US" altLang="en-US"/>
              <a:pPr/>
              <a:t>‹#›</a:t>
            </a:fld>
            <a:endParaRPr lang="en-US" altLang="en-US"/>
          </a:p>
        </p:txBody>
      </p:sp>
    </p:spTree>
    <p:extLst>
      <p:ext uri="{BB962C8B-B14F-4D97-AF65-F5344CB8AC3E}">
        <p14:creationId xmlns:p14="http://schemas.microsoft.com/office/powerpoint/2010/main" val="9756747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5D26105-4C42-47E0-A1AC-801F12515D6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FDA66F7-80BB-4F75-B8D0-659DA8941C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CD76FCB-2E00-4791-BC5E-1DA59EB7FB23}"/>
              </a:ext>
            </a:extLst>
          </p:cNvPr>
          <p:cNvSpPr>
            <a:spLocks noGrp="1" noChangeArrowheads="1"/>
          </p:cNvSpPr>
          <p:nvPr>
            <p:ph type="sldNum" sz="quarter" idx="12"/>
          </p:nvPr>
        </p:nvSpPr>
        <p:spPr>
          <a:ln/>
        </p:spPr>
        <p:txBody>
          <a:bodyPr/>
          <a:lstStyle>
            <a:lvl1pPr>
              <a:defRPr/>
            </a:lvl1pPr>
          </a:lstStyle>
          <a:p>
            <a:fld id="{D9FB8804-1A94-4F3A-9519-9D06B93B679E}" type="slidenum">
              <a:rPr lang="en-US" altLang="en-US"/>
              <a:pPr/>
              <a:t>‹#›</a:t>
            </a:fld>
            <a:endParaRPr lang="en-US" altLang="en-US"/>
          </a:p>
        </p:txBody>
      </p:sp>
    </p:spTree>
    <p:extLst>
      <p:ext uri="{BB962C8B-B14F-4D97-AF65-F5344CB8AC3E}">
        <p14:creationId xmlns:p14="http://schemas.microsoft.com/office/powerpoint/2010/main" val="34497515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7203C9A-E926-491A-8374-CCBD0F380D4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F480BCE-4C93-4A17-8F50-BAE98C2311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0969A7B-9B6B-4CCD-80DB-528E718E6A43}"/>
              </a:ext>
            </a:extLst>
          </p:cNvPr>
          <p:cNvSpPr>
            <a:spLocks noGrp="1" noChangeArrowheads="1"/>
          </p:cNvSpPr>
          <p:nvPr>
            <p:ph type="sldNum" sz="quarter" idx="12"/>
          </p:nvPr>
        </p:nvSpPr>
        <p:spPr>
          <a:ln/>
        </p:spPr>
        <p:txBody>
          <a:bodyPr/>
          <a:lstStyle>
            <a:lvl1pPr>
              <a:defRPr/>
            </a:lvl1pPr>
          </a:lstStyle>
          <a:p>
            <a:fld id="{75031AA8-B7AA-41CC-80F1-E45FFE037F4A}" type="slidenum">
              <a:rPr lang="en-US" altLang="en-US"/>
              <a:pPr/>
              <a:t>‹#›</a:t>
            </a:fld>
            <a:endParaRPr lang="en-US" altLang="en-US"/>
          </a:p>
        </p:txBody>
      </p:sp>
    </p:spTree>
    <p:extLst>
      <p:ext uri="{BB962C8B-B14F-4D97-AF65-F5344CB8AC3E}">
        <p14:creationId xmlns:p14="http://schemas.microsoft.com/office/powerpoint/2010/main" val="11200215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8DC01F6-4062-4D22-AB4A-B6D68E39AD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B52511-504F-406E-9114-8A1A274B32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ADAB16-ED7C-49E5-AF72-924D0BBC530E}"/>
              </a:ext>
            </a:extLst>
          </p:cNvPr>
          <p:cNvSpPr>
            <a:spLocks noGrp="1" noChangeArrowheads="1"/>
          </p:cNvSpPr>
          <p:nvPr>
            <p:ph type="sldNum" sz="quarter" idx="12"/>
          </p:nvPr>
        </p:nvSpPr>
        <p:spPr>
          <a:ln/>
        </p:spPr>
        <p:txBody>
          <a:bodyPr/>
          <a:lstStyle>
            <a:lvl1pPr>
              <a:defRPr/>
            </a:lvl1pPr>
          </a:lstStyle>
          <a:p>
            <a:fld id="{72A34C45-835E-494F-BD7C-44035D9D2B51}" type="slidenum">
              <a:rPr lang="en-US" altLang="en-US"/>
              <a:pPr/>
              <a:t>‹#›</a:t>
            </a:fld>
            <a:endParaRPr lang="en-US" altLang="en-US"/>
          </a:p>
        </p:txBody>
      </p:sp>
    </p:spTree>
    <p:extLst>
      <p:ext uri="{BB962C8B-B14F-4D97-AF65-F5344CB8AC3E}">
        <p14:creationId xmlns:p14="http://schemas.microsoft.com/office/powerpoint/2010/main" val="895470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5EF34C7-581C-2149-8C88-129496AB75D5}" type="slidenum">
              <a:rPr lang="en-US" altLang="en-US"/>
              <a:pPr/>
              <a:t>‹#›</a:t>
            </a:fld>
            <a:endParaRPr lang="en-US" altLang="en-US"/>
          </a:p>
        </p:txBody>
      </p:sp>
    </p:spTree>
    <p:extLst>
      <p:ext uri="{BB962C8B-B14F-4D97-AF65-F5344CB8AC3E}">
        <p14:creationId xmlns:p14="http://schemas.microsoft.com/office/powerpoint/2010/main" val="746842590"/>
      </p:ext>
    </p:extLst>
  </p:cSld>
  <p:clrMapOvr>
    <a:masterClrMapping/>
  </p:clrMapOvr>
  <p:transition>
    <p:cover dir="ld"/>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9D378F5-4953-407E-A535-76CF2BFDD5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A47DBF1-3DBF-43E9-A86D-695F69A338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59F7AC4-2F82-485E-B90F-C01DF6550C1E}"/>
              </a:ext>
            </a:extLst>
          </p:cNvPr>
          <p:cNvSpPr>
            <a:spLocks noGrp="1" noChangeArrowheads="1"/>
          </p:cNvSpPr>
          <p:nvPr>
            <p:ph type="sldNum" sz="quarter" idx="12"/>
          </p:nvPr>
        </p:nvSpPr>
        <p:spPr>
          <a:ln/>
        </p:spPr>
        <p:txBody>
          <a:bodyPr/>
          <a:lstStyle>
            <a:lvl1pPr>
              <a:defRPr/>
            </a:lvl1pPr>
          </a:lstStyle>
          <a:p>
            <a:fld id="{1A3E1AF7-6DF6-4FC6-9A17-EE2ACB6B1F77}" type="slidenum">
              <a:rPr lang="en-US" altLang="en-US"/>
              <a:pPr/>
              <a:t>‹#›</a:t>
            </a:fld>
            <a:endParaRPr lang="en-US" altLang="en-US"/>
          </a:p>
        </p:txBody>
      </p:sp>
    </p:spTree>
    <p:extLst>
      <p:ext uri="{BB962C8B-B14F-4D97-AF65-F5344CB8AC3E}">
        <p14:creationId xmlns:p14="http://schemas.microsoft.com/office/powerpoint/2010/main" val="24941478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C87F6C-76E1-472A-9EFD-0912D9BB7C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4E8751-ADFA-4405-87FC-D906BD40A1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526EEE-84BD-4468-B3AC-277C9033990C}"/>
              </a:ext>
            </a:extLst>
          </p:cNvPr>
          <p:cNvSpPr>
            <a:spLocks noGrp="1" noChangeArrowheads="1"/>
          </p:cNvSpPr>
          <p:nvPr>
            <p:ph type="sldNum" sz="quarter" idx="12"/>
          </p:nvPr>
        </p:nvSpPr>
        <p:spPr>
          <a:ln/>
        </p:spPr>
        <p:txBody>
          <a:bodyPr/>
          <a:lstStyle>
            <a:lvl1pPr>
              <a:defRPr/>
            </a:lvl1pPr>
          </a:lstStyle>
          <a:p>
            <a:fld id="{0C170709-A8AF-497E-9073-BAAC9D5CA8D9}" type="slidenum">
              <a:rPr lang="en-US" altLang="en-US"/>
              <a:pPr/>
              <a:t>‹#›</a:t>
            </a:fld>
            <a:endParaRPr lang="en-US" altLang="en-US"/>
          </a:p>
        </p:txBody>
      </p:sp>
    </p:spTree>
    <p:extLst>
      <p:ext uri="{BB962C8B-B14F-4D97-AF65-F5344CB8AC3E}">
        <p14:creationId xmlns:p14="http://schemas.microsoft.com/office/powerpoint/2010/main" val="13837139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107BD4-61A0-4680-BB96-83F9ADCE19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FCA454-7AA0-46F5-83E9-32C5EDF6DC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E1AB9E-0573-417F-A3F6-912B77D39D28}"/>
              </a:ext>
            </a:extLst>
          </p:cNvPr>
          <p:cNvSpPr>
            <a:spLocks noGrp="1" noChangeArrowheads="1"/>
          </p:cNvSpPr>
          <p:nvPr>
            <p:ph type="sldNum" sz="quarter" idx="12"/>
          </p:nvPr>
        </p:nvSpPr>
        <p:spPr>
          <a:ln/>
        </p:spPr>
        <p:txBody>
          <a:bodyPr/>
          <a:lstStyle>
            <a:lvl1pPr>
              <a:defRPr/>
            </a:lvl1pPr>
          </a:lstStyle>
          <a:p>
            <a:fld id="{B0FCBECC-8FC5-4400-B006-0CD641B8FE41}" type="slidenum">
              <a:rPr lang="en-US" altLang="en-US"/>
              <a:pPr/>
              <a:t>‹#›</a:t>
            </a:fld>
            <a:endParaRPr lang="en-US" altLang="en-US"/>
          </a:p>
        </p:txBody>
      </p:sp>
    </p:spTree>
    <p:extLst>
      <p:ext uri="{BB962C8B-B14F-4D97-AF65-F5344CB8AC3E}">
        <p14:creationId xmlns:p14="http://schemas.microsoft.com/office/powerpoint/2010/main" val="5967803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855AF86C-637E-4535-B0CD-4E6EAD0F6D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82C9D3-39FA-432B-822D-2EF3EDF671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B015F7-69C3-4A3D-A2A3-F9FEBD3ACBB4}"/>
              </a:ext>
            </a:extLst>
          </p:cNvPr>
          <p:cNvSpPr>
            <a:spLocks noGrp="1" noChangeArrowheads="1"/>
          </p:cNvSpPr>
          <p:nvPr>
            <p:ph type="sldNum" sz="quarter" idx="12"/>
          </p:nvPr>
        </p:nvSpPr>
        <p:spPr>
          <a:ln/>
        </p:spPr>
        <p:txBody>
          <a:bodyPr/>
          <a:lstStyle>
            <a:lvl1pPr>
              <a:defRPr/>
            </a:lvl1pPr>
          </a:lstStyle>
          <a:p>
            <a:fld id="{2407E337-2349-4471-B910-26182D1A8A36}" type="slidenum">
              <a:rPr lang="en-US" altLang="en-US"/>
              <a:pPr/>
              <a:t>‹#›</a:t>
            </a:fld>
            <a:endParaRPr lang="en-US" altLang="en-US"/>
          </a:p>
        </p:txBody>
      </p:sp>
    </p:spTree>
    <p:extLst>
      <p:ext uri="{BB962C8B-B14F-4D97-AF65-F5344CB8AC3E}">
        <p14:creationId xmlns:p14="http://schemas.microsoft.com/office/powerpoint/2010/main" val="19674324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29"/>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093ED7E5-CBD9-4BA8-A755-9511AF0B3F1C}"/>
              </a:ext>
            </a:extLst>
          </p:cNvPr>
          <p:cNvSpPr>
            <a:spLocks noGrp="1" noChangeArrowheads="1"/>
          </p:cNvSpPr>
          <p:nvPr>
            <p:ph type="dt" idx="10"/>
          </p:nvPr>
        </p:nvSpPr>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FD0FF725-B6CC-4E92-B403-2FF03C8FA304}"/>
              </a:ext>
            </a:extLst>
          </p:cNvPr>
          <p:cNvSpPr>
            <a:spLocks noGrp="1" noChangeArrowheads="1"/>
          </p:cNvSpPr>
          <p:nvPr>
            <p:ph type="ftr" idx="11"/>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F8598CA4-DEB2-4E28-B9A0-97B822D6D4A6}"/>
              </a:ext>
            </a:extLst>
          </p:cNvPr>
          <p:cNvSpPr>
            <a:spLocks noGrp="1" noChangeArrowheads="1"/>
          </p:cNvSpPr>
          <p:nvPr>
            <p:ph type="sldNum" idx="12"/>
          </p:nvPr>
        </p:nvSpPr>
        <p:spPr/>
        <p:txBody>
          <a:bodyPr/>
          <a:lstStyle>
            <a:lvl1pPr>
              <a:defRPr/>
            </a:lvl1pPr>
          </a:lstStyle>
          <a:p>
            <a:fld id="{3665BA21-8DC8-4B9B-AB40-663A6EC91CF7}" type="slidenum">
              <a:rPr lang="en-GB" altLang="en-US"/>
              <a:pPr/>
              <a:t>‹#›</a:t>
            </a:fld>
            <a:endParaRPr lang="en-GB" altLang="en-US"/>
          </a:p>
        </p:txBody>
      </p:sp>
    </p:spTree>
    <p:extLst>
      <p:ext uri="{BB962C8B-B14F-4D97-AF65-F5344CB8AC3E}">
        <p14:creationId xmlns:p14="http://schemas.microsoft.com/office/powerpoint/2010/main" val="27701100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1F1FADA-8BC6-8644-86AB-4CA038AA55FC}" type="slidenum">
              <a:rPr lang="en-US" altLang="en-US"/>
              <a:pPr/>
              <a:t>‹#›</a:t>
            </a:fld>
            <a:endParaRPr lang="en-US" altLang="en-US"/>
          </a:p>
        </p:txBody>
      </p:sp>
    </p:spTree>
    <p:extLst>
      <p:ext uri="{BB962C8B-B14F-4D97-AF65-F5344CB8AC3E}">
        <p14:creationId xmlns:p14="http://schemas.microsoft.com/office/powerpoint/2010/main" val="3494945471"/>
      </p:ext>
    </p:extLst>
  </p:cSld>
  <p:clrMapOvr>
    <a:masterClrMapping/>
  </p:clrMapOvr>
  <p:transition>
    <p:cover dir="ld"/>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E23C41-6B27-7740-ABEA-3CBBB91DBE0E}" type="slidenum">
              <a:rPr lang="en-US" altLang="en-US"/>
              <a:pPr/>
              <a:t>‹#›</a:t>
            </a:fld>
            <a:endParaRPr lang="en-US" altLang="en-US"/>
          </a:p>
        </p:txBody>
      </p:sp>
    </p:spTree>
    <p:extLst>
      <p:ext uri="{BB962C8B-B14F-4D97-AF65-F5344CB8AC3E}">
        <p14:creationId xmlns:p14="http://schemas.microsoft.com/office/powerpoint/2010/main" val="1228406075"/>
      </p:ext>
    </p:extLst>
  </p:cSld>
  <p:clrMapOvr>
    <a:masterClrMapping/>
  </p:clrMapOvr>
  <p:transition>
    <p:cover dir="ld"/>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1176E0B-D6F9-464D-BF09-1F12392C2627}" type="slidenum">
              <a:rPr lang="en-US" altLang="en-US"/>
              <a:pPr/>
              <a:t>‹#›</a:t>
            </a:fld>
            <a:endParaRPr lang="en-US" altLang="en-US"/>
          </a:p>
        </p:txBody>
      </p:sp>
    </p:spTree>
    <p:extLst>
      <p:ext uri="{BB962C8B-B14F-4D97-AF65-F5344CB8AC3E}">
        <p14:creationId xmlns:p14="http://schemas.microsoft.com/office/powerpoint/2010/main" val="3286180982"/>
      </p:ext>
    </p:extLst>
  </p:cSld>
  <p:clrMapOvr>
    <a:masterClrMapping/>
  </p:clrMapOvr>
  <p:transition>
    <p:cover dir="ld"/>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768A7AD-2A58-0E42-B445-957BEEA9CA61}" type="slidenum">
              <a:rPr lang="en-US" altLang="en-US"/>
              <a:pPr/>
              <a:t>‹#›</a:t>
            </a:fld>
            <a:endParaRPr lang="en-US" altLang="en-US"/>
          </a:p>
        </p:txBody>
      </p:sp>
    </p:spTree>
    <p:extLst>
      <p:ext uri="{BB962C8B-B14F-4D97-AF65-F5344CB8AC3E}">
        <p14:creationId xmlns:p14="http://schemas.microsoft.com/office/powerpoint/2010/main" val="2984180432"/>
      </p:ext>
    </p:extLst>
  </p:cSld>
  <p:clrMapOvr>
    <a:masterClrMapping/>
  </p:clrMapOvr>
  <p:transition>
    <p:cover dir="ld"/>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96CAA87-D201-6341-8F74-B552BA7567A4}" type="slidenum">
              <a:rPr lang="en-US" altLang="en-US"/>
              <a:pPr/>
              <a:t>‹#›</a:t>
            </a:fld>
            <a:endParaRPr lang="en-US" altLang="en-US"/>
          </a:p>
        </p:txBody>
      </p:sp>
    </p:spTree>
    <p:extLst>
      <p:ext uri="{BB962C8B-B14F-4D97-AF65-F5344CB8AC3E}">
        <p14:creationId xmlns:p14="http://schemas.microsoft.com/office/powerpoint/2010/main" val="1020993890"/>
      </p:ext>
    </p:extLst>
  </p:cSld>
  <p:clrMapOvr>
    <a:masterClrMapping/>
  </p:clrMapOvr>
  <p:transition>
    <p:cover dir="l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19807C1-4797-AB47-A55F-7C23CB20C778}" type="slidenum">
              <a:rPr lang="en-US" altLang="en-US"/>
              <a:pPr/>
              <a:t>‹#›</a:t>
            </a:fld>
            <a:endParaRPr lang="en-US" altLang="en-US"/>
          </a:p>
        </p:txBody>
      </p:sp>
    </p:spTree>
    <p:extLst>
      <p:ext uri="{BB962C8B-B14F-4D97-AF65-F5344CB8AC3E}">
        <p14:creationId xmlns:p14="http://schemas.microsoft.com/office/powerpoint/2010/main" val="141493415"/>
      </p:ext>
    </p:extLst>
  </p:cSld>
  <p:clrMapOvr>
    <a:masterClrMapping/>
  </p:clrMapOvr>
  <p:transition>
    <p:cover dir="ld"/>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0A51132-B839-1448-8972-B155A7DA8F05}" type="slidenum">
              <a:rPr lang="en-US" altLang="en-US"/>
              <a:pPr/>
              <a:t>‹#›</a:t>
            </a:fld>
            <a:endParaRPr lang="en-US" altLang="en-US"/>
          </a:p>
        </p:txBody>
      </p:sp>
    </p:spTree>
    <p:extLst>
      <p:ext uri="{BB962C8B-B14F-4D97-AF65-F5344CB8AC3E}">
        <p14:creationId xmlns:p14="http://schemas.microsoft.com/office/powerpoint/2010/main" val="2651794562"/>
      </p:ext>
    </p:extLst>
  </p:cSld>
  <p:clrMapOvr>
    <a:masterClrMapping/>
  </p:clrMapOvr>
  <p:transition>
    <p:cover dir="ld"/>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14C6F3E-4BE0-BD45-AD54-FAED51B2C32E}" type="slidenum">
              <a:rPr lang="en-US" altLang="en-US"/>
              <a:pPr/>
              <a:t>‹#›</a:t>
            </a:fld>
            <a:endParaRPr lang="en-US" altLang="en-US"/>
          </a:p>
        </p:txBody>
      </p:sp>
    </p:spTree>
    <p:extLst>
      <p:ext uri="{BB962C8B-B14F-4D97-AF65-F5344CB8AC3E}">
        <p14:creationId xmlns:p14="http://schemas.microsoft.com/office/powerpoint/2010/main" val="400867907"/>
      </p:ext>
    </p:extLst>
  </p:cSld>
  <p:clrMapOvr>
    <a:masterClrMapping/>
  </p:clrMapOvr>
  <p:transition>
    <p:cover dir="ld"/>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0051800-F6AD-404B-B026-486A2C943FBC}" type="slidenum">
              <a:rPr lang="en-US" altLang="en-US"/>
              <a:pPr/>
              <a:t>‹#›</a:t>
            </a:fld>
            <a:endParaRPr lang="en-US" altLang="en-US"/>
          </a:p>
        </p:txBody>
      </p:sp>
    </p:spTree>
    <p:extLst>
      <p:ext uri="{BB962C8B-B14F-4D97-AF65-F5344CB8AC3E}">
        <p14:creationId xmlns:p14="http://schemas.microsoft.com/office/powerpoint/2010/main" val="2950756639"/>
      </p:ext>
    </p:extLst>
  </p:cSld>
  <p:clrMapOvr>
    <a:masterClrMapping/>
  </p:clrMapOvr>
  <p:transition>
    <p:cover dir="ld"/>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6468C70-40F1-9540-A640-2444C510BE9A}" type="slidenum">
              <a:rPr lang="en-US" altLang="en-US"/>
              <a:pPr/>
              <a:t>‹#›</a:t>
            </a:fld>
            <a:endParaRPr lang="en-US" altLang="en-US"/>
          </a:p>
        </p:txBody>
      </p:sp>
    </p:spTree>
    <p:extLst>
      <p:ext uri="{BB962C8B-B14F-4D97-AF65-F5344CB8AC3E}">
        <p14:creationId xmlns:p14="http://schemas.microsoft.com/office/powerpoint/2010/main" val="3542359277"/>
      </p:ext>
    </p:extLst>
  </p:cSld>
  <p:clrMapOvr>
    <a:masterClrMapping/>
  </p:clrMapOvr>
  <p:transition>
    <p:cover dir="ld"/>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BC14F6B-018A-8741-8A03-48EBB013310D}" type="slidenum">
              <a:rPr lang="en-US" altLang="en-US"/>
              <a:pPr/>
              <a:t>‹#›</a:t>
            </a:fld>
            <a:endParaRPr lang="en-US" altLang="en-US"/>
          </a:p>
        </p:txBody>
      </p:sp>
    </p:spTree>
    <p:extLst>
      <p:ext uri="{BB962C8B-B14F-4D97-AF65-F5344CB8AC3E}">
        <p14:creationId xmlns:p14="http://schemas.microsoft.com/office/powerpoint/2010/main" val="3769224349"/>
      </p:ext>
    </p:extLst>
  </p:cSld>
  <p:clrMapOvr>
    <a:masterClrMapping/>
  </p:clrMapOvr>
  <p:transition>
    <p:cover dir="ld"/>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A2E8D6C-A41E-4F49-83AD-D6EE1257BA53}" type="slidenum">
              <a:rPr lang="en-US" altLang="en-US"/>
              <a:pPr/>
              <a:t>‹#›</a:t>
            </a:fld>
            <a:endParaRPr lang="en-US" altLang="en-US"/>
          </a:p>
        </p:txBody>
      </p:sp>
    </p:spTree>
    <p:extLst>
      <p:ext uri="{BB962C8B-B14F-4D97-AF65-F5344CB8AC3E}">
        <p14:creationId xmlns:p14="http://schemas.microsoft.com/office/powerpoint/2010/main" val="2547320782"/>
      </p:ext>
    </p:extLst>
  </p:cSld>
  <p:clrMapOvr>
    <a:masterClrMapping/>
  </p:clrMapOvr>
  <p:transition>
    <p:cover dir="ld"/>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686DDFD-4CE9-DE44-8256-87F367F22DF6}" type="slidenum">
              <a:rPr lang="en-US" altLang="en-US"/>
              <a:pPr/>
              <a:t>‹#›</a:t>
            </a:fld>
            <a:endParaRPr lang="en-US" altLang="en-US"/>
          </a:p>
        </p:txBody>
      </p:sp>
    </p:spTree>
    <p:extLst>
      <p:ext uri="{BB962C8B-B14F-4D97-AF65-F5344CB8AC3E}">
        <p14:creationId xmlns:p14="http://schemas.microsoft.com/office/powerpoint/2010/main" val="633231966"/>
      </p:ext>
    </p:extLst>
  </p:cSld>
  <p:clrMapOvr>
    <a:masterClrMapping/>
  </p:clrMapOvr>
  <p:transition>
    <p:cover dir="ld"/>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EF7BA6B-FA5B-C345-89C2-87B30114BA25}" type="slidenum">
              <a:rPr lang="en-US" altLang="en-US"/>
              <a:pPr/>
              <a:t>‹#›</a:t>
            </a:fld>
            <a:endParaRPr lang="en-US" altLang="en-US"/>
          </a:p>
        </p:txBody>
      </p:sp>
    </p:spTree>
    <p:extLst>
      <p:ext uri="{BB962C8B-B14F-4D97-AF65-F5344CB8AC3E}">
        <p14:creationId xmlns:p14="http://schemas.microsoft.com/office/powerpoint/2010/main" val="2910134873"/>
      </p:ext>
    </p:extLst>
  </p:cSld>
  <p:clrMapOvr>
    <a:masterClrMapping/>
  </p:clrMapOvr>
  <p:transition>
    <p:cover dir="ld"/>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352C27C-6834-C445-8086-D589BAB6CB28}" type="slidenum">
              <a:rPr lang="en-US" altLang="en-US"/>
              <a:pPr/>
              <a:t>‹#›</a:t>
            </a:fld>
            <a:endParaRPr lang="en-US" altLang="en-US"/>
          </a:p>
        </p:txBody>
      </p:sp>
    </p:spTree>
    <p:extLst>
      <p:ext uri="{BB962C8B-B14F-4D97-AF65-F5344CB8AC3E}">
        <p14:creationId xmlns:p14="http://schemas.microsoft.com/office/powerpoint/2010/main" val="291618437"/>
      </p:ext>
    </p:extLst>
  </p:cSld>
  <p:clrMapOvr>
    <a:masterClrMapping/>
  </p:clrMapOvr>
  <p:transition>
    <p:cover dir="ld"/>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26C925C-8B8C-3A4D-88E4-7CF2BAEDD590}" type="slidenum">
              <a:rPr lang="en-US" altLang="en-US"/>
              <a:pPr/>
              <a:t>‹#›</a:t>
            </a:fld>
            <a:endParaRPr lang="en-US" altLang="en-US"/>
          </a:p>
        </p:txBody>
      </p:sp>
    </p:spTree>
    <p:extLst>
      <p:ext uri="{BB962C8B-B14F-4D97-AF65-F5344CB8AC3E}">
        <p14:creationId xmlns:p14="http://schemas.microsoft.com/office/powerpoint/2010/main" val="1490867755"/>
      </p:ext>
    </p:extLst>
  </p:cSld>
  <p:clrMapOvr>
    <a:masterClrMapping/>
  </p:clrMapOvr>
  <p:transition>
    <p:cover dir="l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E4BED473-0C74-514E-93F6-A03D7158D4E7}" type="slidenum">
              <a:rPr lang="en-US" altLang="en-US"/>
              <a:pPr/>
              <a:t>‹#›</a:t>
            </a:fld>
            <a:endParaRPr lang="en-US" altLang="en-US"/>
          </a:p>
        </p:txBody>
      </p:sp>
    </p:spTree>
    <p:extLst>
      <p:ext uri="{BB962C8B-B14F-4D97-AF65-F5344CB8AC3E}">
        <p14:creationId xmlns:p14="http://schemas.microsoft.com/office/powerpoint/2010/main" val="2117077672"/>
      </p:ext>
    </p:extLst>
  </p:cSld>
  <p:clrMapOvr>
    <a:masterClrMapping/>
  </p:clrMapOvr>
  <p:transition>
    <p:cover dir="ld"/>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1AA26D0-B76F-2346-90EB-3E763ACC028D}" type="slidenum">
              <a:rPr lang="en-US" altLang="en-US"/>
              <a:pPr/>
              <a:t>‹#›</a:t>
            </a:fld>
            <a:endParaRPr lang="en-US" altLang="en-US"/>
          </a:p>
        </p:txBody>
      </p:sp>
    </p:spTree>
    <p:extLst>
      <p:ext uri="{BB962C8B-B14F-4D97-AF65-F5344CB8AC3E}">
        <p14:creationId xmlns:p14="http://schemas.microsoft.com/office/powerpoint/2010/main" val="2773468405"/>
      </p:ext>
    </p:extLst>
  </p:cSld>
  <p:clrMapOvr>
    <a:masterClrMapping/>
  </p:clrMapOvr>
  <p:transition>
    <p:cover dir="ld"/>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E831F6F-8E8B-1848-8B49-541D045274A9}" type="slidenum">
              <a:rPr lang="en-US" altLang="en-US"/>
              <a:pPr/>
              <a:t>‹#›</a:t>
            </a:fld>
            <a:endParaRPr lang="en-US" altLang="en-US"/>
          </a:p>
        </p:txBody>
      </p:sp>
    </p:spTree>
    <p:extLst>
      <p:ext uri="{BB962C8B-B14F-4D97-AF65-F5344CB8AC3E}">
        <p14:creationId xmlns:p14="http://schemas.microsoft.com/office/powerpoint/2010/main" val="1716425511"/>
      </p:ext>
    </p:extLst>
  </p:cSld>
  <p:clrMapOvr>
    <a:masterClrMapping/>
  </p:clrMapOvr>
  <p:transition>
    <p:cover dir="ld"/>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10AC5AC-E359-7A4A-A4B6-2675A217BF15}" type="slidenum">
              <a:rPr lang="en-US" altLang="en-US"/>
              <a:pPr/>
              <a:t>‹#›</a:t>
            </a:fld>
            <a:endParaRPr lang="en-US" altLang="en-US"/>
          </a:p>
        </p:txBody>
      </p:sp>
    </p:spTree>
    <p:extLst>
      <p:ext uri="{BB962C8B-B14F-4D97-AF65-F5344CB8AC3E}">
        <p14:creationId xmlns:p14="http://schemas.microsoft.com/office/powerpoint/2010/main" val="1029247650"/>
      </p:ext>
    </p:extLst>
  </p:cSld>
  <p:clrMapOvr>
    <a:masterClrMapping/>
  </p:clrMapOvr>
  <p:transition>
    <p:cover dir="ld"/>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E66D3A2-0DD9-BC4A-AD28-C0D9E2661B06}" type="slidenum">
              <a:rPr lang="en-US" altLang="en-US"/>
              <a:pPr/>
              <a:t>‹#›</a:t>
            </a:fld>
            <a:endParaRPr lang="en-US" altLang="en-US"/>
          </a:p>
        </p:txBody>
      </p:sp>
    </p:spTree>
    <p:extLst>
      <p:ext uri="{BB962C8B-B14F-4D97-AF65-F5344CB8AC3E}">
        <p14:creationId xmlns:p14="http://schemas.microsoft.com/office/powerpoint/2010/main" val="1577252503"/>
      </p:ext>
    </p:extLst>
  </p:cSld>
  <p:clrMapOvr>
    <a:masterClrMapping/>
  </p:clrMapOvr>
  <p:transition>
    <p:cover dir="ld"/>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26EC8C-650F-6246-9B29-A19716544F10}" type="slidenum">
              <a:rPr lang="en-US" altLang="en-US"/>
              <a:pPr/>
              <a:t>‹#›</a:t>
            </a:fld>
            <a:endParaRPr lang="en-US" altLang="en-US"/>
          </a:p>
        </p:txBody>
      </p:sp>
    </p:spTree>
    <p:extLst>
      <p:ext uri="{BB962C8B-B14F-4D97-AF65-F5344CB8AC3E}">
        <p14:creationId xmlns:p14="http://schemas.microsoft.com/office/powerpoint/2010/main" val="1074228875"/>
      </p:ext>
    </p:extLst>
  </p:cSld>
  <p:clrMapOvr>
    <a:masterClrMapping/>
  </p:clrMapOvr>
  <p:transition>
    <p:cover dir="ld"/>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5D615FA-43B2-824A-81BF-13B63CCF2F88}" type="slidenum">
              <a:rPr lang="en-US" altLang="en-US"/>
              <a:pPr/>
              <a:t>‹#›</a:t>
            </a:fld>
            <a:endParaRPr lang="en-US" altLang="en-US"/>
          </a:p>
        </p:txBody>
      </p:sp>
    </p:spTree>
    <p:extLst>
      <p:ext uri="{BB962C8B-B14F-4D97-AF65-F5344CB8AC3E}">
        <p14:creationId xmlns:p14="http://schemas.microsoft.com/office/powerpoint/2010/main" val="3325641800"/>
      </p:ext>
    </p:extLst>
  </p:cSld>
  <p:clrMapOvr>
    <a:masterClrMapping/>
  </p:clrMapOvr>
  <p:transition>
    <p:cover dir="ld"/>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A36A11-F557-9842-9C94-E0EC38B9981C}" type="slidenum">
              <a:rPr lang="en-US" altLang="en-US"/>
              <a:pPr/>
              <a:t>‹#›</a:t>
            </a:fld>
            <a:endParaRPr lang="en-US" altLang="en-US"/>
          </a:p>
        </p:txBody>
      </p:sp>
    </p:spTree>
    <p:extLst>
      <p:ext uri="{BB962C8B-B14F-4D97-AF65-F5344CB8AC3E}">
        <p14:creationId xmlns:p14="http://schemas.microsoft.com/office/powerpoint/2010/main" val="1384256569"/>
      </p:ext>
    </p:extLst>
  </p:cSld>
  <p:clrMapOvr>
    <a:masterClrMapping/>
  </p:clrMapOvr>
  <p:transition>
    <p:cover dir="ld"/>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11DB47F-30BE-6043-AE05-0CF457DA3540}" type="slidenum">
              <a:rPr lang="en-US" altLang="en-US"/>
              <a:pPr/>
              <a:t>‹#›</a:t>
            </a:fld>
            <a:endParaRPr lang="en-US" altLang="en-US"/>
          </a:p>
        </p:txBody>
      </p:sp>
    </p:spTree>
    <p:extLst>
      <p:ext uri="{BB962C8B-B14F-4D97-AF65-F5344CB8AC3E}">
        <p14:creationId xmlns:p14="http://schemas.microsoft.com/office/powerpoint/2010/main" val="2294888447"/>
      </p:ext>
    </p:extLst>
  </p:cSld>
  <p:clrMapOvr>
    <a:masterClrMapping/>
  </p:clrMapOvr>
  <p:transition>
    <p:cover dir="ld"/>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11C93D9-E729-8440-AF39-B149BD2FBA07}" type="slidenum">
              <a:rPr lang="en-US" altLang="en-US"/>
              <a:pPr/>
              <a:t>‹#›</a:t>
            </a:fld>
            <a:endParaRPr lang="en-US" altLang="en-US"/>
          </a:p>
        </p:txBody>
      </p:sp>
    </p:spTree>
    <p:extLst>
      <p:ext uri="{BB962C8B-B14F-4D97-AF65-F5344CB8AC3E}">
        <p14:creationId xmlns:p14="http://schemas.microsoft.com/office/powerpoint/2010/main" val="1865991849"/>
      </p:ext>
    </p:extLst>
  </p:cSld>
  <p:clrMapOvr>
    <a:masterClrMapping/>
  </p:clrMapOvr>
  <p:transition>
    <p:cover dir="ld"/>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059" indent="0" algn="ctr">
              <a:buNone/>
              <a:defRPr/>
            </a:lvl2pPr>
            <a:lvl3pPr marL="914116" indent="0" algn="ctr">
              <a:buNone/>
              <a:defRPr/>
            </a:lvl3pPr>
            <a:lvl4pPr marL="1371174" indent="0" algn="ctr">
              <a:buNone/>
              <a:defRPr/>
            </a:lvl4pPr>
            <a:lvl5pPr marL="1828231" indent="0" algn="ctr">
              <a:buNone/>
              <a:defRPr/>
            </a:lvl5pPr>
            <a:lvl6pPr marL="2285289" indent="0" algn="ctr">
              <a:buNone/>
              <a:defRPr/>
            </a:lvl6pPr>
            <a:lvl7pPr marL="2742346" indent="0" algn="ctr">
              <a:buNone/>
              <a:defRPr/>
            </a:lvl7pPr>
            <a:lvl8pPr marL="3199404" indent="0" algn="ctr">
              <a:buNone/>
              <a:defRPr/>
            </a:lvl8pPr>
            <a:lvl9pPr marL="365646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B61B719-2922-49A9-B0C3-8698CC196A77}" type="slidenum">
              <a:rPr lang="en-US"/>
              <a:pPr>
                <a:defRPr/>
              </a:pPr>
              <a:t>‹#›</a:t>
            </a:fld>
            <a:endParaRPr lang="en-US"/>
          </a:p>
        </p:txBody>
      </p:sp>
    </p:spTree>
    <p:extLst>
      <p:ext uri="{BB962C8B-B14F-4D97-AF65-F5344CB8AC3E}">
        <p14:creationId xmlns:p14="http://schemas.microsoft.com/office/powerpoint/2010/main" val="1736984626"/>
      </p:ext>
    </p:extLst>
  </p:cSld>
  <p:clrMapOvr>
    <a:masterClrMapping/>
  </p:clrMapOvr>
  <p:transition>
    <p:cover dir="l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7182F13E-E142-C344-A1AB-C94C825C1F26}" type="slidenum">
              <a:rPr lang="en-US" altLang="en-US"/>
              <a:pPr/>
              <a:t>‹#›</a:t>
            </a:fld>
            <a:endParaRPr lang="en-US" altLang="en-US"/>
          </a:p>
        </p:txBody>
      </p:sp>
    </p:spTree>
    <p:extLst>
      <p:ext uri="{BB962C8B-B14F-4D97-AF65-F5344CB8AC3E}">
        <p14:creationId xmlns:p14="http://schemas.microsoft.com/office/powerpoint/2010/main" val="67886161"/>
      </p:ext>
    </p:extLst>
  </p:cSld>
  <p:clrMapOvr>
    <a:masterClrMapping/>
  </p:clrMapOvr>
  <p:transition>
    <p:cover dir="ld"/>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B19E495-C32B-4840-B06F-57D88E50EF1E}" type="slidenum">
              <a:rPr lang="en-US"/>
              <a:pPr>
                <a:defRPr/>
              </a:pPr>
              <a:t>‹#›</a:t>
            </a:fld>
            <a:endParaRPr lang="en-US"/>
          </a:p>
        </p:txBody>
      </p:sp>
    </p:spTree>
    <p:extLst>
      <p:ext uri="{BB962C8B-B14F-4D97-AF65-F5344CB8AC3E}">
        <p14:creationId xmlns:p14="http://schemas.microsoft.com/office/powerpoint/2010/main" val="993571198"/>
      </p:ext>
    </p:extLst>
  </p:cSld>
  <p:clrMapOvr>
    <a:masterClrMapping/>
  </p:clrMapOvr>
  <p:transition>
    <p:cover dir="ld"/>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B678645-0A7F-4F81-BA55-CDED2E5C7D51}" type="slidenum">
              <a:rPr lang="en-US"/>
              <a:pPr>
                <a:defRPr/>
              </a:pPr>
              <a:t>‹#›</a:t>
            </a:fld>
            <a:endParaRPr lang="en-US"/>
          </a:p>
        </p:txBody>
      </p:sp>
    </p:spTree>
    <p:extLst>
      <p:ext uri="{BB962C8B-B14F-4D97-AF65-F5344CB8AC3E}">
        <p14:creationId xmlns:p14="http://schemas.microsoft.com/office/powerpoint/2010/main" val="4133870135"/>
      </p:ext>
    </p:extLst>
  </p:cSld>
  <p:clrMapOvr>
    <a:masterClrMapping/>
  </p:clrMapOvr>
  <p:transition>
    <p:cover dir="ld"/>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902B4240-6814-4AE6-A53B-1D0259CB0B9F}" type="slidenum">
              <a:rPr lang="en-US"/>
              <a:pPr>
                <a:defRPr/>
              </a:pPr>
              <a:t>‹#›</a:t>
            </a:fld>
            <a:endParaRPr lang="en-US"/>
          </a:p>
        </p:txBody>
      </p:sp>
    </p:spTree>
    <p:extLst>
      <p:ext uri="{BB962C8B-B14F-4D97-AF65-F5344CB8AC3E}">
        <p14:creationId xmlns:p14="http://schemas.microsoft.com/office/powerpoint/2010/main" val="1476300344"/>
      </p:ext>
    </p:extLst>
  </p:cSld>
  <p:clrMapOvr>
    <a:masterClrMapping/>
  </p:clrMapOvr>
  <p:transition>
    <p:cover dir="ld"/>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1634AAF1-9886-44F1-A420-B90CA8C4AE72}" type="slidenum">
              <a:rPr lang="en-US"/>
              <a:pPr>
                <a:defRPr/>
              </a:pPr>
              <a:t>‹#›</a:t>
            </a:fld>
            <a:endParaRPr lang="en-US"/>
          </a:p>
        </p:txBody>
      </p:sp>
    </p:spTree>
    <p:extLst>
      <p:ext uri="{BB962C8B-B14F-4D97-AF65-F5344CB8AC3E}">
        <p14:creationId xmlns:p14="http://schemas.microsoft.com/office/powerpoint/2010/main" val="3271696972"/>
      </p:ext>
    </p:extLst>
  </p:cSld>
  <p:clrMapOvr>
    <a:masterClrMapping/>
  </p:clrMapOvr>
  <p:transition>
    <p:cover dir="ld"/>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B82B2360-ADD2-41F7-B8B9-5F64F4897BC4}" type="slidenum">
              <a:rPr lang="en-US"/>
              <a:pPr>
                <a:defRPr/>
              </a:pPr>
              <a:t>‹#›</a:t>
            </a:fld>
            <a:endParaRPr lang="en-US"/>
          </a:p>
        </p:txBody>
      </p:sp>
    </p:spTree>
    <p:extLst>
      <p:ext uri="{BB962C8B-B14F-4D97-AF65-F5344CB8AC3E}">
        <p14:creationId xmlns:p14="http://schemas.microsoft.com/office/powerpoint/2010/main" val="980629044"/>
      </p:ext>
    </p:extLst>
  </p:cSld>
  <p:clrMapOvr>
    <a:masterClrMapping/>
  </p:clrMapOvr>
  <p:transition>
    <p:cover dir="ld"/>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95CDEBB-F39A-4A01-A2C7-8FC1340B9B04}" type="slidenum">
              <a:rPr lang="en-US"/>
              <a:pPr>
                <a:defRPr/>
              </a:pPr>
              <a:t>‹#›</a:t>
            </a:fld>
            <a:endParaRPr lang="en-US"/>
          </a:p>
        </p:txBody>
      </p:sp>
    </p:spTree>
    <p:extLst>
      <p:ext uri="{BB962C8B-B14F-4D97-AF65-F5344CB8AC3E}">
        <p14:creationId xmlns:p14="http://schemas.microsoft.com/office/powerpoint/2010/main" val="210298809"/>
      </p:ext>
    </p:extLst>
  </p:cSld>
  <p:clrMapOvr>
    <a:masterClrMapping/>
  </p:clrMapOvr>
  <p:transition>
    <p:cover dir="ld"/>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D983CF10-98C7-4184-B211-95731DA6BB85}" type="slidenum">
              <a:rPr lang="en-US"/>
              <a:pPr>
                <a:defRPr/>
              </a:pPr>
              <a:t>‹#›</a:t>
            </a:fld>
            <a:endParaRPr lang="en-US"/>
          </a:p>
        </p:txBody>
      </p:sp>
    </p:spTree>
    <p:extLst>
      <p:ext uri="{BB962C8B-B14F-4D97-AF65-F5344CB8AC3E}">
        <p14:creationId xmlns:p14="http://schemas.microsoft.com/office/powerpoint/2010/main" val="3553890112"/>
      </p:ext>
    </p:extLst>
  </p:cSld>
  <p:clrMapOvr>
    <a:masterClrMapping/>
  </p:clrMapOvr>
  <p:transition>
    <p:cover dir="ld"/>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2569160-D58E-4384-813C-D6EF1D65974B}" type="slidenum">
              <a:rPr lang="en-US"/>
              <a:pPr>
                <a:defRPr/>
              </a:pPr>
              <a:t>‹#›</a:t>
            </a:fld>
            <a:endParaRPr lang="en-US"/>
          </a:p>
        </p:txBody>
      </p:sp>
    </p:spTree>
    <p:extLst>
      <p:ext uri="{BB962C8B-B14F-4D97-AF65-F5344CB8AC3E}">
        <p14:creationId xmlns:p14="http://schemas.microsoft.com/office/powerpoint/2010/main" val="3214885936"/>
      </p:ext>
    </p:extLst>
  </p:cSld>
  <p:clrMapOvr>
    <a:masterClrMapping/>
  </p:clrMapOvr>
  <p:transition>
    <p:cover dir="ld"/>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80A3AA7-4E2C-4218-8402-DECA74640148}" type="slidenum">
              <a:rPr lang="en-US"/>
              <a:pPr>
                <a:defRPr/>
              </a:pPr>
              <a:t>‹#›</a:t>
            </a:fld>
            <a:endParaRPr lang="en-US"/>
          </a:p>
        </p:txBody>
      </p:sp>
    </p:spTree>
    <p:extLst>
      <p:ext uri="{BB962C8B-B14F-4D97-AF65-F5344CB8AC3E}">
        <p14:creationId xmlns:p14="http://schemas.microsoft.com/office/powerpoint/2010/main" val="3696810790"/>
      </p:ext>
    </p:extLst>
  </p:cSld>
  <p:clrMapOvr>
    <a:masterClrMapping/>
  </p:clrMapOvr>
  <p:transition>
    <p:cover dir="ld"/>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685F7FF-D7B6-4BE3-8E85-2D96DB5458F7}" type="slidenum">
              <a:rPr lang="en-US"/>
              <a:pPr>
                <a:defRPr/>
              </a:pPr>
              <a:t>‹#›</a:t>
            </a:fld>
            <a:endParaRPr lang="en-US"/>
          </a:p>
        </p:txBody>
      </p:sp>
    </p:spTree>
    <p:extLst>
      <p:ext uri="{BB962C8B-B14F-4D97-AF65-F5344CB8AC3E}">
        <p14:creationId xmlns:p14="http://schemas.microsoft.com/office/powerpoint/2010/main" val="3031222811"/>
      </p:ext>
    </p:extLst>
  </p:cSld>
  <p:clrMapOvr>
    <a:masterClrMapping/>
  </p:clrMapOvr>
  <p:transition>
    <p:cover dir="l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B4CBB3EF-4668-DD46-87F3-93B76DB669DE}" type="slidenum">
              <a:rPr lang="en-US" altLang="en-US"/>
              <a:pPr/>
              <a:t>‹#›</a:t>
            </a:fld>
            <a:endParaRPr lang="en-US" altLang="en-US"/>
          </a:p>
        </p:txBody>
      </p:sp>
    </p:spTree>
    <p:extLst>
      <p:ext uri="{BB962C8B-B14F-4D97-AF65-F5344CB8AC3E}">
        <p14:creationId xmlns:p14="http://schemas.microsoft.com/office/powerpoint/2010/main" val="648891370"/>
      </p:ext>
    </p:extLst>
  </p:cSld>
  <p:clrMapOvr>
    <a:masterClrMapping/>
  </p:clrMapOvr>
  <p:transition>
    <p:cover dir="ld"/>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78CCAAF3-8B09-4D29-9900-D8FAF660AEC4}" type="slidenum">
              <a:rPr lang="en-US"/>
              <a:pPr>
                <a:defRPr/>
              </a:pPr>
              <a:t>‹#›</a:t>
            </a:fld>
            <a:endParaRPr lang="en-US"/>
          </a:p>
        </p:txBody>
      </p:sp>
    </p:spTree>
    <p:extLst>
      <p:ext uri="{BB962C8B-B14F-4D97-AF65-F5344CB8AC3E}">
        <p14:creationId xmlns:p14="http://schemas.microsoft.com/office/powerpoint/2010/main" val="3669335073"/>
      </p:ext>
    </p:extLst>
  </p:cSld>
  <p:clrMapOvr>
    <a:masterClrMapping/>
  </p:clrMapOvr>
  <p:transition>
    <p:cover dir="ld"/>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0BDED279-E062-44BF-A0CD-0BBAC93EB201}" type="slidenum">
              <a:rPr lang="en-US"/>
              <a:pPr>
                <a:defRPr/>
              </a:pPr>
              <a:t>‹#›</a:t>
            </a:fld>
            <a:endParaRPr lang="en-US"/>
          </a:p>
        </p:txBody>
      </p:sp>
    </p:spTree>
    <p:extLst>
      <p:ext uri="{BB962C8B-B14F-4D97-AF65-F5344CB8AC3E}">
        <p14:creationId xmlns:p14="http://schemas.microsoft.com/office/powerpoint/2010/main" val="2412645633"/>
      </p:ext>
    </p:extLst>
  </p:cSld>
  <p:clrMapOvr>
    <a:masterClrMapping/>
  </p:clrMapOvr>
  <p:transition>
    <p:cover dir="ld"/>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96E43B0-DD4E-4A8D-A1E5-F978C42621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EE39C2-3811-4322-848D-F940D82044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C068FC-165B-4E83-AAFC-FBFABBA65F75}"/>
              </a:ext>
            </a:extLst>
          </p:cNvPr>
          <p:cNvSpPr>
            <a:spLocks noGrp="1" noChangeArrowheads="1"/>
          </p:cNvSpPr>
          <p:nvPr>
            <p:ph type="sldNum" sz="quarter" idx="12"/>
          </p:nvPr>
        </p:nvSpPr>
        <p:spPr>
          <a:ln/>
        </p:spPr>
        <p:txBody>
          <a:bodyPr/>
          <a:lstStyle>
            <a:lvl1pPr>
              <a:defRPr/>
            </a:lvl1pPr>
          </a:lstStyle>
          <a:p>
            <a:fld id="{4E9FAAA5-0EB6-4F53-A271-07E0D5C653F3}" type="slidenum">
              <a:rPr lang="en-US" altLang="en-US"/>
              <a:pPr/>
              <a:t>‹#›</a:t>
            </a:fld>
            <a:endParaRPr lang="en-US" altLang="en-US"/>
          </a:p>
        </p:txBody>
      </p:sp>
    </p:spTree>
    <p:extLst>
      <p:ext uri="{BB962C8B-B14F-4D97-AF65-F5344CB8AC3E}">
        <p14:creationId xmlns:p14="http://schemas.microsoft.com/office/powerpoint/2010/main" val="14805298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E98136-7F07-4DC8-94BC-51BAB1152C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BB5932-6BF2-4DA5-AD76-458A57FFD0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7810BB-4375-4ADC-AB3B-A4C3A2A07430}"/>
              </a:ext>
            </a:extLst>
          </p:cNvPr>
          <p:cNvSpPr>
            <a:spLocks noGrp="1" noChangeArrowheads="1"/>
          </p:cNvSpPr>
          <p:nvPr>
            <p:ph type="sldNum" sz="quarter" idx="12"/>
          </p:nvPr>
        </p:nvSpPr>
        <p:spPr>
          <a:ln/>
        </p:spPr>
        <p:txBody>
          <a:bodyPr/>
          <a:lstStyle>
            <a:lvl1pPr>
              <a:defRPr/>
            </a:lvl1pPr>
          </a:lstStyle>
          <a:p>
            <a:fld id="{2DBDB6B3-1EFE-47F3-A3B8-42D9E297A79D}" type="slidenum">
              <a:rPr lang="en-US" altLang="en-US"/>
              <a:pPr/>
              <a:t>‹#›</a:t>
            </a:fld>
            <a:endParaRPr lang="en-US" altLang="en-US"/>
          </a:p>
        </p:txBody>
      </p:sp>
    </p:spTree>
    <p:extLst>
      <p:ext uri="{BB962C8B-B14F-4D97-AF65-F5344CB8AC3E}">
        <p14:creationId xmlns:p14="http://schemas.microsoft.com/office/powerpoint/2010/main" val="887549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3"/>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a:extLst>
              <a:ext uri="{FF2B5EF4-FFF2-40B4-BE49-F238E27FC236}">
                <a16:creationId xmlns:a16="http://schemas.microsoft.com/office/drawing/2014/main" id="{3F2D2954-47D9-47FA-B06D-FD40A5756D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162F412-40FC-45BB-8DAF-C8A9C5E513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7A0A30-8D21-455E-9F9E-C7911EA4A3AB}"/>
              </a:ext>
            </a:extLst>
          </p:cNvPr>
          <p:cNvSpPr>
            <a:spLocks noGrp="1" noChangeArrowheads="1"/>
          </p:cNvSpPr>
          <p:nvPr>
            <p:ph type="sldNum" sz="quarter" idx="12"/>
          </p:nvPr>
        </p:nvSpPr>
        <p:spPr>
          <a:ln/>
        </p:spPr>
        <p:txBody>
          <a:bodyPr/>
          <a:lstStyle>
            <a:lvl1pPr>
              <a:defRPr/>
            </a:lvl1pPr>
          </a:lstStyle>
          <a:p>
            <a:fld id="{8B1CF630-771A-4580-B471-1B1F92A84454}" type="slidenum">
              <a:rPr lang="en-US" altLang="en-US"/>
              <a:pPr/>
              <a:t>‹#›</a:t>
            </a:fld>
            <a:endParaRPr lang="en-US" altLang="en-US"/>
          </a:p>
        </p:txBody>
      </p:sp>
    </p:spTree>
    <p:extLst>
      <p:ext uri="{BB962C8B-B14F-4D97-AF65-F5344CB8AC3E}">
        <p14:creationId xmlns:p14="http://schemas.microsoft.com/office/powerpoint/2010/main" val="38934145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1981200"/>
            <a:ext cx="38184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5" y="1981200"/>
            <a:ext cx="38184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0B6C326-B06B-477B-98EE-74FBFF865C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685547-E490-4790-89EB-4A79C8BE4B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8A067C-3264-4FAF-902F-B2FACF833CA1}"/>
              </a:ext>
            </a:extLst>
          </p:cNvPr>
          <p:cNvSpPr>
            <a:spLocks noGrp="1" noChangeArrowheads="1"/>
          </p:cNvSpPr>
          <p:nvPr>
            <p:ph type="sldNum" sz="quarter" idx="12"/>
          </p:nvPr>
        </p:nvSpPr>
        <p:spPr>
          <a:ln/>
        </p:spPr>
        <p:txBody>
          <a:bodyPr/>
          <a:lstStyle>
            <a:lvl1pPr>
              <a:defRPr/>
            </a:lvl1pPr>
          </a:lstStyle>
          <a:p>
            <a:fld id="{CE00C06F-6AC8-47E6-B7DA-B989364A0BE5}" type="slidenum">
              <a:rPr lang="en-US" altLang="en-US"/>
              <a:pPr/>
              <a:t>‹#›</a:t>
            </a:fld>
            <a:endParaRPr lang="en-US" altLang="en-US"/>
          </a:p>
        </p:txBody>
      </p:sp>
    </p:spTree>
    <p:extLst>
      <p:ext uri="{BB962C8B-B14F-4D97-AF65-F5344CB8AC3E}">
        <p14:creationId xmlns:p14="http://schemas.microsoft.com/office/powerpoint/2010/main" val="27640578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6588CC9-DAD5-471B-8FC5-BAC5FF8F2D9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EB591F9-7EFD-4325-9641-5C1A02DBBB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9B046CF-C842-4B02-920A-88C41B9A9BEE}"/>
              </a:ext>
            </a:extLst>
          </p:cNvPr>
          <p:cNvSpPr>
            <a:spLocks noGrp="1" noChangeArrowheads="1"/>
          </p:cNvSpPr>
          <p:nvPr>
            <p:ph type="sldNum" sz="quarter" idx="12"/>
          </p:nvPr>
        </p:nvSpPr>
        <p:spPr>
          <a:ln/>
        </p:spPr>
        <p:txBody>
          <a:bodyPr/>
          <a:lstStyle>
            <a:lvl1pPr>
              <a:defRPr/>
            </a:lvl1pPr>
          </a:lstStyle>
          <a:p>
            <a:fld id="{D3A84A8D-5403-4447-AEDE-CF6CBFA2BC85}" type="slidenum">
              <a:rPr lang="en-US" altLang="en-US"/>
              <a:pPr/>
              <a:t>‹#›</a:t>
            </a:fld>
            <a:endParaRPr lang="en-US" altLang="en-US"/>
          </a:p>
        </p:txBody>
      </p:sp>
    </p:spTree>
    <p:extLst>
      <p:ext uri="{BB962C8B-B14F-4D97-AF65-F5344CB8AC3E}">
        <p14:creationId xmlns:p14="http://schemas.microsoft.com/office/powerpoint/2010/main" val="13437523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7CBA554-D00B-4BC4-B452-6A999B968A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E991D1E-A30A-4033-86E7-5F3A6FD0B1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CC83971-00B0-47E5-9754-CC0D5B883BBE}"/>
              </a:ext>
            </a:extLst>
          </p:cNvPr>
          <p:cNvSpPr>
            <a:spLocks noGrp="1" noChangeArrowheads="1"/>
          </p:cNvSpPr>
          <p:nvPr>
            <p:ph type="sldNum" sz="quarter" idx="12"/>
          </p:nvPr>
        </p:nvSpPr>
        <p:spPr>
          <a:ln/>
        </p:spPr>
        <p:txBody>
          <a:bodyPr/>
          <a:lstStyle>
            <a:lvl1pPr>
              <a:defRPr/>
            </a:lvl1pPr>
          </a:lstStyle>
          <a:p>
            <a:fld id="{41BC3F0B-FA95-4E67-B04D-687E54B0A89E}" type="slidenum">
              <a:rPr lang="en-US" altLang="en-US"/>
              <a:pPr/>
              <a:t>‹#›</a:t>
            </a:fld>
            <a:endParaRPr lang="en-US" altLang="en-US"/>
          </a:p>
        </p:txBody>
      </p:sp>
    </p:spTree>
    <p:extLst>
      <p:ext uri="{BB962C8B-B14F-4D97-AF65-F5344CB8AC3E}">
        <p14:creationId xmlns:p14="http://schemas.microsoft.com/office/powerpoint/2010/main" val="251932038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50447B-11CC-4A5C-A38A-735E78637FB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CBAFA4C-48B2-48A6-87AD-E44D8A9F9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B5BF815-7B1E-41B2-B879-1FCA69D6AF51}"/>
              </a:ext>
            </a:extLst>
          </p:cNvPr>
          <p:cNvSpPr>
            <a:spLocks noGrp="1" noChangeArrowheads="1"/>
          </p:cNvSpPr>
          <p:nvPr>
            <p:ph type="sldNum" sz="quarter" idx="12"/>
          </p:nvPr>
        </p:nvSpPr>
        <p:spPr>
          <a:ln/>
        </p:spPr>
        <p:txBody>
          <a:bodyPr/>
          <a:lstStyle>
            <a:lvl1pPr>
              <a:defRPr/>
            </a:lvl1pPr>
          </a:lstStyle>
          <a:p>
            <a:fld id="{255ADC06-509A-44C6-BEBA-882D686BF4EC}" type="slidenum">
              <a:rPr lang="en-US" altLang="en-US"/>
              <a:pPr/>
              <a:t>‹#›</a:t>
            </a:fld>
            <a:endParaRPr lang="en-US" altLang="en-US"/>
          </a:p>
        </p:txBody>
      </p:sp>
    </p:spTree>
    <p:extLst>
      <p:ext uri="{BB962C8B-B14F-4D97-AF65-F5344CB8AC3E}">
        <p14:creationId xmlns:p14="http://schemas.microsoft.com/office/powerpoint/2010/main" val="2191406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3"/>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a:extLst>
              <a:ext uri="{FF2B5EF4-FFF2-40B4-BE49-F238E27FC236}">
                <a16:creationId xmlns:a16="http://schemas.microsoft.com/office/drawing/2014/main" id="{A8E53B11-8362-4C9A-A512-6260B7C5E4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54E1B5-786A-4B53-A491-5CB0494EA1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B500D84-0D18-47BE-9153-060B08C75F78}"/>
              </a:ext>
            </a:extLst>
          </p:cNvPr>
          <p:cNvSpPr>
            <a:spLocks noGrp="1" noChangeArrowheads="1"/>
          </p:cNvSpPr>
          <p:nvPr>
            <p:ph type="sldNum" sz="quarter" idx="12"/>
          </p:nvPr>
        </p:nvSpPr>
        <p:spPr>
          <a:ln/>
        </p:spPr>
        <p:txBody>
          <a:bodyPr/>
          <a:lstStyle>
            <a:lvl1pPr>
              <a:defRPr/>
            </a:lvl1pPr>
          </a:lstStyle>
          <a:p>
            <a:fld id="{48F9477D-8784-4543-929D-1680E01D3A22}" type="slidenum">
              <a:rPr lang="en-US" altLang="en-US"/>
              <a:pPr/>
              <a:t>‹#›</a:t>
            </a:fld>
            <a:endParaRPr lang="en-US" altLang="en-US"/>
          </a:p>
        </p:txBody>
      </p:sp>
    </p:spTree>
    <p:extLst>
      <p:ext uri="{BB962C8B-B14F-4D97-AF65-F5344CB8AC3E}">
        <p14:creationId xmlns:p14="http://schemas.microsoft.com/office/powerpoint/2010/main" val="96277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a:cs typeface="Arial" pitchFamily="34" charset="0"/>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a:lvl1pPr>
          </a:lstStyle>
          <a:p>
            <a:fld id="{6001CA73-BC67-934D-8955-15E37BA555C9}" type="slidenum">
              <a:rPr lang="en-US" altLang="en-US"/>
              <a:pPr/>
              <a:t>‹#›</a:t>
            </a:fld>
            <a:endParaRPr lang="en-US" altLang="en-US"/>
          </a:p>
        </p:txBody>
      </p:sp>
    </p:spTree>
    <p:extLst>
      <p:ext uri="{BB962C8B-B14F-4D97-AF65-F5344CB8AC3E}">
        <p14:creationId xmlns:p14="http://schemas.microsoft.com/office/powerpoint/2010/main" val="995296124"/>
      </p:ext>
    </p:extLst>
  </p:cSld>
  <p:clrMapOvr>
    <a:masterClrMapping/>
  </p:clrMapOvr>
  <p:transition>
    <p:cover dir="ld"/>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a:extLst>
              <a:ext uri="{FF2B5EF4-FFF2-40B4-BE49-F238E27FC236}">
                <a16:creationId xmlns:a16="http://schemas.microsoft.com/office/drawing/2014/main" id="{7D393A94-A006-4E9C-BD10-5E27C7AD3F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CD7BC5-1AB5-4147-A80C-CF04246936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A8F00D4-EFA3-4997-81EA-ACB90C443186}"/>
              </a:ext>
            </a:extLst>
          </p:cNvPr>
          <p:cNvSpPr>
            <a:spLocks noGrp="1" noChangeArrowheads="1"/>
          </p:cNvSpPr>
          <p:nvPr>
            <p:ph type="sldNum" sz="quarter" idx="12"/>
          </p:nvPr>
        </p:nvSpPr>
        <p:spPr>
          <a:ln/>
        </p:spPr>
        <p:txBody>
          <a:bodyPr/>
          <a:lstStyle>
            <a:lvl1pPr>
              <a:defRPr/>
            </a:lvl1pPr>
          </a:lstStyle>
          <a:p>
            <a:fld id="{4B289246-6EA7-4B74-AF5B-6BE64CF0D76A}" type="slidenum">
              <a:rPr lang="en-US" altLang="en-US"/>
              <a:pPr/>
              <a:t>‹#›</a:t>
            </a:fld>
            <a:endParaRPr lang="en-US" altLang="en-US"/>
          </a:p>
        </p:txBody>
      </p:sp>
    </p:spTree>
    <p:extLst>
      <p:ext uri="{BB962C8B-B14F-4D97-AF65-F5344CB8AC3E}">
        <p14:creationId xmlns:p14="http://schemas.microsoft.com/office/powerpoint/2010/main" val="26680990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EF196E-F80A-475F-BABF-D54FF287C2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24050F-CC44-4158-8580-C8F87EF650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20A888-B7AB-48D2-AC67-F2E8718D10F2}"/>
              </a:ext>
            </a:extLst>
          </p:cNvPr>
          <p:cNvSpPr>
            <a:spLocks noGrp="1" noChangeArrowheads="1"/>
          </p:cNvSpPr>
          <p:nvPr>
            <p:ph type="sldNum" sz="quarter" idx="12"/>
          </p:nvPr>
        </p:nvSpPr>
        <p:spPr>
          <a:ln/>
        </p:spPr>
        <p:txBody>
          <a:bodyPr/>
          <a:lstStyle>
            <a:lvl1pPr>
              <a:defRPr/>
            </a:lvl1pPr>
          </a:lstStyle>
          <a:p>
            <a:fld id="{A412A798-A744-425D-8726-6CB5C95789BE}" type="slidenum">
              <a:rPr lang="en-US" altLang="en-US"/>
              <a:pPr/>
              <a:t>‹#›</a:t>
            </a:fld>
            <a:endParaRPr lang="en-US" altLang="en-US"/>
          </a:p>
        </p:txBody>
      </p:sp>
    </p:spTree>
    <p:extLst>
      <p:ext uri="{BB962C8B-B14F-4D97-AF65-F5344CB8AC3E}">
        <p14:creationId xmlns:p14="http://schemas.microsoft.com/office/powerpoint/2010/main" val="40746195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2E28F6-420D-42AA-A177-F2F3AA38B1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CB4748-F6D9-4351-857E-465B5C141E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F6A5ED6-4467-47CF-95EE-8593497DAD88}"/>
              </a:ext>
            </a:extLst>
          </p:cNvPr>
          <p:cNvSpPr>
            <a:spLocks noGrp="1" noChangeArrowheads="1"/>
          </p:cNvSpPr>
          <p:nvPr>
            <p:ph type="sldNum" sz="quarter" idx="12"/>
          </p:nvPr>
        </p:nvSpPr>
        <p:spPr>
          <a:ln/>
        </p:spPr>
        <p:txBody>
          <a:bodyPr/>
          <a:lstStyle>
            <a:lvl1pPr>
              <a:defRPr/>
            </a:lvl1pPr>
          </a:lstStyle>
          <a:p>
            <a:fld id="{0CBF164B-A12C-46B4-9025-8BF6F07D6771}" type="slidenum">
              <a:rPr lang="en-US" altLang="en-US"/>
              <a:pPr/>
              <a:t>‹#›</a:t>
            </a:fld>
            <a:endParaRPr lang="en-US" altLang="en-US"/>
          </a:p>
        </p:txBody>
      </p:sp>
    </p:spTree>
    <p:extLst>
      <p:ext uri="{BB962C8B-B14F-4D97-AF65-F5344CB8AC3E}">
        <p14:creationId xmlns:p14="http://schemas.microsoft.com/office/powerpoint/2010/main" val="1968809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C8053330-D6BA-4721-9A4C-7E0FB00F16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270FC9-9757-4F86-8A04-F31DAA6E47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9C62336-8F8D-4B71-9D2E-B23D72398E13}"/>
              </a:ext>
            </a:extLst>
          </p:cNvPr>
          <p:cNvSpPr>
            <a:spLocks noGrp="1" noChangeArrowheads="1"/>
          </p:cNvSpPr>
          <p:nvPr>
            <p:ph type="sldNum" sz="quarter" idx="12"/>
          </p:nvPr>
        </p:nvSpPr>
        <p:spPr>
          <a:ln/>
        </p:spPr>
        <p:txBody>
          <a:bodyPr/>
          <a:lstStyle>
            <a:lvl1pPr>
              <a:defRPr/>
            </a:lvl1pPr>
          </a:lstStyle>
          <a:p>
            <a:fld id="{BCF506F1-71AD-4C12-9CA1-1E619E3BE98E}" type="slidenum">
              <a:rPr lang="en-US" altLang="en-US"/>
              <a:pPr/>
              <a:t>‹#›</a:t>
            </a:fld>
            <a:endParaRPr lang="en-US" altLang="en-US"/>
          </a:p>
        </p:txBody>
      </p:sp>
    </p:spTree>
    <p:extLst>
      <p:ext uri="{BB962C8B-B14F-4D97-AF65-F5344CB8AC3E}">
        <p14:creationId xmlns:p14="http://schemas.microsoft.com/office/powerpoint/2010/main" val="1595527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B265879-4D9B-0B4A-824D-B750F52EDC5A}" type="slidenum">
              <a:rPr lang="en-US" altLang="en-US"/>
              <a:pPr/>
              <a:t>‹#›</a:t>
            </a:fld>
            <a:endParaRPr lang="en-US" altLang="en-US"/>
          </a:p>
        </p:txBody>
      </p:sp>
    </p:spTree>
    <p:extLst>
      <p:ext uri="{BB962C8B-B14F-4D97-AF65-F5344CB8AC3E}">
        <p14:creationId xmlns:p14="http://schemas.microsoft.com/office/powerpoint/2010/main" val="1957231747"/>
      </p:ext>
    </p:extLst>
  </p:cSld>
  <p:clrMapOvr>
    <a:masterClrMapping/>
  </p:clrMapOvr>
  <p:transition>
    <p:cover dir="ld"/>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0C9CF1-81C4-654C-A51E-BD5E6C8D5064}" type="slidenum">
              <a:rPr lang="en-US" altLang="en-US"/>
              <a:pPr/>
              <a:t>‹#›</a:t>
            </a:fld>
            <a:endParaRPr lang="en-US" altLang="en-US"/>
          </a:p>
        </p:txBody>
      </p:sp>
    </p:spTree>
    <p:extLst>
      <p:ext uri="{BB962C8B-B14F-4D97-AF65-F5344CB8AC3E}">
        <p14:creationId xmlns:p14="http://schemas.microsoft.com/office/powerpoint/2010/main" val="2432178130"/>
      </p:ext>
    </p:extLst>
  </p:cSld>
  <p:clrMapOvr>
    <a:masterClrMapping/>
  </p:clrMapOvr>
  <p:transition>
    <p:cover dir="ld"/>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9774DD0-A7E7-FF4F-90CD-884B8E8DFFAB}" type="slidenum">
              <a:rPr lang="en-US" altLang="en-US"/>
              <a:pPr/>
              <a:t>‹#›</a:t>
            </a:fld>
            <a:endParaRPr lang="en-US" altLang="en-US"/>
          </a:p>
        </p:txBody>
      </p:sp>
    </p:spTree>
    <p:extLst>
      <p:ext uri="{BB962C8B-B14F-4D97-AF65-F5344CB8AC3E}">
        <p14:creationId xmlns:p14="http://schemas.microsoft.com/office/powerpoint/2010/main" val="4128895912"/>
      </p:ext>
    </p:extLst>
  </p:cSld>
  <p:clrMapOvr>
    <a:masterClrMapping/>
  </p:clrMapOvr>
  <p:transition>
    <p:cover dir="ld"/>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565C18D-21A2-7D41-85D4-E908C45F7B0F}" type="slidenum">
              <a:rPr lang="en-US" altLang="en-US"/>
              <a:pPr/>
              <a:t>‹#›</a:t>
            </a:fld>
            <a:endParaRPr lang="en-US" altLang="en-US"/>
          </a:p>
        </p:txBody>
      </p:sp>
    </p:spTree>
    <p:extLst>
      <p:ext uri="{BB962C8B-B14F-4D97-AF65-F5344CB8AC3E}">
        <p14:creationId xmlns:p14="http://schemas.microsoft.com/office/powerpoint/2010/main" val="4010966024"/>
      </p:ext>
    </p:extLst>
  </p:cSld>
  <p:clrMapOvr>
    <a:masterClrMapping/>
  </p:clrMapOvr>
  <p:transition>
    <p:cover dir="ld"/>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363ED29-2E40-5740-A7A7-A222896885E5}" type="slidenum">
              <a:rPr lang="en-US" altLang="en-US"/>
              <a:pPr/>
              <a:t>‹#›</a:t>
            </a:fld>
            <a:endParaRPr lang="en-US" altLang="en-US"/>
          </a:p>
        </p:txBody>
      </p:sp>
    </p:spTree>
    <p:extLst>
      <p:ext uri="{BB962C8B-B14F-4D97-AF65-F5344CB8AC3E}">
        <p14:creationId xmlns:p14="http://schemas.microsoft.com/office/powerpoint/2010/main" val="1766305335"/>
      </p:ext>
    </p:extLst>
  </p:cSld>
  <p:clrMapOvr>
    <a:masterClrMapping/>
  </p:clrMapOvr>
  <p:transition>
    <p:cover dir="ld"/>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5A770A4-5382-6247-8F91-C3BB18F465CA}" type="slidenum">
              <a:rPr lang="en-US" altLang="en-US"/>
              <a:pPr/>
              <a:t>‹#›</a:t>
            </a:fld>
            <a:endParaRPr lang="en-US" altLang="en-US"/>
          </a:p>
        </p:txBody>
      </p:sp>
    </p:spTree>
    <p:extLst>
      <p:ext uri="{BB962C8B-B14F-4D97-AF65-F5344CB8AC3E}">
        <p14:creationId xmlns:p14="http://schemas.microsoft.com/office/powerpoint/2010/main" val="3467178168"/>
      </p:ext>
    </p:extLst>
  </p:cSld>
  <p:clrMapOvr>
    <a:masterClrMapping/>
  </p:clrMapOvr>
  <p:transition>
    <p:cover dir="l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lvl1pPr>
          </a:lstStyle>
          <a:p>
            <a:fld id="{4EEC4FF7-282F-B348-B00D-E9C3BF5DA33B}" type="slidenum">
              <a:rPr lang="en-US" altLang="en-US"/>
              <a:pPr/>
              <a:t>‹#›</a:t>
            </a:fld>
            <a:endParaRPr lang="en-US" altLang="en-US"/>
          </a:p>
        </p:txBody>
      </p:sp>
    </p:spTree>
    <p:extLst>
      <p:ext uri="{BB962C8B-B14F-4D97-AF65-F5344CB8AC3E}">
        <p14:creationId xmlns:p14="http://schemas.microsoft.com/office/powerpoint/2010/main" val="1191829585"/>
      </p:ext>
    </p:extLst>
  </p:cSld>
  <p:clrMapOvr>
    <a:masterClrMapping/>
  </p:clrMapOvr>
  <p:transition>
    <p:cover dir="ld"/>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68672D3-5AED-0248-9476-1EF37A74C95C}" type="slidenum">
              <a:rPr lang="en-US" altLang="en-US"/>
              <a:pPr/>
              <a:t>‹#›</a:t>
            </a:fld>
            <a:endParaRPr lang="en-US" altLang="en-US"/>
          </a:p>
        </p:txBody>
      </p:sp>
    </p:spTree>
    <p:extLst>
      <p:ext uri="{BB962C8B-B14F-4D97-AF65-F5344CB8AC3E}">
        <p14:creationId xmlns:p14="http://schemas.microsoft.com/office/powerpoint/2010/main" val="2392919227"/>
      </p:ext>
    </p:extLst>
  </p:cSld>
  <p:clrMapOvr>
    <a:masterClrMapping/>
  </p:clrMapOvr>
  <p:transition>
    <p:cover dir="ld"/>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08D78C-7165-1A41-8CBB-6C79CF3F99B0}" type="slidenum">
              <a:rPr lang="en-US" altLang="en-US"/>
              <a:pPr/>
              <a:t>‹#›</a:t>
            </a:fld>
            <a:endParaRPr lang="en-US" altLang="en-US"/>
          </a:p>
        </p:txBody>
      </p:sp>
    </p:spTree>
    <p:extLst>
      <p:ext uri="{BB962C8B-B14F-4D97-AF65-F5344CB8AC3E}">
        <p14:creationId xmlns:p14="http://schemas.microsoft.com/office/powerpoint/2010/main" val="1181195957"/>
      </p:ext>
    </p:extLst>
  </p:cSld>
  <p:clrMapOvr>
    <a:masterClrMapping/>
  </p:clrMapOvr>
  <p:transition>
    <p:cover dir="ld"/>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7FEC027-9FEC-D547-BEF8-625ED39D1C44}" type="slidenum">
              <a:rPr lang="en-US" altLang="en-US"/>
              <a:pPr/>
              <a:t>‹#›</a:t>
            </a:fld>
            <a:endParaRPr lang="en-US" altLang="en-US"/>
          </a:p>
        </p:txBody>
      </p:sp>
    </p:spTree>
    <p:extLst>
      <p:ext uri="{BB962C8B-B14F-4D97-AF65-F5344CB8AC3E}">
        <p14:creationId xmlns:p14="http://schemas.microsoft.com/office/powerpoint/2010/main" val="1394445975"/>
      </p:ext>
    </p:extLst>
  </p:cSld>
  <p:clrMapOvr>
    <a:masterClrMapping/>
  </p:clrMapOvr>
  <p:transition>
    <p:cover dir="ld"/>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7DF2646-0ED5-AB47-9F21-703F4807BAAB}" type="slidenum">
              <a:rPr lang="en-US" altLang="en-US"/>
              <a:pPr/>
              <a:t>‹#›</a:t>
            </a:fld>
            <a:endParaRPr lang="en-US" altLang="en-US"/>
          </a:p>
        </p:txBody>
      </p:sp>
    </p:spTree>
    <p:extLst>
      <p:ext uri="{BB962C8B-B14F-4D97-AF65-F5344CB8AC3E}">
        <p14:creationId xmlns:p14="http://schemas.microsoft.com/office/powerpoint/2010/main" val="3480002073"/>
      </p:ext>
    </p:extLst>
  </p:cSld>
  <p:clrMapOvr>
    <a:masterClrMapping/>
  </p:clrMapOvr>
  <p:transition>
    <p:cover dir="ld"/>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7FCDDD-73B4-E04A-A7FF-C4173B02BE6E}" type="slidenum">
              <a:rPr lang="en-US" altLang="en-US"/>
              <a:pPr/>
              <a:t>‹#›</a:t>
            </a:fld>
            <a:endParaRPr lang="en-US" altLang="en-US"/>
          </a:p>
        </p:txBody>
      </p:sp>
    </p:spTree>
    <p:extLst>
      <p:ext uri="{BB962C8B-B14F-4D97-AF65-F5344CB8AC3E}">
        <p14:creationId xmlns:p14="http://schemas.microsoft.com/office/powerpoint/2010/main" val="266792739"/>
      </p:ext>
    </p:extLst>
  </p:cSld>
  <p:clrMapOvr>
    <a:masterClrMapping/>
  </p:clrMapOvr>
  <p:transition>
    <p:cover dir="ld"/>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29BF76F-4D96-B049-A777-6557F2E36D0B}" type="slidenum">
              <a:rPr lang="en-US" altLang="en-US"/>
              <a:pPr/>
              <a:t>‹#›</a:t>
            </a:fld>
            <a:endParaRPr lang="en-US" altLang="en-US"/>
          </a:p>
        </p:txBody>
      </p:sp>
    </p:spTree>
    <p:extLst>
      <p:ext uri="{BB962C8B-B14F-4D97-AF65-F5344CB8AC3E}">
        <p14:creationId xmlns:p14="http://schemas.microsoft.com/office/powerpoint/2010/main" val="4196688004"/>
      </p:ext>
    </p:extLst>
  </p:cSld>
  <p:clrMapOvr>
    <a:masterClrMapping/>
  </p:clrMapOvr>
  <p:transition>
    <p:cover dir="ld"/>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48E626C-691C-C946-9F0E-AF5798D6B90E}" type="slidenum">
              <a:rPr lang="en-US" altLang="en-US"/>
              <a:pPr/>
              <a:t>‹#›</a:t>
            </a:fld>
            <a:endParaRPr lang="en-US" altLang="en-US"/>
          </a:p>
        </p:txBody>
      </p:sp>
    </p:spTree>
    <p:extLst>
      <p:ext uri="{BB962C8B-B14F-4D97-AF65-F5344CB8AC3E}">
        <p14:creationId xmlns:p14="http://schemas.microsoft.com/office/powerpoint/2010/main" val="1701838348"/>
      </p:ext>
    </p:extLst>
  </p:cSld>
  <p:clrMapOvr>
    <a:masterClrMapping/>
  </p:clrMapOvr>
  <p:transition>
    <p:cover dir="ld"/>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atin typeface="Times"/>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panose="02020603050405020304" pitchFamily="18" charset="0"/>
              </a:defRPr>
            </a:lvl1pPr>
          </a:lstStyle>
          <a:p>
            <a:fld id="{1E83C391-5CD4-4765-8AB4-148D69F1678B}" type="slidenum">
              <a:rPr lang="en-US" altLang="en-US"/>
              <a:pPr/>
              <a:t>‹#›</a:t>
            </a:fld>
            <a:endParaRPr lang="en-US" altLang="en-US"/>
          </a:p>
        </p:txBody>
      </p:sp>
    </p:spTree>
    <p:extLst>
      <p:ext uri="{BB962C8B-B14F-4D97-AF65-F5344CB8AC3E}">
        <p14:creationId xmlns:p14="http://schemas.microsoft.com/office/powerpoint/2010/main" val="3643725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Times"/>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panose="02020603050405020304" pitchFamily="18" charset="0"/>
              </a:defRPr>
            </a:lvl1pPr>
          </a:lstStyle>
          <a:p>
            <a:fld id="{4A64DBD0-5403-4985-BF7D-EA1A1156361E}" type="slidenum">
              <a:rPr lang="en-US" altLang="en-US"/>
              <a:pPr/>
              <a:t>‹#›</a:t>
            </a:fld>
            <a:endParaRPr lang="en-US" altLang="en-US"/>
          </a:p>
        </p:txBody>
      </p:sp>
    </p:spTree>
    <p:extLst>
      <p:ext uri="{BB962C8B-B14F-4D97-AF65-F5344CB8AC3E}">
        <p14:creationId xmlns:p14="http://schemas.microsoft.com/office/powerpoint/2010/main" val="35954382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3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atin typeface="Times"/>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panose="02020603050405020304" pitchFamily="18" charset="0"/>
              </a:defRPr>
            </a:lvl1pPr>
          </a:lstStyle>
          <a:p>
            <a:fld id="{EB414412-EBE3-443A-A032-48028CEBB713}" type="slidenum">
              <a:rPr lang="en-US" altLang="en-US"/>
              <a:pPr/>
              <a:t>‹#›</a:t>
            </a:fld>
            <a:endParaRPr lang="en-US" altLang="en-US"/>
          </a:p>
        </p:txBody>
      </p:sp>
    </p:spTree>
    <p:extLst>
      <p:ext uri="{BB962C8B-B14F-4D97-AF65-F5344CB8AC3E}">
        <p14:creationId xmlns:p14="http://schemas.microsoft.com/office/powerpoint/2010/main" val="1067723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fld id="{D4E82163-4636-0844-ABC2-9CCBAD37A19B}" type="slidenum">
              <a:rPr lang="en-US" altLang="en-US"/>
              <a:pPr/>
              <a:t>‹#›</a:t>
            </a:fld>
            <a:endParaRPr lang="en-US" altLang="en-US"/>
          </a:p>
        </p:txBody>
      </p:sp>
    </p:spTree>
    <p:extLst>
      <p:ext uri="{BB962C8B-B14F-4D97-AF65-F5344CB8AC3E}">
        <p14:creationId xmlns:p14="http://schemas.microsoft.com/office/powerpoint/2010/main" val="1499859526"/>
      </p:ext>
    </p:extLst>
  </p:cSld>
  <p:clrMapOvr>
    <a:masterClrMapping/>
  </p:clrMapOvr>
  <p:transition>
    <p:cover dir="ld"/>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17"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51"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b="1">
                <a:latin typeface="Times"/>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Times" panose="02020603050405020304" pitchFamily="18" charset="0"/>
              </a:defRPr>
            </a:lvl1pPr>
          </a:lstStyle>
          <a:p>
            <a:fld id="{9749852C-7715-476B-B7DE-831EEAB9FFDE}" type="slidenum">
              <a:rPr lang="en-US" altLang="en-US"/>
              <a:pPr/>
              <a:t>‹#›</a:t>
            </a:fld>
            <a:endParaRPr lang="en-US" altLang="en-US"/>
          </a:p>
        </p:txBody>
      </p:sp>
    </p:spTree>
    <p:extLst>
      <p:ext uri="{BB962C8B-B14F-4D97-AF65-F5344CB8AC3E}">
        <p14:creationId xmlns:p14="http://schemas.microsoft.com/office/powerpoint/2010/main" val="35193959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atin typeface="Times"/>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Times" panose="02020603050405020304" pitchFamily="18" charset="0"/>
              </a:defRPr>
            </a:lvl1pPr>
          </a:lstStyle>
          <a:p>
            <a:fld id="{88A83851-93D9-499D-A835-22A73B35A556}" type="slidenum">
              <a:rPr lang="en-US" altLang="en-US"/>
              <a:pPr/>
              <a:t>‹#›</a:t>
            </a:fld>
            <a:endParaRPr lang="en-US" altLang="en-US"/>
          </a:p>
        </p:txBody>
      </p:sp>
    </p:spTree>
    <p:extLst>
      <p:ext uri="{BB962C8B-B14F-4D97-AF65-F5344CB8AC3E}">
        <p14:creationId xmlns:p14="http://schemas.microsoft.com/office/powerpoint/2010/main" val="18772860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atin typeface="Times"/>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Times" panose="02020603050405020304" pitchFamily="18" charset="0"/>
              </a:defRPr>
            </a:lvl1pPr>
          </a:lstStyle>
          <a:p>
            <a:fld id="{F108FE79-658D-425A-985C-6C34D1FEE421}" type="slidenum">
              <a:rPr lang="en-US" altLang="en-US"/>
              <a:pPr/>
              <a:t>‹#›</a:t>
            </a:fld>
            <a:endParaRPr lang="en-US" altLang="en-US"/>
          </a:p>
        </p:txBody>
      </p:sp>
    </p:spTree>
    <p:extLst>
      <p:ext uri="{BB962C8B-B14F-4D97-AF65-F5344CB8AC3E}">
        <p14:creationId xmlns:p14="http://schemas.microsoft.com/office/powerpoint/2010/main" val="33796898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Times"/>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Times" panose="02020603050405020304" pitchFamily="18" charset="0"/>
              </a:defRPr>
            </a:lvl1pPr>
          </a:lstStyle>
          <a:p>
            <a:fld id="{7E67821D-449B-47A6-AEBE-4A30478F8770}" type="slidenum">
              <a:rPr lang="en-US" altLang="en-US"/>
              <a:pPr/>
              <a:t>‹#›</a:t>
            </a:fld>
            <a:endParaRPr lang="en-US" altLang="en-US"/>
          </a:p>
        </p:txBody>
      </p:sp>
    </p:spTree>
    <p:extLst>
      <p:ext uri="{BB962C8B-B14F-4D97-AF65-F5344CB8AC3E}">
        <p14:creationId xmlns:p14="http://schemas.microsoft.com/office/powerpoint/2010/main" val="23085563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8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b="1">
                <a:latin typeface="Times"/>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Times" panose="02020603050405020304" pitchFamily="18" charset="0"/>
              </a:defRPr>
            </a:lvl1pPr>
          </a:lstStyle>
          <a:p>
            <a:fld id="{2E7D8B24-AC30-437F-AB57-CCA09182B5B7}" type="slidenum">
              <a:rPr lang="en-US" altLang="en-US"/>
              <a:pPr/>
              <a:t>‹#›</a:t>
            </a:fld>
            <a:endParaRPr lang="en-US" altLang="en-US"/>
          </a:p>
        </p:txBody>
      </p:sp>
    </p:spTree>
    <p:extLst>
      <p:ext uri="{BB962C8B-B14F-4D97-AF65-F5344CB8AC3E}">
        <p14:creationId xmlns:p14="http://schemas.microsoft.com/office/powerpoint/2010/main" val="35859467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b="1">
                <a:latin typeface="Times"/>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Times" panose="02020603050405020304" pitchFamily="18" charset="0"/>
              </a:defRPr>
            </a:lvl1pPr>
          </a:lstStyle>
          <a:p>
            <a:fld id="{11CA7726-A155-43FE-9578-0AC18EB8E8A6}" type="slidenum">
              <a:rPr lang="en-US" altLang="en-US"/>
              <a:pPr/>
              <a:t>‹#›</a:t>
            </a:fld>
            <a:endParaRPr lang="en-US" altLang="en-US"/>
          </a:p>
        </p:txBody>
      </p:sp>
    </p:spTree>
    <p:extLst>
      <p:ext uri="{BB962C8B-B14F-4D97-AF65-F5344CB8AC3E}">
        <p14:creationId xmlns:p14="http://schemas.microsoft.com/office/powerpoint/2010/main" val="41723817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Times"/>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panose="02020603050405020304" pitchFamily="18" charset="0"/>
              </a:defRPr>
            </a:lvl1pPr>
          </a:lstStyle>
          <a:p>
            <a:fld id="{CB0BFFF5-513A-44FC-A5B0-CED6CDCBEE99}" type="slidenum">
              <a:rPr lang="en-US" altLang="en-US"/>
              <a:pPr/>
              <a:t>‹#›</a:t>
            </a:fld>
            <a:endParaRPr lang="en-US" altLang="en-US"/>
          </a:p>
        </p:txBody>
      </p:sp>
    </p:spTree>
    <p:extLst>
      <p:ext uri="{BB962C8B-B14F-4D97-AF65-F5344CB8AC3E}">
        <p14:creationId xmlns:p14="http://schemas.microsoft.com/office/powerpoint/2010/main" val="18271084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Times"/>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panose="02020603050405020304" pitchFamily="18" charset="0"/>
              </a:defRPr>
            </a:lvl1pPr>
          </a:lstStyle>
          <a:p>
            <a:fld id="{0CED12DC-E50A-4FA6-93FD-CA4376C4406E}" type="slidenum">
              <a:rPr lang="en-US" altLang="en-US"/>
              <a:pPr/>
              <a:t>‹#›</a:t>
            </a:fld>
            <a:endParaRPr lang="en-US" altLang="en-US"/>
          </a:p>
        </p:txBody>
      </p:sp>
    </p:spTree>
    <p:extLst>
      <p:ext uri="{BB962C8B-B14F-4D97-AF65-F5344CB8AC3E}">
        <p14:creationId xmlns:p14="http://schemas.microsoft.com/office/powerpoint/2010/main" val="1955683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31B66B1-D29C-4549-89BD-1E7D6F2D56E9}"/>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9B6873F5-1CF8-484C-8052-B3E20D757F3F}"/>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B88DE69F-95F4-4BA7-B720-8241EE024438}"/>
              </a:ext>
            </a:extLst>
          </p:cNvPr>
          <p:cNvSpPr>
            <a:spLocks noGrp="1" noChangeArrowheads="1"/>
          </p:cNvSpPr>
          <p:nvPr>
            <p:ph type="sldNum" sz="quarter" idx="12"/>
          </p:nvPr>
        </p:nvSpPr>
        <p:spPr/>
        <p:txBody>
          <a:bodyPr/>
          <a:lstStyle>
            <a:lvl1pPr>
              <a:defRPr smtClean="0"/>
            </a:lvl1pPr>
          </a:lstStyle>
          <a:p>
            <a:pPr>
              <a:defRPr/>
            </a:pPr>
            <a:fld id="{0495BD67-C42A-4778-842E-D3EAFAEEE7D4}" type="slidenum">
              <a:rPr lang="en-US" altLang="en-US"/>
              <a:pPr>
                <a:defRPr/>
              </a:pPr>
              <a:t>‹#›</a:t>
            </a:fld>
            <a:endParaRPr lang="en-US" altLang="en-US"/>
          </a:p>
        </p:txBody>
      </p:sp>
    </p:spTree>
    <p:extLst>
      <p:ext uri="{BB962C8B-B14F-4D97-AF65-F5344CB8AC3E}">
        <p14:creationId xmlns:p14="http://schemas.microsoft.com/office/powerpoint/2010/main" val="2174336304"/>
      </p:ext>
    </p:extLst>
  </p:cSld>
  <p:clrMapOvr>
    <a:masterClrMapping/>
  </p:clrMapOvr>
  <p:transition>
    <p:cover dir="ld"/>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A6344A-57AC-44E8-BAF0-CE4873026E0E}"/>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87AAE7E0-8082-45CF-BDF5-86D1264EB66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95D664E0-9F0D-41BE-B411-8041633D11E8}"/>
              </a:ext>
            </a:extLst>
          </p:cNvPr>
          <p:cNvSpPr>
            <a:spLocks noGrp="1" noChangeArrowheads="1"/>
          </p:cNvSpPr>
          <p:nvPr>
            <p:ph type="sldNum" sz="quarter" idx="12"/>
          </p:nvPr>
        </p:nvSpPr>
        <p:spPr/>
        <p:txBody>
          <a:bodyPr/>
          <a:lstStyle>
            <a:lvl1pPr>
              <a:defRPr smtClean="0"/>
            </a:lvl1pPr>
          </a:lstStyle>
          <a:p>
            <a:pPr>
              <a:defRPr/>
            </a:pPr>
            <a:fld id="{B2B5FBC4-B917-4B53-B464-A1A2173D79FC}" type="slidenum">
              <a:rPr lang="en-US" altLang="en-US"/>
              <a:pPr>
                <a:defRPr/>
              </a:pPr>
              <a:t>‹#›</a:t>
            </a:fld>
            <a:endParaRPr lang="en-US" altLang="en-US"/>
          </a:p>
        </p:txBody>
      </p:sp>
    </p:spTree>
    <p:extLst>
      <p:ext uri="{BB962C8B-B14F-4D97-AF65-F5344CB8AC3E}">
        <p14:creationId xmlns:p14="http://schemas.microsoft.com/office/powerpoint/2010/main" val="2906907032"/>
      </p:ext>
    </p:extLst>
  </p:cSld>
  <p:clrMapOvr>
    <a:masterClrMapping/>
  </p:clrMapOvr>
  <p:transition>
    <p:cover dir="l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vl1pPr>
          </a:lstStyle>
          <a:p>
            <a:fld id="{193CD7D8-2E09-1745-89ED-D3C0078BB3C8}" type="slidenum">
              <a:rPr lang="en-US" altLang="en-US"/>
              <a:pPr/>
              <a:t>‹#›</a:t>
            </a:fld>
            <a:endParaRPr lang="en-US" altLang="en-US"/>
          </a:p>
        </p:txBody>
      </p:sp>
    </p:spTree>
    <p:extLst>
      <p:ext uri="{BB962C8B-B14F-4D97-AF65-F5344CB8AC3E}">
        <p14:creationId xmlns:p14="http://schemas.microsoft.com/office/powerpoint/2010/main" val="976004996"/>
      </p:ext>
    </p:extLst>
  </p:cSld>
  <p:clrMapOvr>
    <a:masterClrMapping/>
  </p:clrMapOvr>
  <p:transition>
    <p:cover dir="ld"/>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807140F-6267-4320-BB8B-D84624240CB3}"/>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FD9A398E-406B-42FF-85AE-07CBCD778812}"/>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8C16540B-611B-4632-9CBD-808025006679}"/>
              </a:ext>
            </a:extLst>
          </p:cNvPr>
          <p:cNvSpPr>
            <a:spLocks noGrp="1" noChangeArrowheads="1"/>
          </p:cNvSpPr>
          <p:nvPr>
            <p:ph type="sldNum" sz="quarter" idx="12"/>
          </p:nvPr>
        </p:nvSpPr>
        <p:spPr/>
        <p:txBody>
          <a:bodyPr/>
          <a:lstStyle>
            <a:lvl1pPr>
              <a:defRPr smtClean="0"/>
            </a:lvl1pPr>
          </a:lstStyle>
          <a:p>
            <a:pPr>
              <a:defRPr/>
            </a:pPr>
            <a:fld id="{C98E2CC0-FDC7-49A9-9A0D-1A3AB1FA8732}" type="slidenum">
              <a:rPr lang="en-US" altLang="en-US"/>
              <a:pPr>
                <a:defRPr/>
              </a:pPr>
              <a:t>‹#›</a:t>
            </a:fld>
            <a:endParaRPr lang="en-US" altLang="en-US"/>
          </a:p>
        </p:txBody>
      </p:sp>
    </p:spTree>
    <p:extLst>
      <p:ext uri="{BB962C8B-B14F-4D97-AF65-F5344CB8AC3E}">
        <p14:creationId xmlns:p14="http://schemas.microsoft.com/office/powerpoint/2010/main" val="524573305"/>
      </p:ext>
    </p:extLst>
  </p:cSld>
  <p:clrMapOvr>
    <a:masterClrMapping/>
  </p:clrMapOvr>
  <p:transition>
    <p:cover dir="ld"/>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3203BF-F631-4577-B367-E6CF9FED6D65}"/>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BEF83271-AA4E-4E04-8043-C07729B3BD4F}"/>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C7476FF-4D53-491C-B969-67F61AEDCD7C}"/>
              </a:ext>
            </a:extLst>
          </p:cNvPr>
          <p:cNvSpPr>
            <a:spLocks noGrp="1" noChangeArrowheads="1"/>
          </p:cNvSpPr>
          <p:nvPr>
            <p:ph type="sldNum" sz="quarter" idx="12"/>
          </p:nvPr>
        </p:nvSpPr>
        <p:spPr/>
        <p:txBody>
          <a:bodyPr/>
          <a:lstStyle>
            <a:lvl1pPr>
              <a:defRPr smtClean="0"/>
            </a:lvl1pPr>
          </a:lstStyle>
          <a:p>
            <a:pPr>
              <a:defRPr/>
            </a:pPr>
            <a:fld id="{A73D729B-77F9-4003-82E2-4081958B12BB}" type="slidenum">
              <a:rPr lang="en-US" altLang="en-US"/>
              <a:pPr>
                <a:defRPr/>
              </a:pPr>
              <a:t>‹#›</a:t>
            </a:fld>
            <a:endParaRPr lang="en-US" altLang="en-US"/>
          </a:p>
        </p:txBody>
      </p:sp>
    </p:spTree>
    <p:extLst>
      <p:ext uri="{BB962C8B-B14F-4D97-AF65-F5344CB8AC3E}">
        <p14:creationId xmlns:p14="http://schemas.microsoft.com/office/powerpoint/2010/main" val="652791829"/>
      </p:ext>
    </p:extLst>
  </p:cSld>
  <p:clrMapOvr>
    <a:masterClrMapping/>
  </p:clrMapOvr>
  <p:transition>
    <p:cover dir="ld"/>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33D257C-271F-4F7A-AC2E-B888A9D88414}"/>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a:extLst>
              <a:ext uri="{FF2B5EF4-FFF2-40B4-BE49-F238E27FC236}">
                <a16:creationId xmlns:a16="http://schemas.microsoft.com/office/drawing/2014/main" id="{91B769AB-0BDB-499C-8946-8995E224A1F6}"/>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9" name="Rectangle 6">
            <a:extLst>
              <a:ext uri="{FF2B5EF4-FFF2-40B4-BE49-F238E27FC236}">
                <a16:creationId xmlns:a16="http://schemas.microsoft.com/office/drawing/2014/main" id="{41597E75-D79F-4380-A2FB-DABF6D5D0971}"/>
              </a:ext>
            </a:extLst>
          </p:cNvPr>
          <p:cNvSpPr>
            <a:spLocks noGrp="1" noChangeArrowheads="1"/>
          </p:cNvSpPr>
          <p:nvPr>
            <p:ph type="sldNum" sz="quarter" idx="12"/>
          </p:nvPr>
        </p:nvSpPr>
        <p:spPr/>
        <p:txBody>
          <a:bodyPr/>
          <a:lstStyle>
            <a:lvl1pPr>
              <a:defRPr smtClean="0"/>
            </a:lvl1pPr>
          </a:lstStyle>
          <a:p>
            <a:pPr>
              <a:defRPr/>
            </a:pPr>
            <a:fld id="{AC59B299-1A61-4612-B677-179BD938748C}" type="slidenum">
              <a:rPr lang="en-US" altLang="en-US"/>
              <a:pPr>
                <a:defRPr/>
              </a:pPr>
              <a:t>‹#›</a:t>
            </a:fld>
            <a:endParaRPr lang="en-US" altLang="en-US"/>
          </a:p>
        </p:txBody>
      </p:sp>
    </p:spTree>
    <p:extLst>
      <p:ext uri="{BB962C8B-B14F-4D97-AF65-F5344CB8AC3E}">
        <p14:creationId xmlns:p14="http://schemas.microsoft.com/office/powerpoint/2010/main" val="3571444773"/>
      </p:ext>
    </p:extLst>
  </p:cSld>
  <p:clrMapOvr>
    <a:masterClrMapping/>
  </p:clrMapOvr>
  <p:transition>
    <p:cover dir="ld"/>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1C8766B-269C-4E32-957B-9597C8860E11}"/>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4E1D967B-66FF-4D82-AE62-D8AD57AABF32}"/>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5" name="Rectangle 6">
            <a:extLst>
              <a:ext uri="{FF2B5EF4-FFF2-40B4-BE49-F238E27FC236}">
                <a16:creationId xmlns:a16="http://schemas.microsoft.com/office/drawing/2014/main" id="{47834AAA-E780-4B95-BAAB-10ED42265323}"/>
              </a:ext>
            </a:extLst>
          </p:cNvPr>
          <p:cNvSpPr>
            <a:spLocks noGrp="1" noChangeArrowheads="1"/>
          </p:cNvSpPr>
          <p:nvPr>
            <p:ph type="sldNum" sz="quarter" idx="12"/>
          </p:nvPr>
        </p:nvSpPr>
        <p:spPr/>
        <p:txBody>
          <a:bodyPr/>
          <a:lstStyle>
            <a:lvl1pPr>
              <a:defRPr smtClean="0"/>
            </a:lvl1pPr>
          </a:lstStyle>
          <a:p>
            <a:pPr>
              <a:defRPr/>
            </a:pPr>
            <a:fld id="{435F7535-F512-4864-A45F-3A509F886B44}" type="slidenum">
              <a:rPr lang="en-US" altLang="en-US"/>
              <a:pPr>
                <a:defRPr/>
              </a:pPr>
              <a:t>‹#›</a:t>
            </a:fld>
            <a:endParaRPr lang="en-US" altLang="en-US"/>
          </a:p>
        </p:txBody>
      </p:sp>
    </p:spTree>
    <p:extLst>
      <p:ext uri="{BB962C8B-B14F-4D97-AF65-F5344CB8AC3E}">
        <p14:creationId xmlns:p14="http://schemas.microsoft.com/office/powerpoint/2010/main" val="399887239"/>
      </p:ext>
    </p:extLst>
  </p:cSld>
  <p:clrMapOvr>
    <a:masterClrMapping/>
  </p:clrMapOvr>
  <p:transition>
    <p:cover dir="ld"/>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78A6A81-D688-4E6D-B4E0-049E635C3428}"/>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a:extLst>
              <a:ext uri="{FF2B5EF4-FFF2-40B4-BE49-F238E27FC236}">
                <a16:creationId xmlns:a16="http://schemas.microsoft.com/office/drawing/2014/main" id="{2524CEC5-9877-4CF9-905F-70E6553B5001}"/>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4" name="Rectangle 6">
            <a:extLst>
              <a:ext uri="{FF2B5EF4-FFF2-40B4-BE49-F238E27FC236}">
                <a16:creationId xmlns:a16="http://schemas.microsoft.com/office/drawing/2014/main" id="{2ED7D363-22C3-4709-9886-D7AD021268DF}"/>
              </a:ext>
            </a:extLst>
          </p:cNvPr>
          <p:cNvSpPr>
            <a:spLocks noGrp="1" noChangeArrowheads="1"/>
          </p:cNvSpPr>
          <p:nvPr>
            <p:ph type="sldNum" sz="quarter" idx="12"/>
          </p:nvPr>
        </p:nvSpPr>
        <p:spPr/>
        <p:txBody>
          <a:bodyPr/>
          <a:lstStyle>
            <a:lvl1pPr>
              <a:defRPr smtClean="0"/>
            </a:lvl1pPr>
          </a:lstStyle>
          <a:p>
            <a:pPr>
              <a:defRPr/>
            </a:pPr>
            <a:fld id="{0CC22934-2504-420D-8603-6FBEEB3511D7}" type="slidenum">
              <a:rPr lang="en-US" altLang="en-US"/>
              <a:pPr>
                <a:defRPr/>
              </a:pPr>
              <a:t>‹#›</a:t>
            </a:fld>
            <a:endParaRPr lang="en-US" altLang="en-US"/>
          </a:p>
        </p:txBody>
      </p:sp>
    </p:spTree>
    <p:extLst>
      <p:ext uri="{BB962C8B-B14F-4D97-AF65-F5344CB8AC3E}">
        <p14:creationId xmlns:p14="http://schemas.microsoft.com/office/powerpoint/2010/main" val="3882178046"/>
      </p:ext>
    </p:extLst>
  </p:cSld>
  <p:clrMapOvr>
    <a:masterClrMapping/>
  </p:clrMapOvr>
  <p:transition>
    <p:cover dir="ld"/>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E7E8BFB-D47A-4EBF-9E40-BB1DCC5C20EF}"/>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DBA882CA-7CA0-4C5E-9EC3-7AFB0C42985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5F4145B-8DC8-4301-BE11-B565B6381A93}"/>
              </a:ext>
            </a:extLst>
          </p:cNvPr>
          <p:cNvSpPr>
            <a:spLocks noGrp="1" noChangeArrowheads="1"/>
          </p:cNvSpPr>
          <p:nvPr>
            <p:ph type="sldNum" sz="quarter" idx="12"/>
          </p:nvPr>
        </p:nvSpPr>
        <p:spPr/>
        <p:txBody>
          <a:bodyPr/>
          <a:lstStyle>
            <a:lvl1pPr>
              <a:defRPr smtClean="0"/>
            </a:lvl1pPr>
          </a:lstStyle>
          <a:p>
            <a:pPr>
              <a:defRPr/>
            </a:pPr>
            <a:fld id="{3DCABC02-FBF1-4EB5-B360-3E75C3774686}" type="slidenum">
              <a:rPr lang="en-US" altLang="en-US"/>
              <a:pPr>
                <a:defRPr/>
              </a:pPr>
              <a:t>‹#›</a:t>
            </a:fld>
            <a:endParaRPr lang="en-US" altLang="en-US"/>
          </a:p>
        </p:txBody>
      </p:sp>
    </p:spTree>
    <p:extLst>
      <p:ext uri="{BB962C8B-B14F-4D97-AF65-F5344CB8AC3E}">
        <p14:creationId xmlns:p14="http://schemas.microsoft.com/office/powerpoint/2010/main" val="3840944550"/>
      </p:ext>
    </p:extLst>
  </p:cSld>
  <p:clrMapOvr>
    <a:masterClrMapping/>
  </p:clrMapOvr>
  <p:transition>
    <p:cover dir="ld"/>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A7495F6-9596-40EF-9983-EA4570A7B484}"/>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253D9C8B-1303-4FDD-88A8-CA8775A18809}"/>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855C838-2106-4BE2-AA19-79B5F3245D04}"/>
              </a:ext>
            </a:extLst>
          </p:cNvPr>
          <p:cNvSpPr>
            <a:spLocks noGrp="1" noChangeArrowheads="1"/>
          </p:cNvSpPr>
          <p:nvPr>
            <p:ph type="sldNum" sz="quarter" idx="12"/>
          </p:nvPr>
        </p:nvSpPr>
        <p:spPr/>
        <p:txBody>
          <a:bodyPr/>
          <a:lstStyle>
            <a:lvl1pPr>
              <a:defRPr smtClean="0"/>
            </a:lvl1pPr>
          </a:lstStyle>
          <a:p>
            <a:pPr>
              <a:defRPr/>
            </a:pPr>
            <a:fld id="{C7A54461-0E89-4C81-AFED-37E61C03FC1F}" type="slidenum">
              <a:rPr lang="en-US" altLang="en-US"/>
              <a:pPr>
                <a:defRPr/>
              </a:pPr>
              <a:t>‹#›</a:t>
            </a:fld>
            <a:endParaRPr lang="en-US" altLang="en-US"/>
          </a:p>
        </p:txBody>
      </p:sp>
    </p:spTree>
    <p:extLst>
      <p:ext uri="{BB962C8B-B14F-4D97-AF65-F5344CB8AC3E}">
        <p14:creationId xmlns:p14="http://schemas.microsoft.com/office/powerpoint/2010/main" val="4178589200"/>
      </p:ext>
    </p:extLst>
  </p:cSld>
  <p:clrMapOvr>
    <a:masterClrMapping/>
  </p:clrMapOvr>
  <p:transition>
    <p:cover dir="ld"/>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747760-AB6E-4BA9-8227-2CE19D75D2A9}"/>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F951AE29-A310-4174-A039-3665F474C232}"/>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556CBA71-B609-4724-80C0-67FCBE8DB5C6}"/>
              </a:ext>
            </a:extLst>
          </p:cNvPr>
          <p:cNvSpPr>
            <a:spLocks noGrp="1" noChangeArrowheads="1"/>
          </p:cNvSpPr>
          <p:nvPr>
            <p:ph type="sldNum" sz="quarter" idx="12"/>
          </p:nvPr>
        </p:nvSpPr>
        <p:spPr/>
        <p:txBody>
          <a:bodyPr/>
          <a:lstStyle>
            <a:lvl1pPr>
              <a:defRPr smtClean="0"/>
            </a:lvl1pPr>
          </a:lstStyle>
          <a:p>
            <a:pPr>
              <a:defRPr/>
            </a:pPr>
            <a:fld id="{78E47D46-E03A-4A50-90DB-E5B91DC1D63A}" type="slidenum">
              <a:rPr lang="en-US" altLang="en-US"/>
              <a:pPr>
                <a:defRPr/>
              </a:pPr>
              <a:t>‹#›</a:t>
            </a:fld>
            <a:endParaRPr lang="en-US" altLang="en-US"/>
          </a:p>
        </p:txBody>
      </p:sp>
    </p:spTree>
    <p:extLst>
      <p:ext uri="{BB962C8B-B14F-4D97-AF65-F5344CB8AC3E}">
        <p14:creationId xmlns:p14="http://schemas.microsoft.com/office/powerpoint/2010/main" val="2026676732"/>
      </p:ext>
    </p:extLst>
  </p:cSld>
  <p:clrMapOvr>
    <a:masterClrMapping/>
  </p:clrMapOvr>
  <p:transition>
    <p:cover dir="ld"/>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731764-EF72-4321-9F41-96A704B16873}"/>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E7B22AD4-479E-45B3-942A-E12120580DA1}"/>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65245445-5D3D-4016-9411-E4C94B8460CD}"/>
              </a:ext>
            </a:extLst>
          </p:cNvPr>
          <p:cNvSpPr>
            <a:spLocks noGrp="1" noChangeArrowheads="1"/>
          </p:cNvSpPr>
          <p:nvPr>
            <p:ph type="sldNum" sz="quarter" idx="12"/>
          </p:nvPr>
        </p:nvSpPr>
        <p:spPr/>
        <p:txBody>
          <a:bodyPr/>
          <a:lstStyle>
            <a:lvl1pPr>
              <a:defRPr smtClean="0"/>
            </a:lvl1pPr>
          </a:lstStyle>
          <a:p>
            <a:pPr>
              <a:defRPr/>
            </a:pPr>
            <a:fld id="{BE9DCD49-D913-41D8-8F94-2D9C0D6B6E96}" type="slidenum">
              <a:rPr lang="en-US" altLang="en-US"/>
              <a:pPr>
                <a:defRPr/>
              </a:pPr>
              <a:t>‹#›</a:t>
            </a:fld>
            <a:endParaRPr lang="en-US" altLang="en-US"/>
          </a:p>
        </p:txBody>
      </p:sp>
    </p:spTree>
    <p:extLst>
      <p:ext uri="{BB962C8B-B14F-4D97-AF65-F5344CB8AC3E}">
        <p14:creationId xmlns:p14="http://schemas.microsoft.com/office/powerpoint/2010/main" val="2486026399"/>
      </p:ext>
    </p:extLst>
  </p:cSld>
  <p:clrMapOvr>
    <a:masterClrMapping/>
  </p:clrMapOvr>
  <p:transition>
    <p:cover dir="ld"/>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FF293903-628A-49EE-9910-620F55F06675}"/>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366ABACD-A67D-489C-93E6-CD21DEBAB50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08CE16E4-8D2A-4EB1-9605-18D4293CE678}"/>
              </a:ext>
            </a:extLst>
          </p:cNvPr>
          <p:cNvSpPr>
            <a:spLocks noGrp="1" noChangeArrowheads="1"/>
          </p:cNvSpPr>
          <p:nvPr>
            <p:ph type="sldNum" sz="quarter" idx="12"/>
          </p:nvPr>
        </p:nvSpPr>
        <p:spPr/>
        <p:txBody>
          <a:bodyPr/>
          <a:lstStyle>
            <a:lvl1pPr>
              <a:defRPr smtClean="0"/>
            </a:lvl1pPr>
          </a:lstStyle>
          <a:p>
            <a:pPr>
              <a:defRPr/>
            </a:pPr>
            <a:fld id="{38A9D61E-C2E6-4686-99EE-F51B26474738}" type="slidenum">
              <a:rPr lang="en-US" altLang="en-US"/>
              <a:pPr>
                <a:defRPr/>
              </a:pPr>
              <a:t>‹#›</a:t>
            </a:fld>
            <a:endParaRPr lang="en-US" altLang="en-US"/>
          </a:p>
        </p:txBody>
      </p:sp>
    </p:spTree>
    <p:extLst>
      <p:ext uri="{BB962C8B-B14F-4D97-AF65-F5344CB8AC3E}">
        <p14:creationId xmlns:p14="http://schemas.microsoft.com/office/powerpoint/2010/main" val="3001456770"/>
      </p:ext>
    </p:extLst>
  </p:cSld>
  <p:clrMapOvr>
    <a:masterClrMapping/>
  </p:clrMapOvr>
  <p:transition>
    <p:cover dir="l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AA9C22F-96E6-EC47-89C8-F78D5B23C00A}" type="slidenum">
              <a:rPr lang="en-US" altLang="en-US"/>
              <a:pPr/>
              <a:t>‹#›</a:t>
            </a:fld>
            <a:endParaRPr lang="en-US" altLang="en-US"/>
          </a:p>
        </p:txBody>
      </p:sp>
    </p:spTree>
    <p:extLst>
      <p:ext uri="{BB962C8B-B14F-4D97-AF65-F5344CB8AC3E}">
        <p14:creationId xmlns:p14="http://schemas.microsoft.com/office/powerpoint/2010/main" val="256391968"/>
      </p:ext>
    </p:extLst>
  </p:cSld>
  <p:clrMapOvr>
    <a:masterClrMapping/>
  </p:clrMapOvr>
  <p:transition>
    <p:cover dir="l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a:cs typeface="Arial" pitchFamily="34" charset="0"/>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a:lvl1pPr>
          </a:lstStyle>
          <a:p>
            <a:fld id="{58169D53-0481-E748-9D2B-707734D36FDE}" type="slidenum">
              <a:rPr lang="en-US" altLang="en-US"/>
              <a:pPr/>
              <a:t>‹#›</a:t>
            </a:fld>
            <a:endParaRPr lang="en-US" altLang="en-US"/>
          </a:p>
        </p:txBody>
      </p:sp>
    </p:spTree>
    <p:extLst>
      <p:ext uri="{BB962C8B-B14F-4D97-AF65-F5344CB8AC3E}">
        <p14:creationId xmlns:p14="http://schemas.microsoft.com/office/powerpoint/2010/main" val="1235871986"/>
      </p:ext>
    </p:extLst>
  </p:cSld>
  <p:clrMapOvr>
    <a:masterClrMapping/>
  </p:clrMapOvr>
  <p:transition>
    <p:cover dir="ld"/>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DA2ABB3-DCFA-433B-81C9-C6A0C6F96F17}"/>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9634022D-AE75-4803-A122-89FECF401CB0}"/>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5" name="Rectangle 6">
            <a:extLst>
              <a:ext uri="{FF2B5EF4-FFF2-40B4-BE49-F238E27FC236}">
                <a16:creationId xmlns:a16="http://schemas.microsoft.com/office/drawing/2014/main" id="{6C667886-CA37-4235-8D2E-3072C45FD50E}"/>
              </a:ext>
            </a:extLst>
          </p:cNvPr>
          <p:cNvSpPr>
            <a:spLocks noGrp="1" noChangeArrowheads="1"/>
          </p:cNvSpPr>
          <p:nvPr>
            <p:ph type="sldNum" sz="quarter" idx="12"/>
          </p:nvPr>
        </p:nvSpPr>
        <p:spPr/>
        <p:txBody>
          <a:bodyPr/>
          <a:lstStyle>
            <a:lvl1pPr>
              <a:defRPr smtClean="0"/>
            </a:lvl1pPr>
          </a:lstStyle>
          <a:p>
            <a:pPr>
              <a:defRPr/>
            </a:pPr>
            <a:fld id="{5CC08077-4240-4E80-BB34-AD1186EC3A4C}" type="slidenum">
              <a:rPr lang="en-US" altLang="en-US"/>
              <a:pPr>
                <a:defRPr/>
              </a:pPr>
              <a:t>‹#›</a:t>
            </a:fld>
            <a:endParaRPr lang="en-US" altLang="en-US"/>
          </a:p>
        </p:txBody>
      </p:sp>
    </p:spTree>
    <p:extLst>
      <p:ext uri="{BB962C8B-B14F-4D97-AF65-F5344CB8AC3E}">
        <p14:creationId xmlns:p14="http://schemas.microsoft.com/office/powerpoint/2010/main" val="4265994641"/>
      </p:ext>
    </p:extLst>
  </p:cSld>
  <p:clrMapOvr>
    <a:masterClrMapping/>
  </p:clrMapOvr>
  <p:transition>
    <p:cover dir="ld"/>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29"/>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EE6A30E5-5EDA-4437-BE7E-EEDB9D3BFCF3}"/>
              </a:ext>
            </a:extLst>
          </p:cNvPr>
          <p:cNvSpPr>
            <a:spLocks noGrp="1" noChangeArrowheads="1"/>
          </p:cNvSpPr>
          <p:nvPr>
            <p:ph type="dt" idx="10"/>
          </p:nvPr>
        </p:nvSpPr>
        <p:spPr/>
        <p:txBody>
          <a:bodyPr/>
          <a:lstStyle>
            <a:lvl1pPr>
              <a:defRPr>
                <a:cs typeface="Arial" pitchFamily="34" charset="0"/>
              </a:defRPr>
            </a:lvl1pPr>
          </a:lstStyle>
          <a:p>
            <a:pPr>
              <a:defRPr/>
            </a:pPr>
            <a:endParaRPr lang="en-US"/>
          </a:p>
        </p:txBody>
      </p:sp>
      <p:sp>
        <p:nvSpPr>
          <p:cNvPr id="6" name="Rectangle 4">
            <a:extLst>
              <a:ext uri="{FF2B5EF4-FFF2-40B4-BE49-F238E27FC236}">
                <a16:creationId xmlns:a16="http://schemas.microsoft.com/office/drawing/2014/main" id="{1617D552-C6DD-4AAE-A1E5-1F2231A75679}"/>
              </a:ext>
            </a:extLst>
          </p:cNvPr>
          <p:cNvSpPr>
            <a:spLocks noGrp="1" noChangeArrowheads="1"/>
          </p:cNvSpPr>
          <p:nvPr>
            <p:ph type="ftr" idx="11"/>
          </p:nvPr>
        </p:nvSpPr>
        <p:spPr/>
        <p:txBody>
          <a:bodyPr/>
          <a:lstStyle>
            <a:lvl1pPr>
              <a:defRPr>
                <a:cs typeface="Arial" pitchFamily="34" charset="0"/>
              </a:defRPr>
            </a:lvl1pPr>
          </a:lstStyle>
          <a:p>
            <a:pPr>
              <a:defRPr/>
            </a:pPr>
            <a:endParaRPr lang="en-US"/>
          </a:p>
        </p:txBody>
      </p:sp>
      <p:sp>
        <p:nvSpPr>
          <p:cNvPr id="7" name="Rectangle 5">
            <a:extLst>
              <a:ext uri="{FF2B5EF4-FFF2-40B4-BE49-F238E27FC236}">
                <a16:creationId xmlns:a16="http://schemas.microsoft.com/office/drawing/2014/main" id="{6595A8EA-F4B0-4231-B08A-1CF17634EB25}"/>
              </a:ext>
            </a:extLst>
          </p:cNvPr>
          <p:cNvSpPr>
            <a:spLocks noGrp="1" noChangeArrowheads="1"/>
          </p:cNvSpPr>
          <p:nvPr>
            <p:ph type="sldNum" idx="12"/>
          </p:nvPr>
        </p:nvSpPr>
        <p:spPr/>
        <p:txBody>
          <a:bodyPr/>
          <a:lstStyle>
            <a:lvl1pPr>
              <a:defRPr smtClean="0"/>
            </a:lvl1pPr>
          </a:lstStyle>
          <a:p>
            <a:pPr>
              <a:defRPr/>
            </a:pPr>
            <a:fld id="{94A21767-3089-47BC-930D-82FC17AB8BEE}" type="slidenum">
              <a:rPr lang="en-GB" altLang="en-US"/>
              <a:pPr>
                <a:defRPr/>
              </a:pPr>
              <a:t>‹#›</a:t>
            </a:fld>
            <a:endParaRPr lang="en-GB" altLang="en-US"/>
          </a:p>
        </p:txBody>
      </p:sp>
    </p:spTree>
    <p:extLst>
      <p:ext uri="{BB962C8B-B14F-4D97-AF65-F5344CB8AC3E}">
        <p14:creationId xmlns:p14="http://schemas.microsoft.com/office/powerpoint/2010/main" val="412744599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A9FC016-194F-4963-A4E5-AB8F677D59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0BE9F9-2D76-4F97-A235-728ECB42DA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74ACBD-AF19-4355-853B-836E9D0871F4}"/>
              </a:ext>
            </a:extLst>
          </p:cNvPr>
          <p:cNvSpPr>
            <a:spLocks noGrp="1" noChangeArrowheads="1"/>
          </p:cNvSpPr>
          <p:nvPr>
            <p:ph type="sldNum" sz="quarter" idx="12"/>
          </p:nvPr>
        </p:nvSpPr>
        <p:spPr>
          <a:ln/>
        </p:spPr>
        <p:txBody>
          <a:bodyPr/>
          <a:lstStyle>
            <a:lvl1pPr>
              <a:defRPr/>
            </a:lvl1pPr>
          </a:lstStyle>
          <a:p>
            <a:fld id="{076001C7-5BC4-460D-A639-18976AA94852}" type="slidenum">
              <a:rPr lang="en-US" altLang="en-US"/>
              <a:pPr/>
              <a:t>‹#›</a:t>
            </a:fld>
            <a:endParaRPr lang="en-US" altLang="en-US"/>
          </a:p>
        </p:txBody>
      </p:sp>
    </p:spTree>
    <p:extLst>
      <p:ext uri="{BB962C8B-B14F-4D97-AF65-F5344CB8AC3E}">
        <p14:creationId xmlns:p14="http://schemas.microsoft.com/office/powerpoint/2010/main" val="824463305"/>
      </p:ext>
    </p:extLst>
  </p:cSld>
  <p:clrMapOvr>
    <a:masterClrMapping/>
  </p:clrMapOvr>
  <p:transition>
    <p:cover dir="ld"/>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29E26D-9537-4726-BAD0-A909739806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144CC4-99B3-4C15-9692-27FD2BD91A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D0E0F1-30E8-47AD-B8C0-4F52137BBF07}"/>
              </a:ext>
            </a:extLst>
          </p:cNvPr>
          <p:cNvSpPr>
            <a:spLocks noGrp="1" noChangeArrowheads="1"/>
          </p:cNvSpPr>
          <p:nvPr>
            <p:ph type="sldNum" sz="quarter" idx="12"/>
          </p:nvPr>
        </p:nvSpPr>
        <p:spPr>
          <a:ln/>
        </p:spPr>
        <p:txBody>
          <a:bodyPr/>
          <a:lstStyle>
            <a:lvl1pPr>
              <a:defRPr/>
            </a:lvl1pPr>
          </a:lstStyle>
          <a:p>
            <a:fld id="{2B97A048-56C2-48D7-8003-60C5E6329242}" type="slidenum">
              <a:rPr lang="en-US" altLang="en-US"/>
              <a:pPr/>
              <a:t>‹#›</a:t>
            </a:fld>
            <a:endParaRPr lang="en-US" altLang="en-US"/>
          </a:p>
        </p:txBody>
      </p:sp>
    </p:spTree>
    <p:extLst>
      <p:ext uri="{BB962C8B-B14F-4D97-AF65-F5344CB8AC3E}">
        <p14:creationId xmlns:p14="http://schemas.microsoft.com/office/powerpoint/2010/main" val="2318056273"/>
      </p:ext>
    </p:extLst>
  </p:cSld>
  <p:clrMapOvr>
    <a:masterClrMapping/>
  </p:clrMapOvr>
  <p:transition>
    <p:cover dir="ld"/>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579F628D-CB35-4064-B7F6-95779EDCCF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5A7B71-7620-4284-8E03-8759C57566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055226-61EE-4F09-AB15-83E9E574E0DC}"/>
              </a:ext>
            </a:extLst>
          </p:cNvPr>
          <p:cNvSpPr>
            <a:spLocks noGrp="1" noChangeArrowheads="1"/>
          </p:cNvSpPr>
          <p:nvPr>
            <p:ph type="sldNum" sz="quarter" idx="12"/>
          </p:nvPr>
        </p:nvSpPr>
        <p:spPr>
          <a:ln/>
        </p:spPr>
        <p:txBody>
          <a:bodyPr/>
          <a:lstStyle>
            <a:lvl1pPr>
              <a:defRPr/>
            </a:lvl1pPr>
          </a:lstStyle>
          <a:p>
            <a:fld id="{8A1BFBB8-3873-45F5-A2E9-6343EDE94E1F}" type="slidenum">
              <a:rPr lang="en-US" altLang="en-US"/>
              <a:pPr/>
              <a:t>‹#›</a:t>
            </a:fld>
            <a:endParaRPr lang="en-US" altLang="en-US"/>
          </a:p>
        </p:txBody>
      </p:sp>
    </p:spTree>
    <p:extLst>
      <p:ext uri="{BB962C8B-B14F-4D97-AF65-F5344CB8AC3E}">
        <p14:creationId xmlns:p14="http://schemas.microsoft.com/office/powerpoint/2010/main" val="4001920062"/>
      </p:ext>
    </p:extLst>
  </p:cSld>
  <p:clrMapOvr>
    <a:masterClrMapping/>
  </p:clrMapOvr>
  <p:transition>
    <p:cover dir="ld"/>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B96DB62-3D0A-4265-8564-91E75C1BDB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5B0D45-0F4D-4C07-A9DC-DD576FA616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5707B7-B863-448B-BB2A-51117E45B66F}"/>
              </a:ext>
            </a:extLst>
          </p:cNvPr>
          <p:cNvSpPr>
            <a:spLocks noGrp="1" noChangeArrowheads="1"/>
          </p:cNvSpPr>
          <p:nvPr>
            <p:ph type="sldNum" sz="quarter" idx="12"/>
          </p:nvPr>
        </p:nvSpPr>
        <p:spPr>
          <a:ln/>
        </p:spPr>
        <p:txBody>
          <a:bodyPr/>
          <a:lstStyle>
            <a:lvl1pPr>
              <a:defRPr/>
            </a:lvl1pPr>
          </a:lstStyle>
          <a:p>
            <a:fld id="{FFD438BF-CE41-4808-B7CF-10272B648996}" type="slidenum">
              <a:rPr lang="en-US" altLang="en-US"/>
              <a:pPr/>
              <a:t>‹#›</a:t>
            </a:fld>
            <a:endParaRPr lang="en-US" altLang="en-US"/>
          </a:p>
        </p:txBody>
      </p:sp>
    </p:spTree>
    <p:extLst>
      <p:ext uri="{BB962C8B-B14F-4D97-AF65-F5344CB8AC3E}">
        <p14:creationId xmlns:p14="http://schemas.microsoft.com/office/powerpoint/2010/main" val="2187427561"/>
      </p:ext>
    </p:extLst>
  </p:cSld>
  <p:clrMapOvr>
    <a:masterClrMapping/>
  </p:clrMapOvr>
  <p:transition>
    <p:cover dir="ld"/>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2D80049-937B-4A79-863A-498F2333403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5756340-FAC3-4A75-9934-1EA4E9E467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1AA6B39-808B-41C6-BD7E-36234F4C73BA}"/>
              </a:ext>
            </a:extLst>
          </p:cNvPr>
          <p:cNvSpPr>
            <a:spLocks noGrp="1" noChangeArrowheads="1"/>
          </p:cNvSpPr>
          <p:nvPr>
            <p:ph type="sldNum" sz="quarter" idx="12"/>
          </p:nvPr>
        </p:nvSpPr>
        <p:spPr>
          <a:ln/>
        </p:spPr>
        <p:txBody>
          <a:bodyPr/>
          <a:lstStyle>
            <a:lvl1pPr>
              <a:defRPr/>
            </a:lvl1pPr>
          </a:lstStyle>
          <a:p>
            <a:fld id="{9EF8737B-7129-4DAF-95B6-C56A724C3AE1}" type="slidenum">
              <a:rPr lang="en-US" altLang="en-US"/>
              <a:pPr/>
              <a:t>‹#›</a:t>
            </a:fld>
            <a:endParaRPr lang="en-US" altLang="en-US"/>
          </a:p>
        </p:txBody>
      </p:sp>
    </p:spTree>
    <p:extLst>
      <p:ext uri="{BB962C8B-B14F-4D97-AF65-F5344CB8AC3E}">
        <p14:creationId xmlns:p14="http://schemas.microsoft.com/office/powerpoint/2010/main" val="928944314"/>
      </p:ext>
    </p:extLst>
  </p:cSld>
  <p:clrMapOvr>
    <a:masterClrMapping/>
  </p:clrMapOvr>
  <p:transition>
    <p:cover dir="ld"/>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9D8FA4B-F47B-4872-883B-F0C4335FCF1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BAE58BD-1D2C-4830-B9E0-C83E78A2BA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2D327D9-1A13-4793-8AC6-8558B86A03DD}"/>
              </a:ext>
            </a:extLst>
          </p:cNvPr>
          <p:cNvSpPr>
            <a:spLocks noGrp="1" noChangeArrowheads="1"/>
          </p:cNvSpPr>
          <p:nvPr>
            <p:ph type="sldNum" sz="quarter" idx="12"/>
          </p:nvPr>
        </p:nvSpPr>
        <p:spPr>
          <a:ln/>
        </p:spPr>
        <p:txBody>
          <a:bodyPr/>
          <a:lstStyle>
            <a:lvl1pPr>
              <a:defRPr/>
            </a:lvl1pPr>
          </a:lstStyle>
          <a:p>
            <a:fld id="{7CFAF939-B410-4EFD-B833-B4B1F96F2AFC}" type="slidenum">
              <a:rPr lang="en-US" altLang="en-US"/>
              <a:pPr/>
              <a:t>‹#›</a:t>
            </a:fld>
            <a:endParaRPr lang="en-US" altLang="en-US"/>
          </a:p>
        </p:txBody>
      </p:sp>
    </p:spTree>
    <p:extLst>
      <p:ext uri="{BB962C8B-B14F-4D97-AF65-F5344CB8AC3E}">
        <p14:creationId xmlns:p14="http://schemas.microsoft.com/office/powerpoint/2010/main" val="604246786"/>
      </p:ext>
    </p:extLst>
  </p:cSld>
  <p:clrMapOvr>
    <a:masterClrMapping/>
  </p:clrMapOvr>
  <p:transition>
    <p:cover dir="ld"/>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DCD7B35-B855-411C-B912-B95DF51C393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0CDDCCC-A3B7-44AC-8FEF-CEE892BB7D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EF3F028-8FF1-47F9-9E7C-46E707F32657}"/>
              </a:ext>
            </a:extLst>
          </p:cNvPr>
          <p:cNvSpPr>
            <a:spLocks noGrp="1" noChangeArrowheads="1"/>
          </p:cNvSpPr>
          <p:nvPr>
            <p:ph type="sldNum" sz="quarter" idx="12"/>
          </p:nvPr>
        </p:nvSpPr>
        <p:spPr>
          <a:ln/>
        </p:spPr>
        <p:txBody>
          <a:bodyPr/>
          <a:lstStyle>
            <a:lvl1pPr>
              <a:defRPr/>
            </a:lvl1pPr>
          </a:lstStyle>
          <a:p>
            <a:fld id="{B49CFFB3-EC50-4A3B-BEFA-C50A99F9A785}" type="slidenum">
              <a:rPr lang="en-US" altLang="en-US"/>
              <a:pPr/>
              <a:t>‹#›</a:t>
            </a:fld>
            <a:endParaRPr lang="en-US" altLang="en-US"/>
          </a:p>
        </p:txBody>
      </p:sp>
    </p:spTree>
    <p:extLst>
      <p:ext uri="{BB962C8B-B14F-4D97-AF65-F5344CB8AC3E}">
        <p14:creationId xmlns:p14="http://schemas.microsoft.com/office/powerpoint/2010/main" val="1046459620"/>
      </p:ext>
    </p:extLst>
  </p:cSld>
  <p:clrMapOvr>
    <a:masterClrMapping/>
  </p:clrMapOvr>
  <p:transition>
    <p:cover dir="ld"/>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9A2EC39E-C366-4753-B144-9A5DB9C32F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AA7433D-B642-43A8-9035-0A7DE9B2D9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FA8541-A18D-497F-BDE4-CDADAFE7A36E}"/>
              </a:ext>
            </a:extLst>
          </p:cNvPr>
          <p:cNvSpPr>
            <a:spLocks noGrp="1" noChangeArrowheads="1"/>
          </p:cNvSpPr>
          <p:nvPr>
            <p:ph type="sldNum" sz="quarter" idx="12"/>
          </p:nvPr>
        </p:nvSpPr>
        <p:spPr>
          <a:ln/>
        </p:spPr>
        <p:txBody>
          <a:bodyPr/>
          <a:lstStyle>
            <a:lvl1pPr>
              <a:defRPr/>
            </a:lvl1pPr>
          </a:lstStyle>
          <a:p>
            <a:fld id="{9DACEDE0-6CCA-40CD-AF01-2236DE319B13}" type="slidenum">
              <a:rPr lang="en-US" altLang="en-US"/>
              <a:pPr/>
              <a:t>‹#›</a:t>
            </a:fld>
            <a:endParaRPr lang="en-US" altLang="en-US"/>
          </a:p>
        </p:txBody>
      </p:sp>
    </p:spTree>
    <p:extLst>
      <p:ext uri="{BB962C8B-B14F-4D97-AF65-F5344CB8AC3E}">
        <p14:creationId xmlns:p14="http://schemas.microsoft.com/office/powerpoint/2010/main" val="1376135868"/>
      </p:ext>
    </p:extLst>
  </p:cSld>
  <p:clrMapOvr>
    <a:masterClrMapping/>
  </p:clrMapOvr>
  <p:transition>
    <p:cover dir="l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a:cs typeface="Arial" pitchFamily="34" charset="0"/>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a:lvl1pPr>
          </a:lstStyle>
          <a:p>
            <a:fld id="{5E423C85-FC5E-1443-99B4-2DCEDC8EA042}" type="slidenum">
              <a:rPr lang="en-US" altLang="en-US"/>
              <a:pPr/>
              <a:t>‹#›</a:t>
            </a:fld>
            <a:endParaRPr lang="en-US" altLang="en-US"/>
          </a:p>
        </p:txBody>
      </p:sp>
    </p:spTree>
    <p:extLst>
      <p:ext uri="{BB962C8B-B14F-4D97-AF65-F5344CB8AC3E}">
        <p14:creationId xmlns:p14="http://schemas.microsoft.com/office/powerpoint/2010/main" val="838634918"/>
      </p:ext>
    </p:extLst>
  </p:cSld>
  <p:clrMapOvr>
    <a:masterClrMapping/>
  </p:clrMapOvr>
  <p:transition>
    <p:cover dir="ld"/>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C80342C1-53A2-4B2E-BF27-349F42AB90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50E5933-7C75-42AA-A7F2-0C7FEB9EBC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4981CC-2CDC-4F87-AABB-7BD0B0DEAF96}"/>
              </a:ext>
            </a:extLst>
          </p:cNvPr>
          <p:cNvSpPr>
            <a:spLocks noGrp="1" noChangeArrowheads="1"/>
          </p:cNvSpPr>
          <p:nvPr>
            <p:ph type="sldNum" sz="quarter" idx="12"/>
          </p:nvPr>
        </p:nvSpPr>
        <p:spPr>
          <a:ln/>
        </p:spPr>
        <p:txBody>
          <a:bodyPr/>
          <a:lstStyle>
            <a:lvl1pPr>
              <a:defRPr/>
            </a:lvl1pPr>
          </a:lstStyle>
          <a:p>
            <a:fld id="{77107E7D-AC7D-49B1-BCF7-BA34063ABA16}" type="slidenum">
              <a:rPr lang="en-US" altLang="en-US"/>
              <a:pPr/>
              <a:t>‹#›</a:t>
            </a:fld>
            <a:endParaRPr lang="en-US" altLang="en-US"/>
          </a:p>
        </p:txBody>
      </p:sp>
    </p:spTree>
    <p:extLst>
      <p:ext uri="{BB962C8B-B14F-4D97-AF65-F5344CB8AC3E}">
        <p14:creationId xmlns:p14="http://schemas.microsoft.com/office/powerpoint/2010/main" val="974195431"/>
      </p:ext>
    </p:extLst>
  </p:cSld>
  <p:clrMapOvr>
    <a:masterClrMapping/>
  </p:clrMapOvr>
  <p:transition>
    <p:cover dir="ld"/>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6D46236-EC2A-4CA8-863F-19C5111A26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AB67EB-B7D2-47A3-A5BC-67D911DDF2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0BFB7C-7148-4B24-995F-13861636E7B2}"/>
              </a:ext>
            </a:extLst>
          </p:cNvPr>
          <p:cNvSpPr>
            <a:spLocks noGrp="1" noChangeArrowheads="1"/>
          </p:cNvSpPr>
          <p:nvPr>
            <p:ph type="sldNum" sz="quarter" idx="12"/>
          </p:nvPr>
        </p:nvSpPr>
        <p:spPr>
          <a:ln/>
        </p:spPr>
        <p:txBody>
          <a:bodyPr/>
          <a:lstStyle>
            <a:lvl1pPr>
              <a:defRPr/>
            </a:lvl1pPr>
          </a:lstStyle>
          <a:p>
            <a:fld id="{CB7C6AB2-05B9-4424-98B1-777BE5670E63}" type="slidenum">
              <a:rPr lang="en-US" altLang="en-US"/>
              <a:pPr/>
              <a:t>‹#›</a:t>
            </a:fld>
            <a:endParaRPr lang="en-US" altLang="en-US"/>
          </a:p>
        </p:txBody>
      </p:sp>
    </p:spTree>
    <p:extLst>
      <p:ext uri="{BB962C8B-B14F-4D97-AF65-F5344CB8AC3E}">
        <p14:creationId xmlns:p14="http://schemas.microsoft.com/office/powerpoint/2010/main" val="586222354"/>
      </p:ext>
    </p:extLst>
  </p:cSld>
  <p:clrMapOvr>
    <a:masterClrMapping/>
  </p:clrMapOvr>
  <p:transition>
    <p:cover dir="ld"/>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3B30F7-647A-4F7F-A44D-FED48A780B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52B875-4765-423D-9A5E-11667FD519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098C7A-2A9F-4EF0-9052-E133728CABC3}"/>
              </a:ext>
            </a:extLst>
          </p:cNvPr>
          <p:cNvSpPr>
            <a:spLocks noGrp="1" noChangeArrowheads="1"/>
          </p:cNvSpPr>
          <p:nvPr>
            <p:ph type="sldNum" sz="quarter" idx="12"/>
          </p:nvPr>
        </p:nvSpPr>
        <p:spPr>
          <a:ln/>
        </p:spPr>
        <p:txBody>
          <a:bodyPr/>
          <a:lstStyle>
            <a:lvl1pPr>
              <a:defRPr/>
            </a:lvl1pPr>
          </a:lstStyle>
          <a:p>
            <a:fld id="{169AC19F-3609-4E50-BC1C-6284C8055092}" type="slidenum">
              <a:rPr lang="en-US" altLang="en-US"/>
              <a:pPr/>
              <a:t>‹#›</a:t>
            </a:fld>
            <a:endParaRPr lang="en-US" altLang="en-US"/>
          </a:p>
        </p:txBody>
      </p:sp>
    </p:spTree>
    <p:extLst>
      <p:ext uri="{BB962C8B-B14F-4D97-AF65-F5344CB8AC3E}">
        <p14:creationId xmlns:p14="http://schemas.microsoft.com/office/powerpoint/2010/main" val="718230234"/>
      </p:ext>
    </p:extLst>
  </p:cSld>
  <p:clrMapOvr>
    <a:masterClrMapping/>
  </p:clrMapOvr>
  <p:transition>
    <p:cover dir="ld"/>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6DFD90BE-AAAD-45A7-898C-E35CEF2431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985B44-72B8-4657-9ABC-4AEC1C0D82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E376D5-9EF5-48E0-8979-A74AE5BAFB6A}"/>
              </a:ext>
            </a:extLst>
          </p:cNvPr>
          <p:cNvSpPr>
            <a:spLocks noGrp="1" noChangeArrowheads="1"/>
          </p:cNvSpPr>
          <p:nvPr>
            <p:ph type="sldNum" sz="quarter" idx="12"/>
          </p:nvPr>
        </p:nvSpPr>
        <p:spPr>
          <a:ln/>
        </p:spPr>
        <p:txBody>
          <a:bodyPr/>
          <a:lstStyle>
            <a:lvl1pPr>
              <a:defRPr/>
            </a:lvl1pPr>
          </a:lstStyle>
          <a:p>
            <a:fld id="{70BD75C3-48B4-4894-970C-A4873612BB01}" type="slidenum">
              <a:rPr lang="en-US" altLang="en-US"/>
              <a:pPr/>
              <a:t>‹#›</a:t>
            </a:fld>
            <a:endParaRPr lang="en-US" altLang="en-US"/>
          </a:p>
        </p:txBody>
      </p:sp>
    </p:spTree>
    <p:extLst>
      <p:ext uri="{BB962C8B-B14F-4D97-AF65-F5344CB8AC3E}">
        <p14:creationId xmlns:p14="http://schemas.microsoft.com/office/powerpoint/2010/main" val="2106308213"/>
      </p:ext>
    </p:extLst>
  </p:cSld>
  <p:clrMapOvr>
    <a:masterClrMapping/>
  </p:clrMapOvr>
  <p:transition>
    <p:cover dir="ld"/>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8BF156B-E372-46D5-BC62-1559CA854DF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74C19B0-54E2-4DA0-BFAD-BCC4F3BD82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F784B49-23E4-4E2D-832F-E32543EBF43A}"/>
              </a:ext>
            </a:extLst>
          </p:cNvPr>
          <p:cNvSpPr>
            <a:spLocks noGrp="1" noChangeArrowheads="1"/>
          </p:cNvSpPr>
          <p:nvPr>
            <p:ph type="sldNum" sz="quarter" idx="12"/>
          </p:nvPr>
        </p:nvSpPr>
        <p:spPr>
          <a:ln/>
        </p:spPr>
        <p:txBody>
          <a:bodyPr/>
          <a:lstStyle>
            <a:lvl1pPr>
              <a:defRPr/>
            </a:lvl1pPr>
          </a:lstStyle>
          <a:p>
            <a:fld id="{3FC5DFD0-9304-41B8-AFB2-5DC98E8684F1}" type="slidenum">
              <a:rPr lang="en-US" altLang="en-US"/>
              <a:pPr/>
              <a:t>‹#›</a:t>
            </a:fld>
            <a:endParaRPr lang="en-US" altLang="en-US"/>
          </a:p>
        </p:txBody>
      </p:sp>
    </p:spTree>
    <p:extLst>
      <p:ext uri="{BB962C8B-B14F-4D97-AF65-F5344CB8AC3E}">
        <p14:creationId xmlns:p14="http://schemas.microsoft.com/office/powerpoint/2010/main" val="3068638227"/>
      </p:ext>
    </p:extLst>
  </p:cSld>
  <p:clrMapOvr>
    <a:masterClrMapping/>
  </p:clrMapOvr>
  <p:transition>
    <p:cover dir="ld"/>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20F79538-1483-7B44-B056-916D18AAB4A2}" type="slidenum">
              <a:rPr lang="en-US" altLang="en-US"/>
              <a:pPr/>
              <a:t>‹#›</a:t>
            </a:fld>
            <a:endParaRPr lang="en-US" altLang="en-US"/>
          </a:p>
        </p:txBody>
      </p:sp>
    </p:spTree>
    <p:extLst>
      <p:ext uri="{BB962C8B-B14F-4D97-AF65-F5344CB8AC3E}">
        <p14:creationId xmlns:p14="http://schemas.microsoft.com/office/powerpoint/2010/main" val="3486418309"/>
      </p:ext>
    </p:extLst>
  </p:cSld>
  <p:clrMapOvr>
    <a:masterClrMapping/>
  </p:clrMapOvr>
  <p:transition>
    <p:cover dir="ld"/>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4108A745-01F3-DD48-83DE-4DAD7D85997A}" type="slidenum">
              <a:rPr lang="en-US" altLang="en-US"/>
              <a:pPr/>
              <a:t>‹#›</a:t>
            </a:fld>
            <a:endParaRPr lang="en-US" altLang="en-US"/>
          </a:p>
        </p:txBody>
      </p:sp>
    </p:spTree>
    <p:extLst>
      <p:ext uri="{BB962C8B-B14F-4D97-AF65-F5344CB8AC3E}">
        <p14:creationId xmlns:p14="http://schemas.microsoft.com/office/powerpoint/2010/main" val="1781011705"/>
      </p:ext>
    </p:extLst>
  </p:cSld>
  <p:clrMapOvr>
    <a:masterClrMapping/>
  </p:clrMapOvr>
  <p:transition>
    <p:cover dir="ld"/>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5CBC35C6-1A8E-E246-B243-08ECA6EE516B}" type="slidenum">
              <a:rPr lang="en-US" altLang="en-US"/>
              <a:pPr/>
              <a:t>‹#›</a:t>
            </a:fld>
            <a:endParaRPr lang="en-US" altLang="en-US"/>
          </a:p>
        </p:txBody>
      </p:sp>
    </p:spTree>
    <p:extLst>
      <p:ext uri="{BB962C8B-B14F-4D97-AF65-F5344CB8AC3E}">
        <p14:creationId xmlns:p14="http://schemas.microsoft.com/office/powerpoint/2010/main" val="2022850275"/>
      </p:ext>
    </p:extLst>
  </p:cSld>
  <p:clrMapOvr>
    <a:masterClrMapping/>
  </p:clrMapOvr>
  <p:transition>
    <p:cover dir="ld"/>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fld id="{D7BADDFF-7800-1144-9F65-73F09296F07F}" type="slidenum">
              <a:rPr lang="en-US" altLang="en-US"/>
              <a:pPr/>
              <a:t>‹#›</a:t>
            </a:fld>
            <a:endParaRPr lang="en-US" altLang="en-US"/>
          </a:p>
        </p:txBody>
      </p:sp>
    </p:spTree>
    <p:extLst>
      <p:ext uri="{BB962C8B-B14F-4D97-AF65-F5344CB8AC3E}">
        <p14:creationId xmlns:p14="http://schemas.microsoft.com/office/powerpoint/2010/main" val="2566518420"/>
      </p:ext>
    </p:extLst>
  </p:cSld>
  <p:clrMapOvr>
    <a:masterClrMapping/>
  </p:clrMapOvr>
  <p:transition>
    <p:cover dir="ld"/>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fld id="{8917574A-84B7-6E43-B4DA-09AFD37D9112}" type="slidenum">
              <a:rPr lang="en-US" altLang="en-US"/>
              <a:pPr/>
              <a:t>‹#›</a:t>
            </a:fld>
            <a:endParaRPr lang="en-US" altLang="en-US"/>
          </a:p>
        </p:txBody>
      </p:sp>
    </p:spTree>
    <p:extLst>
      <p:ext uri="{BB962C8B-B14F-4D97-AF65-F5344CB8AC3E}">
        <p14:creationId xmlns:p14="http://schemas.microsoft.com/office/powerpoint/2010/main" val="2249556335"/>
      </p:ext>
    </p:extLst>
  </p:cSld>
  <p:clrMapOvr>
    <a:masterClrMapping/>
  </p:clrMapOvr>
  <p:transition>
    <p:cover dir="l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AF1B8249-4E7C-1843-A936-6D2B039CB057}" type="slidenum">
              <a:rPr lang="en-US" altLang="en-US"/>
              <a:pPr/>
              <a:t>‹#›</a:t>
            </a:fld>
            <a:endParaRPr lang="en-US" altLang="en-US"/>
          </a:p>
        </p:txBody>
      </p:sp>
    </p:spTree>
    <p:extLst>
      <p:ext uri="{BB962C8B-B14F-4D97-AF65-F5344CB8AC3E}">
        <p14:creationId xmlns:p14="http://schemas.microsoft.com/office/powerpoint/2010/main" val="1001891565"/>
      </p:ext>
    </p:extLst>
  </p:cSld>
  <p:clrMapOvr>
    <a:masterClrMapping/>
  </p:clrMapOvr>
  <p:transition>
    <p:cover dir="ld"/>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fld id="{174DB296-D101-5340-A1E3-378F1CDA2519}" type="slidenum">
              <a:rPr lang="en-US" altLang="en-US"/>
              <a:pPr/>
              <a:t>‹#›</a:t>
            </a:fld>
            <a:endParaRPr lang="en-US" altLang="en-US"/>
          </a:p>
        </p:txBody>
      </p:sp>
    </p:spTree>
    <p:extLst>
      <p:ext uri="{BB962C8B-B14F-4D97-AF65-F5344CB8AC3E}">
        <p14:creationId xmlns:p14="http://schemas.microsoft.com/office/powerpoint/2010/main" val="4258390108"/>
      </p:ext>
    </p:extLst>
  </p:cSld>
  <p:clrMapOvr>
    <a:masterClrMapping/>
  </p:clrMapOvr>
  <p:transition>
    <p:cover dir="ld"/>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fld id="{336C33C8-66F9-C140-AFEB-9A4C918706E2}" type="slidenum">
              <a:rPr lang="en-US" altLang="en-US"/>
              <a:pPr/>
              <a:t>‹#›</a:t>
            </a:fld>
            <a:endParaRPr lang="en-US" altLang="en-US"/>
          </a:p>
        </p:txBody>
      </p:sp>
    </p:spTree>
    <p:extLst>
      <p:ext uri="{BB962C8B-B14F-4D97-AF65-F5344CB8AC3E}">
        <p14:creationId xmlns:p14="http://schemas.microsoft.com/office/powerpoint/2010/main" val="2458692061"/>
      </p:ext>
    </p:extLst>
  </p:cSld>
  <p:clrMapOvr>
    <a:masterClrMapping/>
  </p:clrMapOvr>
  <p:transition>
    <p:cover dir="ld"/>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fld id="{FD6D570D-4219-B34A-9D3D-9CE2808BF5D6}" type="slidenum">
              <a:rPr lang="en-US" altLang="en-US"/>
              <a:pPr/>
              <a:t>‹#›</a:t>
            </a:fld>
            <a:endParaRPr lang="en-US" altLang="en-US"/>
          </a:p>
        </p:txBody>
      </p:sp>
    </p:spTree>
    <p:extLst>
      <p:ext uri="{BB962C8B-B14F-4D97-AF65-F5344CB8AC3E}">
        <p14:creationId xmlns:p14="http://schemas.microsoft.com/office/powerpoint/2010/main" val="3996609698"/>
      </p:ext>
    </p:extLst>
  </p:cSld>
  <p:clrMapOvr>
    <a:masterClrMapping/>
  </p:clrMapOvr>
  <p:transition>
    <p:cover dir="ld"/>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fld id="{E75F1BE7-90FD-8049-8DC0-AA6FC6E7CBAE}" type="slidenum">
              <a:rPr lang="en-US" altLang="en-US"/>
              <a:pPr/>
              <a:t>‹#›</a:t>
            </a:fld>
            <a:endParaRPr lang="en-US" altLang="en-US"/>
          </a:p>
        </p:txBody>
      </p:sp>
    </p:spTree>
    <p:extLst>
      <p:ext uri="{BB962C8B-B14F-4D97-AF65-F5344CB8AC3E}">
        <p14:creationId xmlns:p14="http://schemas.microsoft.com/office/powerpoint/2010/main" val="3082676654"/>
      </p:ext>
    </p:extLst>
  </p:cSld>
  <p:clrMapOvr>
    <a:masterClrMapping/>
  </p:clrMapOvr>
  <p:transition>
    <p:cover dir="ld"/>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86439CE3-196A-C649-8042-950C5F51749C}" type="slidenum">
              <a:rPr lang="en-US" altLang="en-US"/>
              <a:pPr/>
              <a:t>‹#›</a:t>
            </a:fld>
            <a:endParaRPr lang="en-US" altLang="en-US"/>
          </a:p>
        </p:txBody>
      </p:sp>
    </p:spTree>
    <p:extLst>
      <p:ext uri="{BB962C8B-B14F-4D97-AF65-F5344CB8AC3E}">
        <p14:creationId xmlns:p14="http://schemas.microsoft.com/office/powerpoint/2010/main" val="3147909127"/>
      </p:ext>
    </p:extLst>
  </p:cSld>
  <p:clrMapOvr>
    <a:masterClrMapping/>
  </p:clrMapOvr>
  <p:transition>
    <p:cover dir="ld"/>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DADE40AF-C329-6445-AD0C-A46E654AB4FE}" type="slidenum">
              <a:rPr lang="en-US" altLang="en-US"/>
              <a:pPr/>
              <a:t>‹#›</a:t>
            </a:fld>
            <a:endParaRPr lang="en-US" altLang="en-US"/>
          </a:p>
        </p:txBody>
      </p:sp>
    </p:spTree>
    <p:extLst>
      <p:ext uri="{BB962C8B-B14F-4D97-AF65-F5344CB8AC3E}">
        <p14:creationId xmlns:p14="http://schemas.microsoft.com/office/powerpoint/2010/main" val="2564886983"/>
      </p:ext>
    </p:extLst>
  </p:cSld>
  <p:clrMapOvr>
    <a:masterClrMapping/>
  </p:clrMapOvr>
  <p:transition>
    <p:cover dir="ld"/>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D9F1C4C6-FD78-2D4E-8282-8FBFFCEB59D1}" type="slidenum">
              <a:rPr lang="en-US" altLang="en-US"/>
              <a:pPr/>
              <a:t>‹#›</a:t>
            </a:fld>
            <a:endParaRPr lang="en-US" altLang="en-US"/>
          </a:p>
        </p:txBody>
      </p:sp>
    </p:spTree>
    <p:extLst>
      <p:ext uri="{BB962C8B-B14F-4D97-AF65-F5344CB8AC3E}">
        <p14:creationId xmlns:p14="http://schemas.microsoft.com/office/powerpoint/2010/main" val="2245621707"/>
      </p:ext>
    </p:extLst>
  </p:cSld>
  <p:clrMapOvr>
    <a:masterClrMapping/>
  </p:clrMapOvr>
  <p:transition>
    <p:cover dir="ld"/>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fld id="{1749EB3E-F187-0740-BDDE-A2D0910C4CBB}" type="slidenum">
              <a:rPr lang="en-US" altLang="en-US"/>
              <a:pPr/>
              <a:t>‹#›</a:t>
            </a:fld>
            <a:endParaRPr lang="en-US" altLang="en-US"/>
          </a:p>
        </p:txBody>
      </p:sp>
    </p:spTree>
    <p:extLst>
      <p:ext uri="{BB962C8B-B14F-4D97-AF65-F5344CB8AC3E}">
        <p14:creationId xmlns:p14="http://schemas.microsoft.com/office/powerpoint/2010/main" val="2603601695"/>
      </p:ext>
    </p:extLst>
  </p:cSld>
  <p:clrMapOvr>
    <a:masterClrMapping/>
  </p:clrMapOvr>
  <p:transition>
    <p:cover dir="ld"/>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711AA5-AA07-4A83-AEEB-E4B139022782}" type="slidenum">
              <a:rPr lang="en-US" altLang="en-US"/>
              <a:pPr>
                <a:defRPr/>
              </a:pPr>
              <a:t>‹#›</a:t>
            </a:fld>
            <a:endParaRPr lang="en-US" altLang="en-US"/>
          </a:p>
        </p:txBody>
      </p:sp>
    </p:spTree>
    <p:extLst>
      <p:ext uri="{BB962C8B-B14F-4D97-AF65-F5344CB8AC3E}">
        <p14:creationId xmlns:p14="http://schemas.microsoft.com/office/powerpoint/2010/main" val="2619151801"/>
      </p:ext>
    </p:extLst>
  </p:cSld>
  <p:clrMapOvr>
    <a:masterClrMapping/>
  </p:clrMapOvr>
  <p:transition>
    <p:cover dir="ld"/>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27E076-2592-4AE3-A798-BDEFEECAE104}" type="slidenum">
              <a:rPr lang="en-US" altLang="en-US"/>
              <a:pPr>
                <a:defRPr/>
              </a:pPr>
              <a:t>‹#›</a:t>
            </a:fld>
            <a:endParaRPr lang="en-US" altLang="en-US"/>
          </a:p>
        </p:txBody>
      </p:sp>
    </p:spTree>
    <p:extLst>
      <p:ext uri="{BB962C8B-B14F-4D97-AF65-F5344CB8AC3E}">
        <p14:creationId xmlns:p14="http://schemas.microsoft.com/office/powerpoint/2010/main" val="1425442646"/>
      </p:ext>
    </p:extLst>
  </p:cSld>
  <p:clrMapOvr>
    <a:masterClrMapping/>
  </p:clrMapOvr>
  <p:transition>
    <p:cover dir="l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3FDFB128-4801-1A4F-8D0F-F4CA20557810}" type="slidenum">
              <a:rPr lang="en-US" altLang="en-US"/>
              <a:pPr/>
              <a:t>‹#›</a:t>
            </a:fld>
            <a:endParaRPr lang="en-US" altLang="en-US"/>
          </a:p>
        </p:txBody>
      </p:sp>
    </p:spTree>
    <p:extLst>
      <p:ext uri="{BB962C8B-B14F-4D97-AF65-F5344CB8AC3E}">
        <p14:creationId xmlns:p14="http://schemas.microsoft.com/office/powerpoint/2010/main" val="372256828"/>
      </p:ext>
    </p:extLst>
  </p:cSld>
  <p:clrMapOvr>
    <a:masterClrMapping/>
  </p:clrMapOvr>
  <p:transition>
    <p:cover dir="ld"/>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D7A7EA-E6EF-4833-8D4C-E7F9E3CE061D}" type="slidenum">
              <a:rPr lang="en-US" altLang="en-US"/>
              <a:pPr>
                <a:defRPr/>
              </a:pPr>
              <a:t>‹#›</a:t>
            </a:fld>
            <a:endParaRPr lang="en-US" altLang="en-US"/>
          </a:p>
        </p:txBody>
      </p:sp>
    </p:spTree>
    <p:extLst>
      <p:ext uri="{BB962C8B-B14F-4D97-AF65-F5344CB8AC3E}">
        <p14:creationId xmlns:p14="http://schemas.microsoft.com/office/powerpoint/2010/main" val="4043927011"/>
      </p:ext>
    </p:extLst>
  </p:cSld>
  <p:clrMapOvr>
    <a:masterClrMapping/>
  </p:clrMapOvr>
  <p:transition>
    <p:cover dir="ld"/>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018689-FE27-43B0-91B1-171099F42205}" type="slidenum">
              <a:rPr lang="en-US" altLang="en-US"/>
              <a:pPr>
                <a:defRPr/>
              </a:pPr>
              <a:t>‹#›</a:t>
            </a:fld>
            <a:endParaRPr lang="en-US" altLang="en-US"/>
          </a:p>
        </p:txBody>
      </p:sp>
    </p:spTree>
    <p:extLst>
      <p:ext uri="{BB962C8B-B14F-4D97-AF65-F5344CB8AC3E}">
        <p14:creationId xmlns:p14="http://schemas.microsoft.com/office/powerpoint/2010/main" val="1075175458"/>
      </p:ext>
    </p:extLst>
  </p:cSld>
  <p:clrMapOvr>
    <a:masterClrMapping/>
  </p:clrMapOvr>
  <p:transition>
    <p:cover dir="ld"/>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77780E-E2BF-4C37-9243-17E3A00696C6}" type="slidenum">
              <a:rPr lang="en-US" altLang="en-US"/>
              <a:pPr>
                <a:defRPr/>
              </a:pPr>
              <a:t>‹#›</a:t>
            </a:fld>
            <a:endParaRPr lang="en-US" altLang="en-US"/>
          </a:p>
        </p:txBody>
      </p:sp>
    </p:spTree>
    <p:extLst>
      <p:ext uri="{BB962C8B-B14F-4D97-AF65-F5344CB8AC3E}">
        <p14:creationId xmlns:p14="http://schemas.microsoft.com/office/powerpoint/2010/main" val="3831518023"/>
      </p:ext>
    </p:extLst>
  </p:cSld>
  <p:clrMapOvr>
    <a:masterClrMapping/>
  </p:clrMapOvr>
  <p:transition>
    <p:cover dir="ld"/>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7A51DD3-B25D-4862-ADF5-1BED28FBF575}" type="slidenum">
              <a:rPr lang="en-US" altLang="en-US"/>
              <a:pPr>
                <a:defRPr/>
              </a:pPr>
              <a:t>‹#›</a:t>
            </a:fld>
            <a:endParaRPr lang="en-US" altLang="en-US"/>
          </a:p>
        </p:txBody>
      </p:sp>
    </p:spTree>
    <p:extLst>
      <p:ext uri="{BB962C8B-B14F-4D97-AF65-F5344CB8AC3E}">
        <p14:creationId xmlns:p14="http://schemas.microsoft.com/office/powerpoint/2010/main" val="2135360826"/>
      </p:ext>
    </p:extLst>
  </p:cSld>
  <p:clrMapOvr>
    <a:masterClrMapping/>
  </p:clrMapOvr>
  <p:transition>
    <p:cover dir="ld"/>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B26DC7-6F90-4C5A-A349-F358B155C1C7}" type="slidenum">
              <a:rPr lang="en-US" altLang="en-US"/>
              <a:pPr>
                <a:defRPr/>
              </a:pPr>
              <a:t>‹#›</a:t>
            </a:fld>
            <a:endParaRPr lang="en-US" altLang="en-US"/>
          </a:p>
        </p:txBody>
      </p:sp>
    </p:spTree>
    <p:extLst>
      <p:ext uri="{BB962C8B-B14F-4D97-AF65-F5344CB8AC3E}">
        <p14:creationId xmlns:p14="http://schemas.microsoft.com/office/powerpoint/2010/main" val="3161171880"/>
      </p:ext>
    </p:extLst>
  </p:cSld>
  <p:clrMapOvr>
    <a:masterClrMapping/>
  </p:clrMapOvr>
  <p:transition>
    <p:cover dir="ld"/>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C46EA9-1475-49CB-A879-861E448ED56A}" type="slidenum">
              <a:rPr lang="en-US" altLang="en-US"/>
              <a:pPr>
                <a:defRPr/>
              </a:pPr>
              <a:t>‹#›</a:t>
            </a:fld>
            <a:endParaRPr lang="en-US" altLang="en-US"/>
          </a:p>
        </p:txBody>
      </p:sp>
    </p:spTree>
    <p:extLst>
      <p:ext uri="{BB962C8B-B14F-4D97-AF65-F5344CB8AC3E}">
        <p14:creationId xmlns:p14="http://schemas.microsoft.com/office/powerpoint/2010/main" val="2960574587"/>
      </p:ext>
    </p:extLst>
  </p:cSld>
  <p:clrMapOvr>
    <a:masterClrMapping/>
  </p:clrMapOvr>
  <p:transition>
    <p:cover dir="ld"/>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34CEC1-E32E-4F0C-A1F7-4F10F9C7E29B}" type="slidenum">
              <a:rPr lang="en-US" altLang="en-US"/>
              <a:pPr>
                <a:defRPr/>
              </a:pPr>
              <a:t>‹#›</a:t>
            </a:fld>
            <a:endParaRPr lang="en-US" altLang="en-US"/>
          </a:p>
        </p:txBody>
      </p:sp>
    </p:spTree>
    <p:extLst>
      <p:ext uri="{BB962C8B-B14F-4D97-AF65-F5344CB8AC3E}">
        <p14:creationId xmlns:p14="http://schemas.microsoft.com/office/powerpoint/2010/main" val="3973850317"/>
      </p:ext>
    </p:extLst>
  </p:cSld>
  <p:clrMapOvr>
    <a:masterClrMapping/>
  </p:clrMapOvr>
  <p:transition>
    <p:cover dir="ld"/>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2E3B11-4912-4564-9B72-1600A354424F}" type="slidenum">
              <a:rPr lang="en-US" altLang="en-US"/>
              <a:pPr>
                <a:defRPr/>
              </a:pPr>
              <a:t>‹#›</a:t>
            </a:fld>
            <a:endParaRPr lang="en-US" altLang="en-US"/>
          </a:p>
        </p:txBody>
      </p:sp>
    </p:spTree>
    <p:extLst>
      <p:ext uri="{BB962C8B-B14F-4D97-AF65-F5344CB8AC3E}">
        <p14:creationId xmlns:p14="http://schemas.microsoft.com/office/powerpoint/2010/main" val="3410983051"/>
      </p:ext>
    </p:extLst>
  </p:cSld>
  <p:clrMapOvr>
    <a:masterClrMapping/>
  </p:clrMapOvr>
  <p:transition>
    <p:cover dir="ld"/>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7EBB18-9F3F-4F59-AB8F-DD56599B5657}" type="slidenum">
              <a:rPr lang="en-US" altLang="en-US"/>
              <a:pPr>
                <a:defRPr/>
              </a:pPr>
              <a:t>‹#›</a:t>
            </a:fld>
            <a:endParaRPr lang="en-US" altLang="en-US"/>
          </a:p>
        </p:txBody>
      </p:sp>
    </p:spTree>
    <p:extLst>
      <p:ext uri="{BB962C8B-B14F-4D97-AF65-F5344CB8AC3E}">
        <p14:creationId xmlns:p14="http://schemas.microsoft.com/office/powerpoint/2010/main" val="535983139"/>
      </p:ext>
    </p:extLst>
  </p:cSld>
  <p:clrMapOvr>
    <a:masterClrMapping/>
  </p:clrMapOvr>
  <p:transition>
    <p:cover dir="ld"/>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9FBA1F-48ED-464A-8B2E-DB9EA5B942A0}" type="slidenum">
              <a:rPr lang="en-US" altLang="en-US"/>
              <a:pPr>
                <a:defRPr/>
              </a:pPr>
              <a:t>‹#›</a:t>
            </a:fld>
            <a:endParaRPr lang="en-US" altLang="en-US"/>
          </a:p>
        </p:txBody>
      </p:sp>
    </p:spTree>
    <p:extLst>
      <p:ext uri="{BB962C8B-B14F-4D97-AF65-F5344CB8AC3E}">
        <p14:creationId xmlns:p14="http://schemas.microsoft.com/office/powerpoint/2010/main" val="711306217"/>
      </p:ext>
    </p:extLst>
  </p:cSld>
  <p:clrMapOvr>
    <a:masterClrMapping/>
  </p:clrMapOvr>
  <p:transition>
    <p:cover dir="l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00B30FC9-0871-5844-8D65-EC95678D3661}" type="slidenum">
              <a:rPr lang="en-US" altLang="en-US"/>
              <a:pPr/>
              <a:t>‹#›</a:t>
            </a:fld>
            <a:endParaRPr lang="en-US" altLang="en-US"/>
          </a:p>
        </p:txBody>
      </p:sp>
    </p:spTree>
    <p:extLst>
      <p:ext uri="{BB962C8B-B14F-4D97-AF65-F5344CB8AC3E}">
        <p14:creationId xmlns:p14="http://schemas.microsoft.com/office/powerpoint/2010/main" val="900644485"/>
      </p:ext>
    </p:extLst>
  </p:cSld>
  <p:clrMapOvr>
    <a:masterClrMapping/>
  </p:clrMapOvr>
  <p:transition>
    <p:cover dir="ld"/>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DAD92A-659A-4CFF-B34B-AC9F8989E229}" type="slidenum">
              <a:rPr lang="en-US" altLang="en-US"/>
              <a:pPr>
                <a:defRPr/>
              </a:pPr>
              <a:t>‹#›</a:t>
            </a:fld>
            <a:endParaRPr lang="en-US" altLang="en-US"/>
          </a:p>
        </p:txBody>
      </p:sp>
    </p:spTree>
    <p:extLst>
      <p:ext uri="{BB962C8B-B14F-4D97-AF65-F5344CB8AC3E}">
        <p14:creationId xmlns:p14="http://schemas.microsoft.com/office/powerpoint/2010/main" val="2194769240"/>
      </p:ext>
    </p:extLst>
  </p:cSld>
  <p:clrMapOvr>
    <a:masterClrMapping/>
  </p:clrMapOvr>
  <p:transition>
    <p:cover dir="ld"/>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8C5B32-57D0-4959-BE2F-5C4131F8A9C7}" type="slidenum">
              <a:rPr lang="en-US" altLang="en-US"/>
              <a:pPr>
                <a:defRPr/>
              </a:pPr>
              <a:t>‹#›</a:t>
            </a:fld>
            <a:endParaRPr lang="en-US" altLang="en-US"/>
          </a:p>
        </p:txBody>
      </p:sp>
    </p:spTree>
    <p:extLst>
      <p:ext uri="{BB962C8B-B14F-4D97-AF65-F5344CB8AC3E}">
        <p14:creationId xmlns:p14="http://schemas.microsoft.com/office/powerpoint/2010/main" val="4178753760"/>
      </p:ext>
    </p:extLst>
  </p:cSld>
  <p:clrMapOvr>
    <a:masterClrMapping/>
  </p:clrMapOvr>
  <p:transition>
    <p:cover dir="ld"/>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ABA45D-53DE-42BB-88B9-F7CAA1D34463}" type="slidenum">
              <a:rPr lang="en-US" altLang="en-US"/>
              <a:pPr>
                <a:defRPr/>
              </a:pPr>
              <a:t>‹#›</a:t>
            </a:fld>
            <a:endParaRPr lang="en-US" altLang="en-US"/>
          </a:p>
        </p:txBody>
      </p:sp>
    </p:spTree>
    <p:extLst>
      <p:ext uri="{BB962C8B-B14F-4D97-AF65-F5344CB8AC3E}">
        <p14:creationId xmlns:p14="http://schemas.microsoft.com/office/powerpoint/2010/main" val="129691239"/>
      </p:ext>
    </p:extLst>
  </p:cSld>
  <p:clrMapOvr>
    <a:masterClrMapping/>
  </p:clrMapOvr>
  <p:transition>
    <p:cover dir="ld"/>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9EA4E6-177B-4782-B992-D657CF815C20}" type="slidenum">
              <a:rPr lang="en-US" altLang="en-US"/>
              <a:pPr>
                <a:defRPr/>
              </a:pPr>
              <a:t>‹#›</a:t>
            </a:fld>
            <a:endParaRPr lang="en-US" altLang="en-US"/>
          </a:p>
        </p:txBody>
      </p:sp>
    </p:spTree>
    <p:extLst>
      <p:ext uri="{BB962C8B-B14F-4D97-AF65-F5344CB8AC3E}">
        <p14:creationId xmlns:p14="http://schemas.microsoft.com/office/powerpoint/2010/main" val="3809136781"/>
      </p:ext>
    </p:extLst>
  </p:cSld>
  <p:clrMapOvr>
    <a:masterClrMapping/>
  </p:clrMapOvr>
  <p:transition>
    <p:cover dir="ld"/>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747F517-132C-4366-93EE-4D13A3884DFC}" type="slidenum">
              <a:rPr lang="en-US" altLang="en-US"/>
              <a:pPr>
                <a:defRPr/>
              </a:pPr>
              <a:t>‹#›</a:t>
            </a:fld>
            <a:endParaRPr lang="en-US" altLang="en-US"/>
          </a:p>
        </p:txBody>
      </p:sp>
    </p:spTree>
    <p:extLst>
      <p:ext uri="{BB962C8B-B14F-4D97-AF65-F5344CB8AC3E}">
        <p14:creationId xmlns:p14="http://schemas.microsoft.com/office/powerpoint/2010/main" val="1943212143"/>
      </p:ext>
    </p:extLst>
  </p:cSld>
  <p:clrMapOvr>
    <a:masterClrMapping/>
  </p:clrMapOvr>
  <p:transition>
    <p:cover dir="ld"/>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F055B5A-8B8F-4571-B0D8-3DDF395D78DF}" type="slidenum">
              <a:rPr lang="en-US" altLang="en-US"/>
              <a:pPr>
                <a:defRPr/>
              </a:pPr>
              <a:t>‹#›</a:t>
            </a:fld>
            <a:endParaRPr lang="en-US" altLang="en-US"/>
          </a:p>
        </p:txBody>
      </p:sp>
    </p:spTree>
    <p:extLst>
      <p:ext uri="{BB962C8B-B14F-4D97-AF65-F5344CB8AC3E}">
        <p14:creationId xmlns:p14="http://schemas.microsoft.com/office/powerpoint/2010/main" val="4131880325"/>
      </p:ext>
    </p:extLst>
  </p:cSld>
  <p:clrMapOvr>
    <a:masterClrMapping/>
  </p:clrMapOvr>
  <p:transition>
    <p:cover dir="ld"/>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B35A8CF-D173-4A34-9E62-0251A3C0FF95}" type="slidenum">
              <a:rPr lang="en-US" altLang="en-US"/>
              <a:pPr>
                <a:defRPr/>
              </a:pPr>
              <a:t>‹#›</a:t>
            </a:fld>
            <a:endParaRPr lang="en-US" altLang="en-US"/>
          </a:p>
        </p:txBody>
      </p:sp>
    </p:spTree>
    <p:extLst>
      <p:ext uri="{BB962C8B-B14F-4D97-AF65-F5344CB8AC3E}">
        <p14:creationId xmlns:p14="http://schemas.microsoft.com/office/powerpoint/2010/main" val="2140480846"/>
      </p:ext>
    </p:extLst>
  </p:cSld>
  <p:clrMapOvr>
    <a:masterClrMapping/>
  </p:clrMapOvr>
  <p:transition>
    <p:cover dir="ld"/>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459E76-70A9-4AB5-B2B9-C9E1D3CF5C0D}" type="slidenum">
              <a:rPr lang="en-US" altLang="en-US"/>
              <a:pPr>
                <a:defRPr/>
              </a:pPr>
              <a:t>‹#›</a:t>
            </a:fld>
            <a:endParaRPr lang="en-US" altLang="en-US"/>
          </a:p>
        </p:txBody>
      </p:sp>
    </p:spTree>
    <p:extLst>
      <p:ext uri="{BB962C8B-B14F-4D97-AF65-F5344CB8AC3E}">
        <p14:creationId xmlns:p14="http://schemas.microsoft.com/office/powerpoint/2010/main" val="3637332387"/>
      </p:ext>
    </p:extLst>
  </p:cSld>
  <p:clrMapOvr>
    <a:masterClrMapping/>
  </p:clrMapOvr>
  <p:transition>
    <p:cover dir="ld"/>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585FA8-C89B-4785-8AB2-9A5E4FEF9B62}" type="slidenum">
              <a:rPr lang="en-US" altLang="en-US"/>
              <a:pPr>
                <a:defRPr/>
              </a:pPr>
              <a:t>‹#›</a:t>
            </a:fld>
            <a:endParaRPr lang="en-US" altLang="en-US"/>
          </a:p>
        </p:txBody>
      </p:sp>
    </p:spTree>
    <p:extLst>
      <p:ext uri="{BB962C8B-B14F-4D97-AF65-F5344CB8AC3E}">
        <p14:creationId xmlns:p14="http://schemas.microsoft.com/office/powerpoint/2010/main" val="854815344"/>
      </p:ext>
    </p:extLst>
  </p:cSld>
  <p:clrMapOvr>
    <a:masterClrMapping/>
  </p:clrMapOvr>
  <p:transition>
    <p:cover dir="ld"/>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CC5036-8D81-4D2E-83CD-9BFA47892DA6}" type="slidenum">
              <a:rPr lang="en-US" altLang="en-US"/>
              <a:pPr>
                <a:defRPr/>
              </a:pPr>
              <a:t>‹#›</a:t>
            </a:fld>
            <a:endParaRPr lang="en-US" altLang="en-US"/>
          </a:p>
        </p:txBody>
      </p:sp>
    </p:spTree>
    <p:extLst>
      <p:ext uri="{BB962C8B-B14F-4D97-AF65-F5344CB8AC3E}">
        <p14:creationId xmlns:p14="http://schemas.microsoft.com/office/powerpoint/2010/main" val="3357359911"/>
      </p:ext>
    </p:extLst>
  </p:cSld>
  <p:clrMapOvr>
    <a:masterClrMapping/>
  </p:clrMapOvr>
  <p:transition>
    <p:cover dir="l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cs typeface="Arial" pitchFamily="34" charset="0"/>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fld id="{999ADEAD-C3EB-4A41-B018-5B89D3ADCF99}" type="slidenum">
              <a:rPr lang="en-US" altLang="en-US"/>
              <a:pPr/>
              <a:t>‹#›</a:t>
            </a:fld>
            <a:endParaRPr lang="en-US" altLang="en-US"/>
          </a:p>
        </p:txBody>
      </p:sp>
    </p:spTree>
    <p:extLst>
      <p:ext uri="{BB962C8B-B14F-4D97-AF65-F5344CB8AC3E}">
        <p14:creationId xmlns:p14="http://schemas.microsoft.com/office/powerpoint/2010/main" val="1667115339"/>
      </p:ext>
    </p:extLst>
  </p:cSld>
  <p:clrMapOvr>
    <a:masterClrMapping/>
  </p:clrMapOvr>
  <p:transition>
    <p:cover dir="ld"/>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383574-9D37-4328-BC83-30ED5AA00148}" type="slidenum">
              <a:rPr lang="en-US" altLang="en-US"/>
              <a:pPr>
                <a:defRPr/>
              </a:pPr>
              <a:t>‹#›</a:t>
            </a:fld>
            <a:endParaRPr lang="en-US" altLang="en-US"/>
          </a:p>
        </p:txBody>
      </p:sp>
    </p:spTree>
    <p:extLst>
      <p:ext uri="{BB962C8B-B14F-4D97-AF65-F5344CB8AC3E}">
        <p14:creationId xmlns:p14="http://schemas.microsoft.com/office/powerpoint/2010/main" val="1632337848"/>
      </p:ext>
    </p:extLst>
  </p:cSld>
  <p:clrMapOvr>
    <a:masterClrMapping/>
  </p:clrMapOvr>
  <p:transition>
    <p:cover dir="ld"/>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369529B-4846-40B9-8BC5-FE788568B872}" type="slidenum">
              <a:rPr lang="en-US" altLang="en-US"/>
              <a:pPr>
                <a:defRPr/>
              </a:pPr>
              <a:t>‹#›</a:t>
            </a:fld>
            <a:endParaRPr lang="en-US" altLang="en-US"/>
          </a:p>
        </p:txBody>
      </p:sp>
    </p:spTree>
    <p:extLst>
      <p:ext uri="{BB962C8B-B14F-4D97-AF65-F5344CB8AC3E}">
        <p14:creationId xmlns:p14="http://schemas.microsoft.com/office/powerpoint/2010/main" val="603396745"/>
      </p:ext>
    </p:extLst>
  </p:cSld>
  <p:clrMapOvr>
    <a:masterClrMapping/>
  </p:clrMapOvr>
  <p:transition>
    <p:cover dir="ld"/>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342794" indent="0" algn="ctr">
              <a:buNone/>
              <a:defRPr/>
            </a:lvl2pPr>
            <a:lvl3pPr marL="685587" indent="0" algn="ctr">
              <a:buNone/>
              <a:defRPr/>
            </a:lvl3pPr>
            <a:lvl4pPr marL="1028381" indent="0" algn="ctr">
              <a:buNone/>
              <a:defRPr/>
            </a:lvl4pPr>
            <a:lvl5pPr marL="1371173" indent="0" algn="ctr">
              <a:buNone/>
              <a:defRPr/>
            </a:lvl5pPr>
            <a:lvl6pPr marL="1713967" indent="0" algn="ctr">
              <a:buNone/>
              <a:defRPr/>
            </a:lvl6pPr>
            <a:lvl7pPr marL="2056760" indent="0" algn="ctr">
              <a:buNone/>
              <a:defRPr/>
            </a:lvl7pPr>
            <a:lvl8pPr marL="2399553" indent="0" algn="ctr">
              <a:buNone/>
              <a:defRPr/>
            </a:lvl8pPr>
            <a:lvl9pPr marL="2742347"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1FB25D0-B5DA-4C8E-8517-43C7C2BCAA3E}" type="slidenum">
              <a:rPr lang="en-US"/>
              <a:pPr>
                <a:defRPr/>
              </a:pPr>
              <a:t>‹#›</a:t>
            </a:fld>
            <a:endParaRPr lang="en-US"/>
          </a:p>
        </p:txBody>
      </p:sp>
    </p:spTree>
    <p:extLst>
      <p:ext uri="{BB962C8B-B14F-4D97-AF65-F5344CB8AC3E}">
        <p14:creationId xmlns:p14="http://schemas.microsoft.com/office/powerpoint/2010/main" val="2398983231"/>
      </p:ext>
    </p:extLst>
  </p:cSld>
  <p:clrMapOvr>
    <a:masterClrMapping/>
  </p:clrMapOvr>
  <p:transition>
    <p:cover dir="ld"/>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7E53A0F9-F519-44DA-A765-23946EBDF85D}" type="slidenum">
              <a:rPr lang="en-US"/>
              <a:pPr>
                <a:defRPr/>
              </a:pPr>
              <a:t>‹#›</a:t>
            </a:fld>
            <a:endParaRPr lang="en-US"/>
          </a:p>
        </p:txBody>
      </p:sp>
    </p:spTree>
    <p:extLst>
      <p:ext uri="{BB962C8B-B14F-4D97-AF65-F5344CB8AC3E}">
        <p14:creationId xmlns:p14="http://schemas.microsoft.com/office/powerpoint/2010/main" val="3230112522"/>
      </p:ext>
    </p:extLst>
  </p:cSld>
  <p:clrMapOvr>
    <a:masterClrMapping/>
  </p:clrMapOvr>
  <p:transition>
    <p:cover dir="ld"/>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1500"/>
            </a:lvl1pPr>
            <a:lvl2pPr marL="342794" indent="0">
              <a:buNone/>
              <a:defRPr sz="1350"/>
            </a:lvl2pPr>
            <a:lvl3pPr marL="685587" indent="0">
              <a:buNone/>
              <a:defRPr sz="1200"/>
            </a:lvl3pPr>
            <a:lvl4pPr marL="1028381" indent="0">
              <a:buNone/>
              <a:defRPr sz="1050"/>
            </a:lvl4pPr>
            <a:lvl5pPr marL="1371173" indent="0">
              <a:buNone/>
              <a:defRPr sz="1050"/>
            </a:lvl5pPr>
            <a:lvl6pPr marL="1713967" indent="0">
              <a:buNone/>
              <a:defRPr sz="1050"/>
            </a:lvl6pPr>
            <a:lvl7pPr marL="2056760" indent="0">
              <a:buNone/>
              <a:defRPr sz="1050"/>
            </a:lvl7pPr>
            <a:lvl8pPr marL="2399553" indent="0">
              <a:buNone/>
              <a:defRPr sz="1050"/>
            </a:lvl8pPr>
            <a:lvl9pPr marL="2742347"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785A665F-B13D-4F97-97EE-2B76A6F55B6B}" type="slidenum">
              <a:rPr lang="en-US"/>
              <a:pPr>
                <a:defRPr/>
              </a:pPr>
              <a:t>‹#›</a:t>
            </a:fld>
            <a:endParaRPr lang="en-US"/>
          </a:p>
        </p:txBody>
      </p:sp>
    </p:spTree>
    <p:extLst>
      <p:ext uri="{BB962C8B-B14F-4D97-AF65-F5344CB8AC3E}">
        <p14:creationId xmlns:p14="http://schemas.microsoft.com/office/powerpoint/2010/main" val="1387515903"/>
      </p:ext>
    </p:extLst>
  </p:cSld>
  <p:clrMapOvr>
    <a:masterClrMapping/>
  </p:clrMapOvr>
  <p:transition>
    <p:cover dir="ld"/>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BD11DF4E-BE0B-4902-9524-8EFE16DE1F02}" type="slidenum">
              <a:rPr lang="en-US"/>
              <a:pPr>
                <a:defRPr/>
              </a:pPr>
              <a:t>‹#›</a:t>
            </a:fld>
            <a:endParaRPr lang="en-US"/>
          </a:p>
        </p:txBody>
      </p:sp>
    </p:spTree>
    <p:extLst>
      <p:ext uri="{BB962C8B-B14F-4D97-AF65-F5344CB8AC3E}">
        <p14:creationId xmlns:p14="http://schemas.microsoft.com/office/powerpoint/2010/main" val="4099439579"/>
      </p:ext>
    </p:extLst>
  </p:cSld>
  <p:clrMapOvr>
    <a:masterClrMapping/>
  </p:clrMapOvr>
  <p:transition>
    <p:cover dir="ld"/>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1800" b="1"/>
            </a:lvl1pPr>
            <a:lvl2pPr marL="342794" indent="0">
              <a:buNone/>
              <a:defRPr sz="1500" b="1"/>
            </a:lvl2pPr>
            <a:lvl3pPr marL="685587" indent="0">
              <a:buNone/>
              <a:defRPr sz="1350" b="1"/>
            </a:lvl3pPr>
            <a:lvl4pPr marL="1028381" indent="0">
              <a:buNone/>
              <a:defRPr sz="1200" b="1"/>
            </a:lvl4pPr>
            <a:lvl5pPr marL="1371173" indent="0">
              <a:buNone/>
              <a:defRPr sz="1200" b="1"/>
            </a:lvl5pPr>
            <a:lvl6pPr marL="1713967" indent="0">
              <a:buNone/>
              <a:defRPr sz="1200" b="1"/>
            </a:lvl6pPr>
            <a:lvl7pPr marL="2056760" indent="0">
              <a:buNone/>
              <a:defRPr sz="1200" b="1"/>
            </a:lvl7pPr>
            <a:lvl8pPr marL="2399553" indent="0">
              <a:buNone/>
              <a:defRPr sz="1200" b="1"/>
            </a:lvl8pPr>
            <a:lvl9pPr marL="2742347"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4"/>
            <a:ext cx="4041775" cy="639762"/>
          </a:xfrm>
        </p:spPr>
        <p:txBody>
          <a:bodyPr anchor="b"/>
          <a:lstStyle>
            <a:lvl1pPr marL="0" indent="0">
              <a:buNone/>
              <a:defRPr sz="1800" b="1"/>
            </a:lvl1pPr>
            <a:lvl2pPr marL="342794" indent="0">
              <a:buNone/>
              <a:defRPr sz="1500" b="1"/>
            </a:lvl2pPr>
            <a:lvl3pPr marL="685587" indent="0">
              <a:buNone/>
              <a:defRPr sz="1350" b="1"/>
            </a:lvl3pPr>
            <a:lvl4pPr marL="1028381" indent="0">
              <a:buNone/>
              <a:defRPr sz="1200" b="1"/>
            </a:lvl4pPr>
            <a:lvl5pPr marL="1371173" indent="0">
              <a:buNone/>
              <a:defRPr sz="1200" b="1"/>
            </a:lvl5pPr>
            <a:lvl6pPr marL="1713967" indent="0">
              <a:buNone/>
              <a:defRPr sz="1200" b="1"/>
            </a:lvl6pPr>
            <a:lvl7pPr marL="2056760" indent="0">
              <a:buNone/>
              <a:defRPr sz="1200" b="1"/>
            </a:lvl7pPr>
            <a:lvl8pPr marL="2399553" indent="0">
              <a:buNone/>
              <a:defRPr sz="1200" b="1"/>
            </a:lvl8pPr>
            <a:lvl9pPr marL="274234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50388D5F-C57C-425F-B772-52D52FB6C20C}" type="slidenum">
              <a:rPr lang="en-US"/>
              <a:pPr>
                <a:defRPr/>
              </a:pPr>
              <a:t>‹#›</a:t>
            </a:fld>
            <a:endParaRPr lang="en-US"/>
          </a:p>
        </p:txBody>
      </p:sp>
    </p:spTree>
    <p:extLst>
      <p:ext uri="{BB962C8B-B14F-4D97-AF65-F5344CB8AC3E}">
        <p14:creationId xmlns:p14="http://schemas.microsoft.com/office/powerpoint/2010/main" val="3948468690"/>
      </p:ext>
    </p:extLst>
  </p:cSld>
  <p:clrMapOvr>
    <a:masterClrMapping/>
  </p:clrMapOvr>
  <p:transition>
    <p:cover dir="ld"/>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E9A5A6EA-921C-421C-9182-18F5868F17B5}" type="slidenum">
              <a:rPr lang="en-US"/>
              <a:pPr>
                <a:defRPr/>
              </a:pPr>
              <a:t>‹#›</a:t>
            </a:fld>
            <a:endParaRPr lang="en-US"/>
          </a:p>
        </p:txBody>
      </p:sp>
    </p:spTree>
    <p:extLst>
      <p:ext uri="{BB962C8B-B14F-4D97-AF65-F5344CB8AC3E}">
        <p14:creationId xmlns:p14="http://schemas.microsoft.com/office/powerpoint/2010/main" val="1878820580"/>
      </p:ext>
    </p:extLst>
  </p:cSld>
  <p:clrMapOvr>
    <a:masterClrMapping/>
  </p:clrMapOvr>
  <p:transition>
    <p:cover dir="ld"/>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2D69F21D-65D6-4068-A2B8-006BCAAC119B}" type="slidenum">
              <a:rPr lang="en-US"/>
              <a:pPr>
                <a:defRPr/>
              </a:pPr>
              <a:t>‹#›</a:t>
            </a:fld>
            <a:endParaRPr lang="en-US"/>
          </a:p>
        </p:txBody>
      </p:sp>
    </p:spTree>
    <p:extLst>
      <p:ext uri="{BB962C8B-B14F-4D97-AF65-F5344CB8AC3E}">
        <p14:creationId xmlns:p14="http://schemas.microsoft.com/office/powerpoint/2010/main" val="3125238763"/>
      </p:ext>
    </p:extLst>
  </p:cSld>
  <p:clrMapOvr>
    <a:masterClrMapping/>
  </p:clrMapOvr>
  <p:transition>
    <p:cover dir="ld"/>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3" y="273077"/>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050"/>
            </a:lvl1pPr>
            <a:lvl2pPr marL="342794" indent="0">
              <a:buNone/>
              <a:defRPr sz="900"/>
            </a:lvl2pPr>
            <a:lvl3pPr marL="685587" indent="0">
              <a:buNone/>
              <a:defRPr sz="750"/>
            </a:lvl3pPr>
            <a:lvl4pPr marL="1028381" indent="0">
              <a:buNone/>
              <a:defRPr sz="675"/>
            </a:lvl4pPr>
            <a:lvl5pPr marL="1371173" indent="0">
              <a:buNone/>
              <a:defRPr sz="675"/>
            </a:lvl5pPr>
            <a:lvl6pPr marL="1713967" indent="0">
              <a:buNone/>
              <a:defRPr sz="675"/>
            </a:lvl6pPr>
            <a:lvl7pPr marL="2056760" indent="0">
              <a:buNone/>
              <a:defRPr sz="675"/>
            </a:lvl7pPr>
            <a:lvl8pPr marL="2399553" indent="0">
              <a:buNone/>
              <a:defRPr sz="675"/>
            </a:lvl8pPr>
            <a:lvl9pPr marL="2742347"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3636BFC-07FD-4A74-98EF-8F5ABE07AC8C}" type="slidenum">
              <a:rPr lang="en-US"/>
              <a:pPr>
                <a:defRPr/>
              </a:pPr>
              <a:t>‹#›</a:t>
            </a:fld>
            <a:endParaRPr lang="en-US"/>
          </a:p>
        </p:txBody>
      </p:sp>
    </p:spTree>
    <p:extLst>
      <p:ext uri="{BB962C8B-B14F-4D97-AF65-F5344CB8AC3E}">
        <p14:creationId xmlns:p14="http://schemas.microsoft.com/office/powerpoint/2010/main" val="698805696"/>
      </p:ext>
    </p:extLst>
  </p:cSld>
  <p:clrMapOvr>
    <a:masterClrMapping/>
  </p:clrMapOvr>
  <p:transition>
    <p:cover dir="l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20F79538-1483-7B44-B056-916D18AAB4A2}" type="slidenum">
              <a:rPr lang="en-US" altLang="en-US"/>
              <a:pPr/>
              <a:t>‹#›</a:t>
            </a:fld>
            <a:endParaRPr lang="en-US" altLang="en-US"/>
          </a:p>
        </p:txBody>
      </p:sp>
    </p:spTree>
    <p:extLst>
      <p:ext uri="{BB962C8B-B14F-4D97-AF65-F5344CB8AC3E}">
        <p14:creationId xmlns:p14="http://schemas.microsoft.com/office/powerpoint/2010/main" val="3075911116"/>
      </p:ext>
    </p:extLst>
  </p:cSld>
  <p:clrMapOvr>
    <a:masterClrMapping/>
  </p:clrMapOvr>
  <p:transition>
    <p:cover dir="ld"/>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794" indent="0">
              <a:buNone/>
              <a:defRPr sz="2100"/>
            </a:lvl2pPr>
            <a:lvl3pPr marL="685587" indent="0">
              <a:buNone/>
              <a:defRPr sz="1800"/>
            </a:lvl3pPr>
            <a:lvl4pPr marL="1028381" indent="0">
              <a:buNone/>
              <a:defRPr sz="1500"/>
            </a:lvl4pPr>
            <a:lvl5pPr marL="1371173" indent="0">
              <a:buNone/>
              <a:defRPr sz="1500"/>
            </a:lvl5pPr>
            <a:lvl6pPr marL="1713967" indent="0">
              <a:buNone/>
              <a:defRPr sz="1500"/>
            </a:lvl6pPr>
            <a:lvl7pPr marL="2056760" indent="0">
              <a:buNone/>
              <a:defRPr sz="1500"/>
            </a:lvl7pPr>
            <a:lvl8pPr marL="2399553" indent="0">
              <a:buNone/>
              <a:defRPr sz="1500"/>
            </a:lvl8pPr>
            <a:lvl9pPr marL="2742347"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794" indent="0">
              <a:buNone/>
              <a:defRPr sz="900"/>
            </a:lvl2pPr>
            <a:lvl3pPr marL="685587" indent="0">
              <a:buNone/>
              <a:defRPr sz="750"/>
            </a:lvl3pPr>
            <a:lvl4pPr marL="1028381" indent="0">
              <a:buNone/>
              <a:defRPr sz="675"/>
            </a:lvl4pPr>
            <a:lvl5pPr marL="1371173" indent="0">
              <a:buNone/>
              <a:defRPr sz="675"/>
            </a:lvl5pPr>
            <a:lvl6pPr marL="1713967" indent="0">
              <a:buNone/>
              <a:defRPr sz="675"/>
            </a:lvl6pPr>
            <a:lvl7pPr marL="2056760" indent="0">
              <a:buNone/>
              <a:defRPr sz="675"/>
            </a:lvl7pPr>
            <a:lvl8pPr marL="2399553" indent="0">
              <a:buNone/>
              <a:defRPr sz="675"/>
            </a:lvl8pPr>
            <a:lvl9pPr marL="2742347"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E501F79-9BCD-4AA7-9571-54E053B41DF2}" type="slidenum">
              <a:rPr lang="en-US"/>
              <a:pPr>
                <a:defRPr/>
              </a:pPr>
              <a:t>‹#›</a:t>
            </a:fld>
            <a:endParaRPr lang="en-US"/>
          </a:p>
        </p:txBody>
      </p:sp>
    </p:spTree>
    <p:extLst>
      <p:ext uri="{BB962C8B-B14F-4D97-AF65-F5344CB8AC3E}">
        <p14:creationId xmlns:p14="http://schemas.microsoft.com/office/powerpoint/2010/main" val="2239786523"/>
      </p:ext>
    </p:extLst>
  </p:cSld>
  <p:clrMapOvr>
    <a:masterClrMapping/>
  </p:clrMapOvr>
  <p:transition>
    <p:cover dir="ld"/>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2A72B18-DFC3-45C5-A427-79E084823FEA}" type="slidenum">
              <a:rPr lang="en-US"/>
              <a:pPr>
                <a:defRPr/>
              </a:pPr>
              <a:t>‹#›</a:t>
            </a:fld>
            <a:endParaRPr lang="en-US"/>
          </a:p>
        </p:txBody>
      </p:sp>
    </p:spTree>
    <p:extLst>
      <p:ext uri="{BB962C8B-B14F-4D97-AF65-F5344CB8AC3E}">
        <p14:creationId xmlns:p14="http://schemas.microsoft.com/office/powerpoint/2010/main" val="251210025"/>
      </p:ext>
    </p:extLst>
  </p:cSld>
  <p:clrMapOvr>
    <a:masterClrMapping/>
  </p:clrMapOvr>
  <p:transition>
    <p:cover dir="ld"/>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3DFA2D9-F3BE-419B-AAB4-7F329BBDADDA}" type="slidenum">
              <a:rPr lang="en-US"/>
              <a:pPr>
                <a:defRPr/>
              </a:pPr>
              <a:t>‹#›</a:t>
            </a:fld>
            <a:endParaRPr lang="en-US"/>
          </a:p>
        </p:txBody>
      </p:sp>
    </p:spTree>
    <p:extLst>
      <p:ext uri="{BB962C8B-B14F-4D97-AF65-F5344CB8AC3E}">
        <p14:creationId xmlns:p14="http://schemas.microsoft.com/office/powerpoint/2010/main" val="390976506"/>
      </p:ext>
    </p:extLst>
  </p:cSld>
  <p:clrMapOvr>
    <a:masterClrMapping/>
  </p:clrMapOvr>
  <p:transition>
    <p:cover dir="ld"/>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B4AD510-BCB0-4D54-B5E1-44B1CA511E94}" type="slidenum">
              <a:rPr lang="en-US"/>
              <a:pPr>
                <a:defRPr/>
              </a:pPr>
              <a:t>‹#›</a:t>
            </a:fld>
            <a:endParaRPr lang="en-US"/>
          </a:p>
        </p:txBody>
      </p:sp>
    </p:spTree>
    <p:extLst>
      <p:ext uri="{BB962C8B-B14F-4D97-AF65-F5344CB8AC3E}">
        <p14:creationId xmlns:p14="http://schemas.microsoft.com/office/powerpoint/2010/main" val="2127926308"/>
      </p:ext>
    </p:extLst>
  </p:cSld>
  <p:clrMapOvr>
    <a:masterClrMapping/>
  </p:clrMapOvr>
  <p:transition>
    <p:cover dir="ld"/>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9FDAF1E3-DD9E-4241-9EA7-EAE8242FD00B}" type="slidenum">
              <a:rPr lang="en-US"/>
              <a:pPr>
                <a:defRPr/>
              </a:pPr>
              <a:t>‹#›</a:t>
            </a:fld>
            <a:endParaRPr lang="en-US"/>
          </a:p>
        </p:txBody>
      </p:sp>
    </p:spTree>
    <p:extLst>
      <p:ext uri="{BB962C8B-B14F-4D97-AF65-F5344CB8AC3E}">
        <p14:creationId xmlns:p14="http://schemas.microsoft.com/office/powerpoint/2010/main" val="2831355100"/>
      </p:ext>
    </p:extLst>
  </p:cSld>
  <p:clrMapOvr>
    <a:masterClrMapping/>
  </p:clrMapOvr>
  <p:transition>
    <p:cover dir="ld"/>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311045" indent="0" algn="ctr">
              <a:buNone/>
              <a:defRPr/>
            </a:lvl2pPr>
            <a:lvl3pPr marL="622089" indent="0" algn="ctr">
              <a:buNone/>
              <a:defRPr/>
            </a:lvl3pPr>
            <a:lvl4pPr marL="933134" indent="0" algn="ctr">
              <a:buNone/>
              <a:defRPr/>
            </a:lvl4pPr>
            <a:lvl5pPr marL="1244178" indent="0" algn="ctr">
              <a:buNone/>
              <a:defRPr/>
            </a:lvl5pPr>
            <a:lvl6pPr marL="1555223" indent="0" algn="ctr">
              <a:buNone/>
              <a:defRPr/>
            </a:lvl6pPr>
            <a:lvl7pPr marL="1866268" indent="0" algn="ctr">
              <a:buNone/>
              <a:defRPr/>
            </a:lvl7pPr>
            <a:lvl8pPr marL="2177312" indent="0" algn="ctr">
              <a:buNone/>
              <a:defRPr/>
            </a:lvl8pPr>
            <a:lvl9pPr marL="2488357" indent="0" algn="ctr">
              <a:buNone/>
              <a:defRPr/>
            </a:lvl9pPr>
          </a:lstStyle>
          <a:p>
            <a:r>
              <a:rPr lang="en-US"/>
              <a:t>Click to edit Master subtitle style</a:t>
            </a:r>
          </a:p>
        </p:txBody>
      </p:sp>
    </p:spTree>
    <p:extLst>
      <p:ext uri="{BB962C8B-B14F-4D97-AF65-F5344CB8AC3E}">
        <p14:creationId xmlns:p14="http://schemas.microsoft.com/office/powerpoint/2010/main" val="178593877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624303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5"/>
            <a:ext cx="7771680" cy="1362383"/>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350"/>
            </a:lvl1pPr>
            <a:lvl2pPr marL="311045" indent="0">
              <a:buNone/>
              <a:defRPr sz="1200"/>
            </a:lvl2pPr>
            <a:lvl3pPr marL="622089" indent="0">
              <a:buNone/>
              <a:defRPr sz="1125"/>
            </a:lvl3pPr>
            <a:lvl4pPr marL="933134" indent="0">
              <a:buNone/>
              <a:defRPr sz="975"/>
            </a:lvl4pPr>
            <a:lvl5pPr marL="1244178" indent="0">
              <a:buNone/>
              <a:defRPr sz="975"/>
            </a:lvl5pPr>
            <a:lvl6pPr marL="1555223" indent="0">
              <a:buNone/>
              <a:defRPr sz="975"/>
            </a:lvl6pPr>
            <a:lvl7pPr marL="1866268" indent="0">
              <a:buNone/>
              <a:defRPr sz="975"/>
            </a:lvl7pPr>
            <a:lvl8pPr marL="2177312" indent="0">
              <a:buNone/>
              <a:defRPr sz="975"/>
            </a:lvl8pPr>
            <a:lvl9pPr marL="2488357" indent="0">
              <a:buNone/>
              <a:defRPr sz="975"/>
            </a:lvl9pPr>
          </a:lstStyle>
          <a:p>
            <a:pPr lvl="0"/>
            <a:r>
              <a:rPr lang="en-US"/>
              <a:t>Click to edit Master text styles</a:t>
            </a:r>
          </a:p>
        </p:txBody>
      </p:sp>
    </p:spTree>
    <p:extLst>
      <p:ext uri="{BB962C8B-B14F-4D97-AF65-F5344CB8AC3E}">
        <p14:creationId xmlns:p14="http://schemas.microsoft.com/office/powerpoint/2010/main" val="157538981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040" y="1906761"/>
            <a:ext cx="3833280" cy="4319014"/>
          </a:xfrm>
        </p:spPr>
        <p:txBody>
          <a:bodyPr/>
          <a:lstStyle>
            <a:lvl1pPr>
              <a:defRPr sz="1875"/>
            </a:lvl1pPr>
            <a:lvl2pPr>
              <a:defRPr sz="165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2561" y="1906761"/>
            <a:ext cx="3834720" cy="4319014"/>
          </a:xfrm>
        </p:spPr>
        <p:txBody>
          <a:bodyPr/>
          <a:lstStyle>
            <a:lvl1pPr>
              <a:defRPr sz="1875"/>
            </a:lvl1pPr>
            <a:lvl2pPr>
              <a:defRPr sz="165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562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2"/>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3"/>
            <a:ext cx="4039200" cy="639427"/>
          </a:xfrm>
        </p:spPr>
        <p:txBody>
          <a:bodyPr anchor="b"/>
          <a:lstStyle>
            <a:lvl1pPr marL="0" indent="0">
              <a:buNone/>
              <a:defRPr sz="1650" b="1"/>
            </a:lvl1pPr>
            <a:lvl2pPr marL="311045" indent="0">
              <a:buNone/>
              <a:defRPr sz="1350" b="1"/>
            </a:lvl2pPr>
            <a:lvl3pPr marL="622089" indent="0">
              <a:buNone/>
              <a:defRPr sz="1200" b="1"/>
            </a:lvl3pPr>
            <a:lvl4pPr marL="933134" indent="0">
              <a:buNone/>
              <a:defRPr sz="1125" b="1"/>
            </a:lvl4pPr>
            <a:lvl5pPr marL="1244178" indent="0">
              <a:buNone/>
              <a:defRPr sz="1125" b="1"/>
            </a:lvl5pPr>
            <a:lvl6pPr marL="1555223" indent="0">
              <a:buNone/>
              <a:defRPr sz="1125" b="1"/>
            </a:lvl6pPr>
            <a:lvl7pPr marL="1866268" indent="0">
              <a:buNone/>
              <a:defRPr sz="1125" b="1"/>
            </a:lvl7pPr>
            <a:lvl8pPr marL="2177312" indent="0">
              <a:buNone/>
              <a:defRPr sz="1125" b="1"/>
            </a:lvl8pPr>
            <a:lvl9pPr marL="2488357" indent="0">
              <a:buNone/>
              <a:defRPr sz="1125" b="1"/>
            </a:lvl9pPr>
          </a:lstStyle>
          <a:p>
            <a:pPr lvl="0"/>
            <a:r>
              <a:rPr lang="en-US"/>
              <a:t>Click to edit Master text styles</a:t>
            </a:r>
          </a:p>
        </p:txBody>
      </p:sp>
      <p:sp>
        <p:nvSpPr>
          <p:cNvPr id="4" name="Content Placeholder 3"/>
          <p:cNvSpPr>
            <a:spLocks noGrp="1"/>
          </p:cNvSpPr>
          <p:nvPr>
            <p:ph sz="half" idx="2"/>
          </p:nvPr>
        </p:nvSpPr>
        <p:spPr>
          <a:xfrm>
            <a:off x="457920" y="2174630"/>
            <a:ext cx="4039200" cy="3951775"/>
          </a:xfrm>
        </p:spPr>
        <p:txBody>
          <a:bodyPr/>
          <a:lstStyle>
            <a:lvl1pPr>
              <a:defRPr sz="1650"/>
            </a:lvl1pPr>
            <a:lvl2pPr>
              <a:defRPr sz="1350"/>
            </a:lvl2pPr>
            <a:lvl3pPr>
              <a:defRPr sz="120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1" y="1535203"/>
            <a:ext cx="4042080" cy="639427"/>
          </a:xfrm>
        </p:spPr>
        <p:txBody>
          <a:bodyPr anchor="b"/>
          <a:lstStyle>
            <a:lvl1pPr marL="0" indent="0">
              <a:buNone/>
              <a:defRPr sz="1650" b="1"/>
            </a:lvl1pPr>
            <a:lvl2pPr marL="311045" indent="0">
              <a:buNone/>
              <a:defRPr sz="1350" b="1"/>
            </a:lvl2pPr>
            <a:lvl3pPr marL="622089" indent="0">
              <a:buNone/>
              <a:defRPr sz="1200" b="1"/>
            </a:lvl3pPr>
            <a:lvl4pPr marL="933134" indent="0">
              <a:buNone/>
              <a:defRPr sz="1125" b="1"/>
            </a:lvl4pPr>
            <a:lvl5pPr marL="1244178" indent="0">
              <a:buNone/>
              <a:defRPr sz="1125" b="1"/>
            </a:lvl5pPr>
            <a:lvl6pPr marL="1555223" indent="0">
              <a:buNone/>
              <a:defRPr sz="1125" b="1"/>
            </a:lvl6pPr>
            <a:lvl7pPr marL="1866268" indent="0">
              <a:buNone/>
              <a:defRPr sz="1125" b="1"/>
            </a:lvl7pPr>
            <a:lvl8pPr marL="2177312" indent="0">
              <a:buNone/>
              <a:defRPr sz="1125" b="1"/>
            </a:lvl8pPr>
            <a:lvl9pPr marL="2488357" indent="0">
              <a:buNone/>
              <a:defRPr sz="1125" b="1"/>
            </a:lvl9pPr>
          </a:lstStyle>
          <a:p>
            <a:pPr lvl="0"/>
            <a:r>
              <a:rPr lang="en-US"/>
              <a:t>Click to edit Master text styles</a:t>
            </a:r>
          </a:p>
        </p:txBody>
      </p:sp>
      <p:sp>
        <p:nvSpPr>
          <p:cNvPr id="6" name="Content Placeholder 5"/>
          <p:cNvSpPr>
            <a:spLocks noGrp="1"/>
          </p:cNvSpPr>
          <p:nvPr>
            <p:ph sz="quarter" idx="4"/>
          </p:nvPr>
        </p:nvSpPr>
        <p:spPr>
          <a:xfrm>
            <a:off x="4645441" y="2174630"/>
            <a:ext cx="4042080" cy="3951775"/>
          </a:xfrm>
        </p:spPr>
        <p:txBody>
          <a:bodyPr/>
          <a:lstStyle>
            <a:lvl1pPr>
              <a:defRPr sz="1650"/>
            </a:lvl1pPr>
            <a:lvl2pPr>
              <a:defRPr sz="1350"/>
            </a:lvl2pPr>
            <a:lvl3pPr>
              <a:defRPr sz="120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563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4108A745-01F3-DD48-83DE-4DAD7D85997A}" type="slidenum">
              <a:rPr lang="en-US" altLang="en-US"/>
              <a:pPr/>
              <a:t>‹#›</a:t>
            </a:fld>
            <a:endParaRPr lang="en-US" altLang="en-US"/>
          </a:p>
        </p:txBody>
      </p:sp>
    </p:spTree>
    <p:extLst>
      <p:ext uri="{BB962C8B-B14F-4D97-AF65-F5344CB8AC3E}">
        <p14:creationId xmlns:p14="http://schemas.microsoft.com/office/powerpoint/2010/main" val="3878878442"/>
      </p:ext>
    </p:extLst>
  </p:cSld>
  <p:clrMapOvr>
    <a:masterClrMapping/>
  </p:clrMapOvr>
  <p:transition>
    <p:cover dir="ld"/>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2284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22056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350" b="1"/>
            </a:lvl1pPr>
          </a:lstStyle>
          <a:p>
            <a:r>
              <a:rPr lang="en-US"/>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175"/>
            </a:lvl1pPr>
            <a:lvl2pPr>
              <a:defRPr sz="1875"/>
            </a:lvl2pPr>
            <a:lvl3pPr>
              <a:defRPr sz="16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2"/>
            <a:ext cx="3008160" cy="4692013"/>
          </a:xfrm>
        </p:spPr>
        <p:txBody>
          <a:bodyPr/>
          <a:lstStyle>
            <a:lvl1pPr marL="0" indent="0">
              <a:buNone/>
              <a:defRPr sz="975"/>
            </a:lvl1pPr>
            <a:lvl2pPr marL="311045" indent="0">
              <a:buNone/>
              <a:defRPr sz="825"/>
            </a:lvl2pPr>
            <a:lvl3pPr marL="622089" indent="0">
              <a:buNone/>
              <a:defRPr sz="675"/>
            </a:lvl3pPr>
            <a:lvl4pPr marL="933134" indent="0">
              <a:buNone/>
              <a:defRPr sz="600"/>
            </a:lvl4pPr>
            <a:lvl5pPr marL="1244178" indent="0">
              <a:buNone/>
              <a:defRPr sz="600"/>
            </a:lvl5pPr>
            <a:lvl6pPr marL="1555223" indent="0">
              <a:buNone/>
              <a:defRPr sz="600"/>
            </a:lvl6pPr>
            <a:lvl7pPr marL="1866268" indent="0">
              <a:buNone/>
              <a:defRPr sz="600"/>
            </a:lvl7pPr>
            <a:lvl8pPr marL="2177312" indent="0">
              <a:buNone/>
              <a:defRPr sz="600"/>
            </a:lvl8pPr>
            <a:lvl9pPr marL="2488357" indent="0">
              <a:buNone/>
              <a:defRPr sz="600"/>
            </a:lvl9pPr>
          </a:lstStyle>
          <a:p>
            <a:pPr lvl="0"/>
            <a:r>
              <a:rPr lang="en-US"/>
              <a:t>Click to edit Master text styles</a:t>
            </a:r>
          </a:p>
        </p:txBody>
      </p:sp>
    </p:spTree>
    <p:extLst>
      <p:ext uri="{BB962C8B-B14F-4D97-AF65-F5344CB8AC3E}">
        <p14:creationId xmlns:p14="http://schemas.microsoft.com/office/powerpoint/2010/main" val="36751418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350" b="1"/>
            </a:lvl1pPr>
          </a:lstStyle>
          <a:p>
            <a:r>
              <a:rPr lang="en-US"/>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175"/>
            </a:lvl1pPr>
            <a:lvl2pPr marL="311045" indent="0">
              <a:buNone/>
              <a:defRPr sz="1875"/>
            </a:lvl2pPr>
            <a:lvl3pPr marL="622089" indent="0">
              <a:buNone/>
              <a:defRPr sz="1650"/>
            </a:lvl3pPr>
            <a:lvl4pPr marL="933134" indent="0">
              <a:buNone/>
              <a:defRPr sz="1350"/>
            </a:lvl4pPr>
            <a:lvl5pPr marL="1244178" indent="0">
              <a:buNone/>
              <a:defRPr sz="1350"/>
            </a:lvl5pPr>
            <a:lvl6pPr marL="1555223" indent="0">
              <a:buNone/>
              <a:defRPr sz="1350"/>
            </a:lvl6pPr>
            <a:lvl7pPr marL="1866268" indent="0">
              <a:buNone/>
              <a:defRPr sz="1350"/>
            </a:lvl7pPr>
            <a:lvl8pPr marL="2177312" indent="0">
              <a:buNone/>
              <a:defRPr sz="1350"/>
            </a:lvl8pPr>
            <a:lvl9pPr marL="2488357" indent="0">
              <a:buNone/>
              <a:defRPr sz="1350"/>
            </a:lvl9pPr>
          </a:lstStyle>
          <a:p>
            <a:endParaRPr lang="en-US"/>
          </a:p>
        </p:txBody>
      </p:sp>
      <p:sp>
        <p:nvSpPr>
          <p:cNvPr id="4" name="Text Placeholder 3"/>
          <p:cNvSpPr>
            <a:spLocks noGrp="1"/>
          </p:cNvSpPr>
          <p:nvPr>
            <p:ph type="body" sz="half" idx="2"/>
          </p:nvPr>
        </p:nvSpPr>
        <p:spPr>
          <a:xfrm>
            <a:off x="1792801" y="5367444"/>
            <a:ext cx="5486400" cy="805044"/>
          </a:xfrm>
        </p:spPr>
        <p:txBody>
          <a:bodyPr/>
          <a:lstStyle>
            <a:lvl1pPr marL="0" indent="0">
              <a:buNone/>
              <a:defRPr sz="975"/>
            </a:lvl1pPr>
            <a:lvl2pPr marL="311045" indent="0">
              <a:buNone/>
              <a:defRPr sz="825"/>
            </a:lvl2pPr>
            <a:lvl3pPr marL="622089" indent="0">
              <a:buNone/>
              <a:defRPr sz="675"/>
            </a:lvl3pPr>
            <a:lvl4pPr marL="933134" indent="0">
              <a:buNone/>
              <a:defRPr sz="600"/>
            </a:lvl4pPr>
            <a:lvl5pPr marL="1244178" indent="0">
              <a:buNone/>
              <a:defRPr sz="600"/>
            </a:lvl5pPr>
            <a:lvl6pPr marL="1555223" indent="0">
              <a:buNone/>
              <a:defRPr sz="600"/>
            </a:lvl6pPr>
            <a:lvl7pPr marL="1866268" indent="0">
              <a:buNone/>
              <a:defRPr sz="600"/>
            </a:lvl7pPr>
            <a:lvl8pPr marL="2177312" indent="0">
              <a:buNone/>
              <a:defRPr sz="600"/>
            </a:lvl8pPr>
            <a:lvl9pPr marL="2488357" indent="0">
              <a:buNone/>
              <a:defRPr sz="600"/>
            </a:lvl9pPr>
          </a:lstStyle>
          <a:p>
            <a:pPr lvl="0"/>
            <a:r>
              <a:rPr lang="en-US"/>
              <a:t>Click to edit Master text styles</a:t>
            </a:r>
          </a:p>
        </p:txBody>
      </p:sp>
    </p:spTree>
    <p:extLst>
      <p:ext uri="{BB962C8B-B14F-4D97-AF65-F5344CB8AC3E}">
        <p14:creationId xmlns:p14="http://schemas.microsoft.com/office/powerpoint/2010/main" val="401744927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20408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1" y="568860"/>
            <a:ext cx="1951200" cy="565691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418666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2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6E615C0-CB98-41DB-9366-5486C2FACE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C3371B-1A8A-41BC-87BF-BF58487B85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98E1C6-477D-48A1-98F4-2EC83D503B7C}"/>
              </a:ext>
            </a:extLst>
          </p:cNvPr>
          <p:cNvSpPr>
            <a:spLocks noGrp="1" noChangeArrowheads="1"/>
          </p:cNvSpPr>
          <p:nvPr>
            <p:ph type="sldNum" sz="quarter" idx="12"/>
          </p:nvPr>
        </p:nvSpPr>
        <p:spPr>
          <a:ln/>
        </p:spPr>
        <p:txBody>
          <a:bodyPr/>
          <a:lstStyle>
            <a:lvl1pPr>
              <a:defRPr/>
            </a:lvl1pPr>
          </a:lstStyle>
          <a:p>
            <a:pPr>
              <a:defRPr/>
            </a:pPr>
            <a:fld id="{F31D1F94-FFE8-4C88-8804-D05BE34C6F14}" type="slidenum">
              <a:rPr lang="en-US" altLang="en-US"/>
              <a:pPr>
                <a:defRPr/>
              </a:pPr>
              <a:t>‹#›</a:t>
            </a:fld>
            <a:endParaRPr lang="en-US" altLang="en-US"/>
          </a:p>
        </p:txBody>
      </p:sp>
    </p:spTree>
    <p:extLst>
      <p:ext uri="{BB962C8B-B14F-4D97-AF65-F5344CB8AC3E}">
        <p14:creationId xmlns:p14="http://schemas.microsoft.com/office/powerpoint/2010/main" val="1453132895"/>
      </p:ext>
    </p:extLst>
  </p:cSld>
  <p:clrMapOvr>
    <a:masterClrMapping/>
  </p:clrMapOvr>
  <p:transition>
    <p:cover dir="ld"/>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A54395-F38B-4F1D-BC48-0B77DF826F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36C589-2E55-4EAA-8C40-980887359E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722E3D-CDD0-429A-8159-CACBA728D691}"/>
              </a:ext>
            </a:extLst>
          </p:cNvPr>
          <p:cNvSpPr>
            <a:spLocks noGrp="1" noChangeArrowheads="1"/>
          </p:cNvSpPr>
          <p:nvPr>
            <p:ph type="sldNum" sz="quarter" idx="12"/>
          </p:nvPr>
        </p:nvSpPr>
        <p:spPr>
          <a:ln/>
        </p:spPr>
        <p:txBody>
          <a:bodyPr/>
          <a:lstStyle>
            <a:lvl1pPr>
              <a:defRPr/>
            </a:lvl1pPr>
          </a:lstStyle>
          <a:p>
            <a:pPr>
              <a:defRPr/>
            </a:pPr>
            <a:fld id="{0D168715-EA35-4410-84C6-F8AE7AA79249}" type="slidenum">
              <a:rPr lang="en-US" altLang="en-US"/>
              <a:pPr>
                <a:defRPr/>
              </a:pPr>
              <a:t>‹#›</a:t>
            </a:fld>
            <a:endParaRPr lang="en-US" altLang="en-US"/>
          </a:p>
        </p:txBody>
      </p:sp>
    </p:spTree>
    <p:extLst>
      <p:ext uri="{BB962C8B-B14F-4D97-AF65-F5344CB8AC3E}">
        <p14:creationId xmlns:p14="http://schemas.microsoft.com/office/powerpoint/2010/main" val="3495275965"/>
      </p:ext>
    </p:extLst>
  </p:cSld>
  <p:clrMapOvr>
    <a:masterClrMapping/>
  </p:clrMapOvr>
  <p:transition>
    <p:cover dir="ld"/>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9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C5236360-FADF-4E1B-9E41-377BBAD530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7F0985-378A-4EF1-997D-29A403909C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87D67E-D713-453C-A2F5-4F8E7594AD9C}"/>
              </a:ext>
            </a:extLst>
          </p:cNvPr>
          <p:cNvSpPr>
            <a:spLocks noGrp="1" noChangeArrowheads="1"/>
          </p:cNvSpPr>
          <p:nvPr>
            <p:ph type="sldNum" sz="quarter" idx="12"/>
          </p:nvPr>
        </p:nvSpPr>
        <p:spPr>
          <a:ln/>
        </p:spPr>
        <p:txBody>
          <a:bodyPr/>
          <a:lstStyle>
            <a:lvl1pPr>
              <a:defRPr/>
            </a:lvl1pPr>
          </a:lstStyle>
          <a:p>
            <a:pPr>
              <a:defRPr/>
            </a:pPr>
            <a:fld id="{8B2CF812-7F05-415E-9B89-25D8838B33C9}" type="slidenum">
              <a:rPr lang="en-US" altLang="en-US"/>
              <a:pPr>
                <a:defRPr/>
              </a:pPr>
              <a:t>‹#›</a:t>
            </a:fld>
            <a:endParaRPr lang="en-US" altLang="en-US"/>
          </a:p>
        </p:txBody>
      </p:sp>
    </p:spTree>
    <p:extLst>
      <p:ext uri="{BB962C8B-B14F-4D97-AF65-F5344CB8AC3E}">
        <p14:creationId xmlns:p14="http://schemas.microsoft.com/office/powerpoint/2010/main" val="3372851408"/>
      </p:ext>
    </p:extLst>
  </p:cSld>
  <p:clrMapOvr>
    <a:masterClrMapping/>
  </p:clrMapOvr>
  <p:transition>
    <p:cover dir="ld"/>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FB3A5DF-9AF1-43AC-ACE4-511C81BB61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32EA95-77EC-48BA-A8AC-B518F79528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8FF780-D5DC-4383-8495-23245242F71A}"/>
              </a:ext>
            </a:extLst>
          </p:cNvPr>
          <p:cNvSpPr>
            <a:spLocks noGrp="1" noChangeArrowheads="1"/>
          </p:cNvSpPr>
          <p:nvPr>
            <p:ph type="sldNum" sz="quarter" idx="12"/>
          </p:nvPr>
        </p:nvSpPr>
        <p:spPr>
          <a:ln/>
        </p:spPr>
        <p:txBody>
          <a:bodyPr/>
          <a:lstStyle>
            <a:lvl1pPr>
              <a:defRPr/>
            </a:lvl1pPr>
          </a:lstStyle>
          <a:p>
            <a:pPr>
              <a:defRPr/>
            </a:pPr>
            <a:fld id="{60CFCE57-6363-4CE4-847B-A7B04484CB9C}" type="slidenum">
              <a:rPr lang="en-US" altLang="en-US"/>
              <a:pPr>
                <a:defRPr/>
              </a:pPr>
              <a:t>‹#›</a:t>
            </a:fld>
            <a:endParaRPr lang="en-US" altLang="en-US"/>
          </a:p>
        </p:txBody>
      </p:sp>
    </p:spTree>
    <p:extLst>
      <p:ext uri="{BB962C8B-B14F-4D97-AF65-F5344CB8AC3E}">
        <p14:creationId xmlns:p14="http://schemas.microsoft.com/office/powerpoint/2010/main" val="2099068323"/>
      </p:ext>
    </p:extLst>
  </p:cSld>
  <p:clrMapOvr>
    <a:masterClrMapping/>
  </p:clrMapOvr>
  <p:transition>
    <p:cover dir="l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5CBC35C6-1A8E-E246-B243-08ECA6EE516B}" type="slidenum">
              <a:rPr lang="en-US" altLang="en-US"/>
              <a:pPr/>
              <a:t>‹#›</a:t>
            </a:fld>
            <a:endParaRPr lang="en-US" altLang="en-US"/>
          </a:p>
        </p:txBody>
      </p:sp>
    </p:spTree>
    <p:extLst>
      <p:ext uri="{BB962C8B-B14F-4D97-AF65-F5344CB8AC3E}">
        <p14:creationId xmlns:p14="http://schemas.microsoft.com/office/powerpoint/2010/main" val="4002309494"/>
      </p:ext>
    </p:extLst>
  </p:cSld>
  <p:clrMapOvr>
    <a:masterClrMapping/>
  </p:clrMapOvr>
  <p:transition>
    <p:cover dir="ld"/>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73"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73"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3970FE-32F3-4E67-AB4A-16BF042C809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0813683-59BE-40B8-9B65-472A8C1E87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BE457E7-BFC4-4170-8A70-D01351EE867A}"/>
              </a:ext>
            </a:extLst>
          </p:cNvPr>
          <p:cNvSpPr>
            <a:spLocks noGrp="1" noChangeArrowheads="1"/>
          </p:cNvSpPr>
          <p:nvPr>
            <p:ph type="sldNum" sz="quarter" idx="12"/>
          </p:nvPr>
        </p:nvSpPr>
        <p:spPr>
          <a:ln/>
        </p:spPr>
        <p:txBody>
          <a:bodyPr/>
          <a:lstStyle>
            <a:lvl1pPr>
              <a:defRPr/>
            </a:lvl1pPr>
          </a:lstStyle>
          <a:p>
            <a:pPr>
              <a:defRPr/>
            </a:pPr>
            <a:fld id="{B8DEF23C-BFCC-460F-89CF-B76288315073}" type="slidenum">
              <a:rPr lang="en-US" altLang="en-US"/>
              <a:pPr>
                <a:defRPr/>
              </a:pPr>
              <a:t>‹#›</a:t>
            </a:fld>
            <a:endParaRPr lang="en-US" altLang="en-US"/>
          </a:p>
        </p:txBody>
      </p:sp>
    </p:spTree>
    <p:extLst>
      <p:ext uri="{BB962C8B-B14F-4D97-AF65-F5344CB8AC3E}">
        <p14:creationId xmlns:p14="http://schemas.microsoft.com/office/powerpoint/2010/main" val="340747412"/>
      </p:ext>
    </p:extLst>
  </p:cSld>
  <p:clrMapOvr>
    <a:masterClrMapping/>
  </p:clrMapOvr>
  <p:transition>
    <p:cover dir="ld"/>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2CA688-2380-4DF6-8BDD-7FB2E9F5E1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4088D49-1548-4744-B3D2-327DA28CBC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19636C4-851F-4A1F-8204-1BB5A8D423F6}"/>
              </a:ext>
            </a:extLst>
          </p:cNvPr>
          <p:cNvSpPr>
            <a:spLocks noGrp="1" noChangeArrowheads="1"/>
          </p:cNvSpPr>
          <p:nvPr>
            <p:ph type="sldNum" sz="quarter" idx="12"/>
          </p:nvPr>
        </p:nvSpPr>
        <p:spPr>
          <a:ln/>
        </p:spPr>
        <p:txBody>
          <a:bodyPr/>
          <a:lstStyle>
            <a:lvl1pPr>
              <a:defRPr/>
            </a:lvl1pPr>
          </a:lstStyle>
          <a:p>
            <a:pPr>
              <a:defRPr/>
            </a:pPr>
            <a:fld id="{AC3EFA0B-A7B8-4367-9260-E548FE089FBF}" type="slidenum">
              <a:rPr lang="en-US" altLang="en-US"/>
              <a:pPr>
                <a:defRPr/>
              </a:pPr>
              <a:t>‹#›</a:t>
            </a:fld>
            <a:endParaRPr lang="en-US" altLang="en-US"/>
          </a:p>
        </p:txBody>
      </p:sp>
    </p:spTree>
    <p:extLst>
      <p:ext uri="{BB962C8B-B14F-4D97-AF65-F5344CB8AC3E}">
        <p14:creationId xmlns:p14="http://schemas.microsoft.com/office/powerpoint/2010/main" val="3786758601"/>
      </p:ext>
    </p:extLst>
  </p:cSld>
  <p:clrMapOvr>
    <a:masterClrMapping/>
  </p:clrMapOvr>
  <p:transition>
    <p:cover dir="ld"/>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BB88477-E9A2-4509-B4E4-30FD1DAA1C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D980AF0-8106-4A87-825A-34265334E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6CF176-B6E9-40EC-BB06-76FAC59D9777}"/>
              </a:ext>
            </a:extLst>
          </p:cNvPr>
          <p:cNvSpPr>
            <a:spLocks noGrp="1" noChangeArrowheads="1"/>
          </p:cNvSpPr>
          <p:nvPr>
            <p:ph type="sldNum" sz="quarter" idx="12"/>
          </p:nvPr>
        </p:nvSpPr>
        <p:spPr>
          <a:ln/>
        </p:spPr>
        <p:txBody>
          <a:bodyPr/>
          <a:lstStyle>
            <a:lvl1pPr>
              <a:defRPr/>
            </a:lvl1pPr>
          </a:lstStyle>
          <a:p>
            <a:pPr>
              <a:defRPr/>
            </a:pPr>
            <a:fld id="{3B943AD5-5007-4ADF-8424-CFC5AD5FB903}" type="slidenum">
              <a:rPr lang="en-US" altLang="en-US"/>
              <a:pPr>
                <a:defRPr/>
              </a:pPr>
              <a:t>‹#›</a:t>
            </a:fld>
            <a:endParaRPr lang="en-US" altLang="en-US"/>
          </a:p>
        </p:txBody>
      </p:sp>
    </p:spTree>
    <p:extLst>
      <p:ext uri="{BB962C8B-B14F-4D97-AF65-F5344CB8AC3E}">
        <p14:creationId xmlns:p14="http://schemas.microsoft.com/office/powerpoint/2010/main" val="2692577316"/>
      </p:ext>
    </p:extLst>
  </p:cSld>
  <p:clrMapOvr>
    <a:masterClrMapping/>
  </p:clrMapOvr>
  <p:transition>
    <p:cover dir="ld"/>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34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3B9197A2-F913-4442-949E-5027451D5D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93F0EE-2807-48D7-BEDC-398EA35279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12CD0F-C9AD-439A-843F-EC455BDAB848}"/>
              </a:ext>
            </a:extLst>
          </p:cNvPr>
          <p:cNvSpPr>
            <a:spLocks noGrp="1" noChangeArrowheads="1"/>
          </p:cNvSpPr>
          <p:nvPr>
            <p:ph type="sldNum" sz="quarter" idx="12"/>
          </p:nvPr>
        </p:nvSpPr>
        <p:spPr>
          <a:ln/>
        </p:spPr>
        <p:txBody>
          <a:bodyPr/>
          <a:lstStyle>
            <a:lvl1pPr>
              <a:defRPr/>
            </a:lvl1pPr>
          </a:lstStyle>
          <a:p>
            <a:pPr>
              <a:defRPr/>
            </a:pPr>
            <a:fld id="{776CD80B-C79F-4D2D-8241-A88AE9B21E70}" type="slidenum">
              <a:rPr lang="en-US" altLang="en-US"/>
              <a:pPr>
                <a:defRPr/>
              </a:pPr>
              <a:t>‹#›</a:t>
            </a:fld>
            <a:endParaRPr lang="en-US" altLang="en-US"/>
          </a:p>
        </p:txBody>
      </p:sp>
    </p:spTree>
    <p:extLst>
      <p:ext uri="{BB962C8B-B14F-4D97-AF65-F5344CB8AC3E}">
        <p14:creationId xmlns:p14="http://schemas.microsoft.com/office/powerpoint/2010/main" val="2896426293"/>
      </p:ext>
    </p:extLst>
  </p:cSld>
  <p:clrMapOvr>
    <a:masterClrMapping/>
  </p:clrMapOvr>
  <p:transition>
    <p:cover dir="ld"/>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3545244F-BEF7-4523-9B92-33ABB7E199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5ECDEA-CBEF-462A-A901-9ADB51DF27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A9C584-D35C-4704-B081-102E0616DBB0}"/>
              </a:ext>
            </a:extLst>
          </p:cNvPr>
          <p:cNvSpPr>
            <a:spLocks noGrp="1" noChangeArrowheads="1"/>
          </p:cNvSpPr>
          <p:nvPr>
            <p:ph type="sldNum" sz="quarter" idx="12"/>
          </p:nvPr>
        </p:nvSpPr>
        <p:spPr>
          <a:ln/>
        </p:spPr>
        <p:txBody>
          <a:bodyPr/>
          <a:lstStyle>
            <a:lvl1pPr>
              <a:defRPr/>
            </a:lvl1pPr>
          </a:lstStyle>
          <a:p>
            <a:pPr>
              <a:defRPr/>
            </a:pPr>
            <a:fld id="{B041DA16-D838-4179-8112-608DDFA72E8A}" type="slidenum">
              <a:rPr lang="en-US" altLang="en-US"/>
              <a:pPr>
                <a:defRPr/>
              </a:pPr>
              <a:t>‹#›</a:t>
            </a:fld>
            <a:endParaRPr lang="en-US" altLang="en-US"/>
          </a:p>
        </p:txBody>
      </p:sp>
    </p:spTree>
    <p:extLst>
      <p:ext uri="{BB962C8B-B14F-4D97-AF65-F5344CB8AC3E}">
        <p14:creationId xmlns:p14="http://schemas.microsoft.com/office/powerpoint/2010/main" val="694723290"/>
      </p:ext>
    </p:extLst>
  </p:cSld>
  <p:clrMapOvr>
    <a:masterClrMapping/>
  </p:clrMapOvr>
  <p:transition>
    <p:cover dir="ld"/>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0486B8-F60B-406F-A961-8458E405BF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0FCFF7-1774-4622-8C74-024FF4F295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DEF145-8607-4F45-A4F0-9C9D46661679}"/>
              </a:ext>
            </a:extLst>
          </p:cNvPr>
          <p:cNvSpPr>
            <a:spLocks noGrp="1" noChangeArrowheads="1"/>
          </p:cNvSpPr>
          <p:nvPr>
            <p:ph type="sldNum" sz="quarter" idx="12"/>
          </p:nvPr>
        </p:nvSpPr>
        <p:spPr>
          <a:ln/>
        </p:spPr>
        <p:txBody>
          <a:bodyPr/>
          <a:lstStyle>
            <a:lvl1pPr>
              <a:defRPr/>
            </a:lvl1pPr>
          </a:lstStyle>
          <a:p>
            <a:pPr>
              <a:defRPr/>
            </a:pPr>
            <a:fld id="{F413C350-0095-4A74-9ABC-FBB802BF0209}" type="slidenum">
              <a:rPr lang="en-US" altLang="en-US"/>
              <a:pPr>
                <a:defRPr/>
              </a:pPr>
              <a:t>‹#›</a:t>
            </a:fld>
            <a:endParaRPr lang="en-US" altLang="en-US"/>
          </a:p>
        </p:txBody>
      </p:sp>
    </p:spTree>
    <p:extLst>
      <p:ext uri="{BB962C8B-B14F-4D97-AF65-F5344CB8AC3E}">
        <p14:creationId xmlns:p14="http://schemas.microsoft.com/office/powerpoint/2010/main" val="157034385"/>
      </p:ext>
    </p:extLst>
  </p:cSld>
  <p:clrMapOvr>
    <a:masterClrMapping/>
  </p:clrMapOvr>
  <p:transition>
    <p:cover dir="ld"/>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C92F49-A75C-40DB-8A1F-611E74C7A0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13349B-34C0-46D5-B9BA-46939F3603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B01F96-22C4-4236-9605-67041842B012}"/>
              </a:ext>
            </a:extLst>
          </p:cNvPr>
          <p:cNvSpPr>
            <a:spLocks noGrp="1" noChangeArrowheads="1"/>
          </p:cNvSpPr>
          <p:nvPr>
            <p:ph type="sldNum" sz="quarter" idx="12"/>
          </p:nvPr>
        </p:nvSpPr>
        <p:spPr>
          <a:ln/>
        </p:spPr>
        <p:txBody>
          <a:bodyPr/>
          <a:lstStyle>
            <a:lvl1pPr>
              <a:defRPr/>
            </a:lvl1pPr>
          </a:lstStyle>
          <a:p>
            <a:pPr>
              <a:defRPr/>
            </a:pPr>
            <a:fld id="{90A003D4-4E89-4231-8C8A-BC35F8B55097}" type="slidenum">
              <a:rPr lang="en-US" altLang="en-US"/>
              <a:pPr>
                <a:defRPr/>
              </a:pPr>
              <a:t>‹#›</a:t>
            </a:fld>
            <a:endParaRPr lang="en-US" altLang="en-US"/>
          </a:p>
        </p:txBody>
      </p:sp>
    </p:spTree>
    <p:extLst>
      <p:ext uri="{BB962C8B-B14F-4D97-AF65-F5344CB8AC3E}">
        <p14:creationId xmlns:p14="http://schemas.microsoft.com/office/powerpoint/2010/main" val="3272984324"/>
      </p:ext>
    </p:extLst>
  </p:cSld>
  <p:clrMapOvr>
    <a:masterClrMapping/>
  </p:clrMapOvr>
  <p:transition>
    <p:cover dir="ld"/>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0BDDEEA-9B88-44A4-B4F2-4BBA036CB96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5F31E4E-08DE-4A5B-97D7-3B7C895A26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0E62B88-8619-4E83-B460-4637E720E1B7}"/>
              </a:ext>
            </a:extLst>
          </p:cNvPr>
          <p:cNvSpPr>
            <a:spLocks noGrp="1" noChangeArrowheads="1"/>
          </p:cNvSpPr>
          <p:nvPr>
            <p:ph type="sldNum" sz="quarter" idx="12"/>
          </p:nvPr>
        </p:nvSpPr>
        <p:spPr>
          <a:ln/>
        </p:spPr>
        <p:txBody>
          <a:bodyPr/>
          <a:lstStyle>
            <a:lvl1pPr>
              <a:defRPr/>
            </a:lvl1pPr>
          </a:lstStyle>
          <a:p>
            <a:pPr>
              <a:defRPr/>
            </a:pPr>
            <a:fld id="{2319937A-17E2-43E2-9D3E-8C020ED60CD1}" type="slidenum">
              <a:rPr lang="en-US" altLang="en-US"/>
              <a:pPr>
                <a:defRPr/>
              </a:pPr>
              <a:t>‹#›</a:t>
            </a:fld>
            <a:endParaRPr lang="en-US" altLang="en-US"/>
          </a:p>
        </p:txBody>
      </p:sp>
    </p:spTree>
    <p:extLst>
      <p:ext uri="{BB962C8B-B14F-4D97-AF65-F5344CB8AC3E}">
        <p14:creationId xmlns:p14="http://schemas.microsoft.com/office/powerpoint/2010/main" val="3197487464"/>
      </p:ext>
    </p:extLst>
  </p:cSld>
  <p:clrMapOvr>
    <a:masterClrMapping/>
  </p:clrMapOvr>
  <p:transition>
    <p:cover dir="ld"/>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DB8FB-438D-4023-8E88-2B68F434D979}"/>
              </a:ext>
            </a:extLst>
          </p:cNvPr>
          <p:cNvSpPr>
            <a:spLocks noGrp="1"/>
          </p:cNvSpPr>
          <p:nvPr>
            <p:ph type="ctrTitle"/>
          </p:nvPr>
        </p:nvSpPr>
        <p:spPr>
          <a:xfrm>
            <a:off x="1143000" y="1122363"/>
            <a:ext cx="6858000" cy="2387600"/>
          </a:xfrm>
        </p:spPr>
        <p:txBody>
          <a:bodyPr anchor="b"/>
          <a:lstStyle>
            <a:lvl1pPr algn="ctr">
              <a:defRPr sz="4500" b="1">
                <a:solidFill>
                  <a:srgbClr val="002060"/>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7970E04-614A-4351-94AA-028E3596CA1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1643879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F9C35-AEEC-493B-A84B-354C6EB06827}"/>
              </a:ext>
            </a:extLst>
          </p:cNvPr>
          <p:cNvSpPr>
            <a:spLocks noGrp="1"/>
          </p:cNvSpPr>
          <p:nvPr>
            <p:ph type="title"/>
          </p:nvPr>
        </p:nvSpPr>
        <p:spPr/>
        <p:txBody>
          <a:bodyPr/>
          <a:lstStyle>
            <a:lvl1pPr>
              <a:defRPr b="1">
                <a:solidFill>
                  <a:srgbClr val="002060"/>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F44940-D9BC-4317-9239-3AF868F31991}"/>
              </a:ext>
            </a:extLst>
          </p:cNvPr>
          <p:cNvSpPr>
            <a:spLocks noGrp="1"/>
          </p:cNvSpPr>
          <p:nvPr>
            <p:ph idx="1"/>
          </p:nvPr>
        </p:nvSpPr>
        <p:spPr/>
        <p:txBody>
          <a:bodyPr/>
          <a:lstStyle>
            <a:lvl2pPr marL="514350" indent="-171450">
              <a:buFont typeface="Calibri" panose="020F0502020204030204" pitchFamily="34" charset="0"/>
              <a:buChar char="‒"/>
              <a:defRPr/>
            </a:lvl2pPr>
            <a:lvl3pPr marL="857250" indent="-171450">
              <a:buFont typeface="Wingdings" panose="05000000000000000000" pitchFamily="2" charset="2"/>
              <a:buChar char="§"/>
              <a:defRPr/>
            </a:lvl3pPr>
            <a:lvl4pPr marL="1200150" indent="-171450">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6529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fld id="{D7BADDFF-7800-1144-9F65-73F09296F07F}" type="slidenum">
              <a:rPr lang="en-US" altLang="en-US"/>
              <a:pPr/>
              <a:t>‹#›</a:t>
            </a:fld>
            <a:endParaRPr lang="en-US" altLang="en-US"/>
          </a:p>
        </p:txBody>
      </p:sp>
    </p:spTree>
    <p:extLst>
      <p:ext uri="{BB962C8B-B14F-4D97-AF65-F5344CB8AC3E}">
        <p14:creationId xmlns:p14="http://schemas.microsoft.com/office/powerpoint/2010/main" val="3011924029"/>
      </p:ext>
    </p:extLst>
  </p:cSld>
  <p:clrMapOvr>
    <a:masterClrMapping/>
  </p:clrMapOvr>
  <p:transition>
    <p:cover dir="ld"/>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0B3F-ADC6-4624-BC82-F1D1B51F07B9}"/>
              </a:ext>
            </a:extLst>
          </p:cNvPr>
          <p:cNvSpPr>
            <a:spLocks noGrp="1"/>
          </p:cNvSpPr>
          <p:nvPr>
            <p:ph type="title"/>
          </p:nvPr>
        </p:nvSpPr>
        <p:spPr>
          <a:xfrm>
            <a:off x="623888" y="1709739"/>
            <a:ext cx="7886700" cy="2852737"/>
          </a:xfrm>
        </p:spPr>
        <p:txBody>
          <a:bodyPr anchor="b"/>
          <a:lstStyle>
            <a:lvl1pPr>
              <a:defRPr sz="4500" b="1">
                <a:solidFill>
                  <a:srgbClr val="002060"/>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E2BD11-5C04-4070-BB0E-BBF18527467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885216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CF489-1E54-4E4F-B00B-12118030F35B}"/>
              </a:ext>
            </a:extLst>
          </p:cNvPr>
          <p:cNvSpPr>
            <a:spLocks noGrp="1"/>
          </p:cNvSpPr>
          <p:nvPr>
            <p:ph type="title"/>
          </p:nvPr>
        </p:nvSpPr>
        <p:spPr/>
        <p:txBody>
          <a:bodyPr/>
          <a:lstStyle>
            <a:lvl1pPr>
              <a:defRPr b="1">
                <a:solidFill>
                  <a:srgbClr val="002060"/>
                </a:solidFill>
                <a:effectLst>
                  <a:outerShdw blurRad="38100" dist="38100" dir="2700000" algn="tl">
                    <a:srgbClr val="000000">
                      <a:alpha val="43137"/>
                    </a:srgbClr>
                  </a:outerShdw>
                </a:effectLst>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F9175A13-A113-4117-8A1E-F23EF7A3177C}"/>
              </a:ext>
            </a:extLst>
          </p:cNvPr>
          <p:cNvSpPr>
            <a:spLocks noGrp="1"/>
          </p:cNvSpPr>
          <p:nvPr>
            <p:ph sz="half" idx="1"/>
          </p:nvPr>
        </p:nvSpPr>
        <p:spPr>
          <a:xfrm>
            <a:off x="628650" y="1825625"/>
            <a:ext cx="3886200" cy="4351338"/>
          </a:xfrm>
        </p:spPr>
        <p:txBody>
          <a:bodyPr/>
          <a:lstStyle>
            <a:lvl2pPr marL="514350" indent="-171450">
              <a:buFont typeface="Calibri" panose="020F0502020204030204" pitchFamily="34" charset="0"/>
              <a:buChar char="‒"/>
              <a:defRPr/>
            </a:lvl2pPr>
            <a:lvl3pPr marL="857250" indent="-171450">
              <a:buFont typeface="Wingdings" panose="05000000000000000000" pitchFamily="2" charset="2"/>
              <a:buChar char="§"/>
              <a:defRPr/>
            </a:lvl3pPr>
            <a:lvl4pPr marL="1200150" indent="-171450">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722B36B-463F-4218-B052-58BA0607E4A5}"/>
              </a:ext>
            </a:extLst>
          </p:cNvPr>
          <p:cNvSpPr>
            <a:spLocks noGrp="1"/>
          </p:cNvSpPr>
          <p:nvPr>
            <p:ph sz="half" idx="2"/>
          </p:nvPr>
        </p:nvSpPr>
        <p:spPr>
          <a:xfrm>
            <a:off x="4629150" y="1825625"/>
            <a:ext cx="3886200" cy="4351338"/>
          </a:xfrm>
        </p:spPr>
        <p:txBody>
          <a:bodyPr/>
          <a:lstStyle>
            <a:lvl2pPr marL="514350" indent="-171450">
              <a:buFont typeface="Calibri" panose="020F0502020204030204" pitchFamily="34" charset="0"/>
              <a:buChar char="‒"/>
              <a:defRPr/>
            </a:lvl2pPr>
            <a:lvl3pPr marL="857250" indent="-171450">
              <a:buFont typeface="Wingdings" panose="05000000000000000000" pitchFamily="2" charset="2"/>
              <a:buChar char="§"/>
              <a:defRPr/>
            </a:lvl3pPr>
            <a:lvl4pPr marL="1200150" indent="-171450">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946905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C1615-746B-4EBD-B64D-171CDC549118}"/>
              </a:ext>
            </a:extLst>
          </p:cNvPr>
          <p:cNvSpPr>
            <a:spLocks noGrp="1"/>
          </p:cNvSpPr>
          <p:nvPr>
            <p:ph type="title"/>
          </p:nvPr>
        </p:nvSpPr>
        <p:spPr>
          <a:xfrm>
            <a:off x="629841" y="365126"/>
            <a:ext cx="7886700" cy="1325563"/>
          </a:xfrm>
        </p:spPr>
        <p:txBody>
          <a:bodyPr/>
          <a:lstStyle>
            <a:lvl1pPr>
              <a:defRPr b="1">
                <a:solidFill>
                  <a:srgbClr val="002060"/>
                </a:solidFill>
                <a:effectLst>
                  <a:outerShdw blurRad="38100" dist="38100" dir="2700000" algn="tl">
                    <a:srgbClr val="000000">
                      <a:alpha val="43137"/>
                    </a:srgbClr>
                  </a:outerShdw>
                </a:effectLst>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FDBD1CAE-7D8A-4DCD-886D-4E42F417825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13E6170-3CB4-413B-815F-955446465E06}"/>
              </a:ext>
            </a:extLst>
          </p:cNvPr>
          <p:cNvSpPr>
            <a:spLocks noGrp="1"/>
          </p:cNvSpPr>
          <p:nvPr>
            <p:ph sz="half" idx="2"/>
          </p:nvPr>
        </p:nvSpPr>
        <p:spPr>
          <a:xfrm>
            <a:off x="629842" y="2505075"/>
            <a:ext cx="3868340" cy="3684588"/>
          </a:xfrm>
        </p:spPr>
        <p:txBody>
          <a:bodyPr/>
          <a:lstStyle>
            <a:lvl2pPr marL="514350" indent="-171450">
              <a:buFont typeface="Calibri" panose="020F0502020204030204" pitchFamily="34" charset="0"/>
              <a:buChar char="‒"/>
              <a:defRPr/>
            </a:lvl2pPr>
            <a:lvl3pPr marL="857250" indent="-171450">
              <a:buFont typeface="Wingdings" panose="05000000000000000000" pitchFamily="2" charset="2"/>
              <a:buChar char="§"/>
              <a:defRPr/>
            </a:lvl3pPr>
            <a:lvl4pPr marL="1200150" indent="-171450">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1DA575-B69D-4E9E-A682-E999811AA2B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4533C6F-C0D6-479A-817F-70DD9F0766D9}"/>
              </a:ext>
            </a:extLst>
          </p:cNvPr>
          <p:cNvSpPr>
            <a:spLocks noGrp="1"/>
          </p:cNvSpPr>
          <p:nvPr>
            <p:ph sz="quarter" idx="4"/>
          </p:nvPr>
        </p:nvSpPr>
        <p:spPr>
          <a:xfrm>
            <a:off x="4629150" y="2505075"/>
            <a:ext cx="3887391" cy="3684588"/>
          </a:xfrm>
        </p:spPr>
        <p:txBody>
          <a:bodyPr/>
          <a:lstStyle>
            <a:lvl2pPr marL="514350" indent="-171450">
              <a:buFont typeface="Calibri" panose="020F0502020204030204" pitchFamily="34" charset="0"/>
              <a:buChar char="‒"/>
              <a:defRPr/>
            </a:lvl2pPr>
            <a:lvl3pPr marL="857250" indent="-171450">
              <a:buFont typeface="Wingdings" panose="05000000000000000000" pitchFamily="2" charset="2"/>
              <a:buChar char="§"/>
              <a:defRPr/>
            </a:lvl3pPr>
            <a:lvl4pPr marL="1200150" indent="-171450">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02305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C1DAE-ECD7-473C-BD18-233674E2E601}"/>
              </a:ext>
            </a:extLst>
          </p:cNvPr>
          <p:cNvSpPr>
            <a:spLocks noGrp="1"/>
          </p:cNvSpPr>
          <p:nvPr>
            <p:ph type="title"/>
          </p:nvPr>
        </p:nvSpPr>
        <p:spPr/>
        <p:txBody>
          <a:bodyPr/>
          <a:lstStyle>
            <a:lvl1pPr>
              <a:defRPr b="1">
                <a:solidFill>
                  <a:srgbClr val="002060"/>
                </a:solidFill>
                <a:latin typeface="+mn-lt"/>
              </a:defRPr>
            </a:lvl1pPr>
          </a:lstStyle>
          <a:p>
            <a:r>
              <a:rPr lang="en-US"/>
              <a:t>Click to edit Master title style</a:t>
            </a:r>
          </a:p>
        </p:txBody>
      </p:sp>
    </p:spTree>
    <p:extLst>
      <p:ext uri="{BB962C8B-B14F-4D97-AF65-F5344CB8AC3E}">
        <p14:creationId xmlns:p14="http://schemas.microsoft.com/office/powerpoint/2010/main" val="150665453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8399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161E3-71CB-4911-8FD1-F9A6A55CB114}"/>
              </a:ext>
            </a:extLst>
          </p:cNvPr>
          <p:cNvSpPr>
            <a:spLocks noGrp="1"/>
          </p:cNvSpPr>
          <p:nvPr>
            <p:ph type="title"/>
          </p:nvPr>
        </p:nvSpPr>
        <p:spPr>
          <a:xfrm>
            <a:off x="629841" y="457200"/>
            <a:ext cx="2949178" cy="1600200"/>
          </a:xfrm>
        </p:spPr>
        <p:txBody>
          <a:bodyPr anchor="b"/>
          <a:lstStyle>
            <a:lvl1pPr>
              <a:defRPr sz="2400" b="1">
                <a:solidFill>
                  <a:srgbClr val="002060"/>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68020D-0109-4A1C-A633-3830A0D44BD7}"/>
              </a:ext>
            </a:extLst>
          </p:cNvPr>
          <p:cNvSpPr>
            <a:spLocks noGrp="1"/>
          </p:cNvSpPr>
          <p:nvPr>
            <p:ph idx="1"/>
          </p:nvPr>
        </p:nvSpPr>
        <p:spPr>
          <a:xfrm>
            <a:off x="3887391" y="987426"/>
            <a:ext cx="4629150" cy="4873625"/>
          </a:xfrm>
        </p:spPr>
        <p:txBody>
          <a:bodyPr/>
          <a:lstStyle>
            <a:lvl1pPr>
              <a:defRPr sz="2400"/>
            </a:lvl1pPr>
            <a:lvl2pPr marL="514350" indent="-171450">
              <a:buFont typeface="Calibri" panose="020F0502020204030204" pitchFamily="34" charset="0"/>
              <a:buChar char="‒"/>
              <a:defRPr sz="2100"/>
            </a:lvl2pPr>
            <a:lvl3pPr marL="857250" indent="-171450">
              <a:buFont typeface="Wingdings" panose="05000000000000000000" pitchFamily="2" charset="2"/>
              <a:buChar char="§"/>
              <a:defRPr sz="1800"/>
            </a:lvl3pPr>
            <a:lvl4pPr marL="1200150" indent="-171450">
              <a:buFont typeface="Courier New" panose="02070309020205020404" pitchFamily="49" charset="0"/>
              <a:buChar char="o"/>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541E71FD-933E-4162-A394-E799603BD8C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22239868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40988-122F-493E-8DEC-5A2B5D6E9BC0}"/>
              </a:ext>
            </a:extLst>
          </p:cNvPr>
          <p:cNvSpPr>
            <a:spLocks noGrp="1"/>
          </p:cNvSpPr>
          <p:nvPr>
            <p:ph type="title"/>
          </p:nvPr>
        </p:nvSpPr>
        <p:spPr>
          <a:xfrm>
            <a:off x="629841" y="457200"/>
            <a:ext cx="2949178" cy="1600200"/>
          </a:xfrm>
        </p:spPr>
        <p:txBody>
          <a:bodyPr anchor="b"/>
          <a:lstStyle>
            <a:lvl1pPr>
              <a:defRPr sz="2400" b="1">
                <a:solidFill>
                  <a:srgbClr val="002060"/>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15A4D88-A428-40CB-A12C-9D48F4F3A61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881351ED-759A-4B62-81B9-EEA411AF49D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67EFC52-7C49-4680-9AF1-6EFD61E1F530}"/>
              </a:ext>
            </a:extLst>
          </p:cNvPr>
          <p:cNvSpPr>
            <a:spLocks noGrp="1"/>
          </p:cNvSpPr>
          <p:nvPr>
            <p:ph type="dt" sz="half" idx="10"/>
          </p:nvPr>
        </p:nvSpPr>
        <p:spPr>
          <a:xfrm>
            <a:off x="628650" y="6356351"/>
            <a:ext cx="2057400" cy="365125"/>
          </a:xfrm>
          <a:prstGeom prst="rect">
            <a:avLst/>
          </a:prstGeom>
        </p:spPr>
        <p:txBody>
          <a:bodyPr/>
          <a:lstStyle/>
          <a:p>
            <a:fld id="{EA3FF090-92F0-4721-B2D9-E554D9395F69}" type="datetimeFigureOut">
              <a:rPr lang="en-US" smtClean="0"/>
              <a:t>7/18/2025</a:t>
            </a:fld>
            <a:endParaRPr lang="en-US"/>
          </a:p>
        </p:txBody>
      </p:sp>
      <p:sp>
        <p:nvSpPr>
          <p:cNvPr id="6" name="Footer Placeholder 5">
            <a:extLst>
              <a:ext uri="{FF2B5EF4-FFF2-40B4-BE49-F238E27FC236}">
                <a16:creationId xmlns:a16="http://schemas.microsoft.com/office/drawing/2014/main" id="{17D02D13-25D8-404A-8647-2FCD83D2616B}"/>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BA1D99-D2D6-4C66-A80E-B94137D96E71}"/>
              </a:ext>
            </a:extLst>
          </p:cNvPr>
          <p:cNvSpPr>
            <a:spLocks noGrp="1"/>
          </p:cNvSpPr>
          <p:nvPr>
            <p:ph type="sldNum" sz="quarter" idx="12"/>
          </p:nvPr>
        </p:nvSpPr>
        <p:spPr>
          <a:xfrm>
            <a:off x="6457950" y="6356351"/>
            <a:ext cx="2057400" cy="365125"/>
          </a:xfrm>
          <a:prstGeom prst="rect">
            <a:avLst/>
          </a:prstGeom>
        </p:spPr>
        <p:txBody>
          <a:bodyPr/>
          <a:lstStyle/>
          <a:p>
            <a:fld id="{30FB3ED4-BE1E-4D12-846F-01FB1E47FB20}" type="slidenum">
              <a:rPr lang="en-US" smtClean="0"/>
              <a:t>‹#›</a:t>
            </a:fld>
            <a:endParaRPr lang="en-US"/>
          </a:p>
        </p:txBody>
      </p:sp>
    </p:spTree>
    <p:extLst>
      <p:ext uri="{BB962C8B-B14F-4D97-AF65-F5344CB8AC3E}">
        <p14:creationId xmlns:p14="http://schemas.microsoft.com/office/powerpoint/2010/main" val="380032683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8E68-082C-4DD1-AE37-DA91C6E74376}"/>
              </a:ext>
            </a:extLst>
          </p:cNvPr>
          <p:cNvSpPr>
            <a:spLocks noGrp="1"/>
          </p:cNvSpPr>
          <p:nvPr>
            <p:ph type="title"/>
          </p:nvPr>
        </p:nvSpPr>
        <p:spPr/>
        <p:txBody>
          <a:bodyPr/>
          <a:lstStyle>
            <a:lvl1pPr>
              <a:defRPr b="1">
                <a:solidFill>
                  <a:srgbClr val="002060"/>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926FFA2-FABC-42D4-990E-F19367B8BBC1}"/>
              </a:ext>
            </a:extLst>
          </p:cNvPr>
          <p:cNvSpPr>
            <a:spLocks noGrp="1"/>
          </p:cNvSpPr>
          <p:nvPr>
            <p:ph type="body" orient="vert" idx="1"/>
          </p:nvPr>
        </p:nvSpPr>
        <p:spPr/>
        <p:txBody>
          <a:bodyPr vert="eaVert"/>
          <a:lstStyle>
            <a:lvl2pPr marL="514350" indent="-171450">
              <a:buFont typeface="Calibri" panose="020F0502020204030204" pitchFamily="34" charset="0"/>
              <a:buChar char="‒"/>
              <a:defRPr/>
            </a:lvl2pPr>
            <a:lvl3pPr marL="857250" indent="-171450">
              <a:buFont typeface="Wingdings" panose="05000000000000000000" pitchFamily="2" charset="2"/>
              <a:buChar char="§"/>
              <a:defRPr/>
            </a:lvl3pPr>
            <a:lvl4pPr marL="1200150" indent="-171450">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883960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3060B6-7B1A-4DD5-AAD8-D607AE9D740D}"/>
              </a:ext>
            </a:extLst>
          </p:cNvPr>
          <p:cNvSpPr>
            <a:spLocks noGrp="1"/>
          </p:cNvSpPr>
          <p:nvPr>
            <p:ph type="title" orient="vert"/>
          </p:nvPr>
        </p:nvSpPr>
        <p:spPr>
          <a:xfrm>
            <a:off x="6543675" y="365125"/>
            <a:ext cx="1971675" cy="5811838"/>
          </a:xfrm>
        </p:spPr>
        <p:txBody>
          <a:bodyPr vert="eaVert"/>
          <a:lstStyle>
            <a:lvl1pPr>
              <a:defRPr b="1">
                <a:solidFill>
                  <a:srgbClr val="002060"/>
                </a:solidFill>
                <a:effectLst>
                  <a:outerShdw blurRad="38100" dist="38100" dir="2700000" algn="tl">
                    <a:srgbClr val="000000">
                      <a:alpha val="43137"/>
                    </a:srgbClr>
                  </a:outerShdw>
                </a:effectLst>
                <a:latin typeface="+mn-lt"/>
              </a:defRPr>
            </a:lvl1pPr>
          </a:lstStyle>
          <a:p>
            <a:r>
              <a:rPr lang="en-US"/>
              <a:t>Click to edit Master title style</a:t>
            </a:r>
          </a:p>
        </p:txBody>
      </p:sp>
      <p:sp>
        <p:nvSpPr>
          <p:cNvPr id="3" name="Vertical Text Placeholder 2">
            <a:extLst>
              <a:ext uri="{FF2B5EF4-FFF2-40B4-BE49-F238E27FC236}">
                <a16:creationId xmlns:a16="http://schemas.microsoft.com/office/drawing/2014/main" id="{25C6AE28-E164-43A1-8C04-5519C85C5487}"/>
              </a:ext>
            </a:extLst>
          </p:cNvPr>
          <p:cNvSpPr>
            <a:spLocks noGrp="1"/>
          </p:cNvSpPr>
          <p:nvPr>
            <p:ph type="body" orient="vert" idx="1"/>
          </p:nvPr>
        </p:nvSpPr>
        <p:spPr>
          <a:xfrm>
            <a:off x="628650" y="365125"/>
            <a:ext cx="5800725" cy="5811838"/>
          </a:xfrm>
        </p:spPr>
        <p:txBody>
          <a:bodyPr vert="eaVert"/>
          <a:lstStyle>
            <a:lvl2pPr marL="514350" indent="-171450">
              <a:buFont typeface="Calibri" panose="020F0502020204030204" pitchFamily="34" charset="0"/>
              <a:buChar char="‒"/>
              <a:defRPr/>
            </a:lvl2pPr>
            <a:lvl3pPr marL="857250" indent="-171450">
              <a:buFont typeface="Wingdings" panose="05000000000000000000" pitchFamily="2" charset="2"/>
              <a:buChar char="§"/>
              <a:defRPr/>
            </a:lvl3pPr>
            <a:lvl4pPr marL="1200150" indent="-171450">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37004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5CB1EBC-B047-4243-B57A-4D91DE96180E}" type="slidenum">
              <a:rPr lang="en-US" altLang="en-US"/>
              <a:pPr/>
              <a:t>‹#›</a:t>
            </a:fld>
            <a:endParaRPr lang="en-US" altLang="en-US"/>
          </a:p>
        </p:txBody>
      </p:sp>
    </p:spTree>
    <p:extLst>
      <p:ext uri="{BB962C8B-B14F-4D97-AF65-F5344CB8AC3E}">
        <p14:creationId xmlns:p14="http://schemas.microsoft.com/office/powerpoint/2010/main" val="3708832830"/>
      </p:ext>
    </p:extLst>
  </p:cSld>
  <p:clrMapOvr>
    <a:masterClrMapping/>
  </p:clrMapOvr>
  <p:transition>
    <p:cover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F478B5-5B08-7B4D-B94E-48105DD2781E}" type="slidenum">
              <a:rPr lang="en-US" altLang="en-US"/>
              <a:pPr/>
              <a:t>‹#›</a:t>
            </a:fld>
            <a:endParaRPr lang="en-US" altLang="en-US"/>
          </a:p>
        </p:txBody>
      </p:sp>
    </p:spTree>
    <p:extLst>
      <p:ext uri="{BB962C8B-B14F-4D97-AF65-F5344CB8AC3E}">
        <p14:creationId xmlns:p14="http://schemas.microsoft.com/office/powerpoint/2010/main" val="1327610294"/>
      </p:ext>
    </p:extLst>
  </p:cSld>
  <p:clrMapOvr>
    <a:masterClrMapping/>
  </p:clrMapOvr>
  <p:transition>
    <p:cover dir="l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fld id="{8917574A-84B7-6E43-B4DA-09AFD37D9112}" type="slidenum">
              <a:rPr lang="en-US" altLang="en-US"/>
              <a:pPr/>
              <a:t>‹#›</a:t>
            </a:fld>
            <a:endParaRPr lang="en-US" altLang="en-US"/>
          </a:p>
        </p:txBody>
      </p:sp>
    </p:spTree>
    <p:extLst>
      <p:ext uri="{BB962C8B-B14F-4D97-AF65-F5344CB8AC3E}">
        <p14:creationId xmlns:p14="http://schemas.microsoft.com/office/powerpoint/2010/main" val="665547945"/>
      </p:ext>
    </p:extLst>
  </p:cSld>
  <p:clrMapOvr>
    <a:masterClrMapping/>
  </p:clrMapOvr>
  <p:transition>
    <p:cover dir="ld"/>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AA9C22F-96E6-EC47-89C8-F78D5B23C00A}" type="slidenum">
              <a:rPr lang="en-US" altLang="en-US"/>
              <a:pPr/>
              <a:t>‹#›</a:t>
            </a:fld>
            <a:endParaRPr lang="en-US" altLang="en-US"/>
          </a:p>
        </p:txBody>
      </p:sp>
    </p:spTree>
    <p:extLst>
      <p:ext uri="{BB962C8B-B14F-4D97-AF65-F5344CB8AC3E}">
        <p14:creationId xmlns:p14="http://schemas.microsoft.com/office/powerpoint/2010/main" val="500862114"/>
      </p:ext>
    </p:extLst>
  </p:cSld>
  <p:clrMapOvr>
    <a:masterClrMapping/>
  </p:clrMapOvr>
  <p:transition>
    <p:cover dir="ld"/>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F478B5-5B08-7B4D-B94E-48105DD2781E}" type="slidenum">
              <a:rPr lang="en-US" altLang="en-US"/>
              <a:pPr/>
              <a:t>‹#›</a:t>
            </a:fld>
            <a:endParaRPr lang="en-US" altLang="en-US"/>
          </a:p>
        </p:txBody>
      </p:sp>
    </p:spTree>
    <p:extLst>
      <p:ext uri="{BB962C8B-B14F-4D97-AF65-F5344CB8AC3E}">
        <p14:creationId xmlns:p14="http://schemas.microsoft.com/office/powerpoint/2010/main" val="109055497"/>
      </p:ext>
    </p:extLst>
  </p:cSld>
  <p:clrMapOvr>
    <a:masterClrMapping/>
  </p:clrMapOvr>
  <p:transition>
    <p:cover dir="ld"/>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84C0A7E-C84F-3746-AEEF-7D551303F1EA}" type="slidenum">
              <a:rPr lang="en-US" altLang="en-US"/>
              <a:pPr/>
              <a:t>‹#›</a:t>
            </a:fld>
            <a:endParaRPr lang="en-US" altLang="en-US"/>
          </a:p>
        </p:txBody>
      </p:sp>
    </p:spTree>
    <p:extLst>
      <p:ext uri="{BB962C8B-B14F-4D97-AF65-F5344CB8AC3E}">
        <p14:creationId xmlns:p14="http://schemas.microsoft.com/office/powerpoint/2010/main" val="1424988975"/>
      </p:ext>
    </p:extLst>
  </p:cSld>
  <p:clrMapOvr>
    <a:masterClrMapping/>
  </p:clrMapOvr>
  <p:transition>
    <p:cover dir="ld"/>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3131244-DD07-0D42-8D81-B6BC07CD8460}" type="slidenum">
              <a:rPr lang="en-US" altLang="en-US"/>
              <a:pPr/>
              <a:t>‹#›</a:t>
            </a:fld>
            <a:endParaRPr lang="en-US" altLang="en-US"/>
          </a:p>
        </p:txBody>
      </p:sp>
    </p:spTree>
    <p:extLst>
      <p:ext uri="{BB962C8B-B14F-4D97-AF65-F5344CB8AC3E}">
        <p14:creationId xmlns:p14="http://schemas.microsoft.com/office/powerpoint/2010/main" val="665882404"/>
      </p:ext>
    </p:extLst>
  </p:cSld>
  <p:clrMapOvr>
    <a:masterClrMapping/>
  </p:clrMapOvr>
  <p:transition>
    <p:cover dir="ld"/>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2AF13C8-FB79-5943-8623-A6A33E65A890}" type="slidenum">
              <a:rPr lang="en-US" altLang="en-US"/>
              <a:pPr/>
              <a:t>‹#›</a:t>
            </a:fld>
            <a:endParaRPr lang="en-US" altLang="en-US"/>
          </a:p>
        </p:txBody>
      </p:sp>
    </p:spTree>
    <p:extLst>
      <p:ext uri="{BB962C8B-B14F-4D97-AF65-F5344CB8AC3E}">
        <p14:creationId xmlns:p14="http://schemas.microsoft.com/office/powerpoint/2010/main" val="1516230705"/>
      </p:ext>
    </p:extLst>
  </p:cSld>
  <p:clrMapOvr>
    <a:masterClrMapping/>
  </p:clrMapOvr>
  <p:transition>
    <p:cover dir="ld"/>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D814761-6FEF-F349-BC9D-9F1923F2F88F}" type="slidenum">
              <a:rPr lang="en-US" altLang="en-US"/>
              <a:pPr/>
              <a:t>‹#›</a:t>
            </a:fld>
            <a:endParaRPr lang="en-US" altLang="en-US"/>
          </a:p>
        </p:txBody>
      </p:sp>
    </p:spTree>
    <p:extLst>
      <p:ext uri="{BB962C8B-B14F-4D97-AF65-F5344CB8AC3E}">
        <p14:creationId xmlns:p14="http://schemas.microsoft.com/office/powerpoint/2010/main" val="3184999382"/>
      </p:ext>
    </p:extLst>
  </p:cSld>
  <p:clrMapOvr>
    <a:masterClrMapping/>
  </p:clrMapOvr>
  <p:transition>
    <p:cover dir="ld"/>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B35E7CF-15D7-CB40-BA8A-70F25BA0D656}" type="slidenum">
              <a:rPr lang="en-US" altLang="en-US"/>
              <a:pPr/>
              <a:t>‹#›</a:t>
            </a:fld>
            <a:endParaRPr lang="en-US" altLang="en-US"/>
          </a:p>
        </p:txBody>
      </p:sp>
    </p:spTree>
    <p:extLst>
      <p:ext uri="{BB962C8B-B14F-4D97-AF65-F5344CB8AC3E}">
        <p14:creationId xmlns:p14="http://schemas.microsoft.com/office/powerpoint/2010/main" val="1375239755"/>
      </p:ext>
    </p:extLst>
  </p:cSld>
  <p:clrMapOvr>
    <a:masterClrMapping/>
  </p:clrMapOvr>
  <p:transition>
    <p:cover dir="ld"/>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275A1E2-50D8-D643-8B9D-D6FC4E03170B}" type="slidenum">
              <a:rPr lang="en-US" altLang="en-US"/>
              <a:pPr/>
              <a:t>‹#›</a:t>
            </a:fld>
            <a:endParaRPr lang="en-US" altLang="en-US"/>
          </a:p>
        </p:txBody>
      </p:sp>
    </p:spTree>
    <p:extLst>
      <p:ext uri="{BB962C8B-B14F-4D97-AF65-F5344CB8AC3E}">
        <p14:creationId xmlns:p14="http://schemas.microsoft.com/office/powerpoint/2010/main" val="144078312"/>
      </p:ext>
    </p:extLst>
  </p:cSld>
  <p:clrMapOvr>
    <a:masterClrMapping/>
  </p:clrMapOvr>
  <p:transition>
    <p:cover dir="ld"/>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2D07A6-0460-1A43-9BB3-8E92ABFC8B3C}" type="slidenum">
              <a:rPr lang="en-US" altLang="en-US"/>
              <a:pPr/>
              <a:t>‹#›</a:t>
            </a:fld>
            <a:endParaRPr lang="en-US" altLang="en-US"/>
          </a:p>
        </p:txBody>
      </p:sp>
    </p:spTree>
    <p:extLst>
      <p:ext uri="{BB962C8B-B14F-4D97-AF65-F5344CB8AC3E}">
        <p14:creationId xmlns:p14="http://schemas.microsoft.com/office/powerpoint/2010/main" val="1405835779"/>
      </p:ext>
    </p:extLst>
  </p:cSld>
  <p:clrMapOvr>
    <a:masterClrMapping/>
  </p:clrMapOvr>
  <p:transition>
    <p:cover dir="ld"/>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5EF34C7-581C-2149-8C88-129496AB75D5}" type="slidenum">
              <a:rPr lang="en-US" altLang="en-US"/>
              <a:pPr/>
              <a:t>‹#›</a:t>
            </a:fld>
            <a:endParaRPr lang="en-US" altLang="en-US"/>
          </a:p>
        </p:txBody>
      </p:sp>
    </p:spTree>
    <p:extLst>
      <p:ext uri="{BB962C8B-B14F-4D97-AF65-F5344CB8AC3E}">
        <p14:creationId xmlns:p14="http://schemas.microsoft.com/office/powerpoint/2010/main" val="2074794668"/>
      </p:ext>
    </p:extLst>
  </p:cSld>
  <p:clrMapOvr>
    <a:masterClrMapping/>
  </p:clrMapOvr>
  <p:transition>
    <p:cover dir="l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fld id="{174DB296-D101-5340-A1E3-378F1CDA2519}" type="slidenum">
              <a:rPr lang="en-US" altLang="en-US"/>
              <a:pPr/>
              <a:t>‹#›</a:t>
            </a:fld>
            <a:endParaRPr lang="en-US" altLang="en-US"/>
          </a:p>
        </p:txBody>
      </p:sp>
    </p:spTree>
    <p:extLst>
      <p:ext uri="{BB962C8B-B14F-4D97-AF65-F5344CB8AC3E}">
        <p14:creationId xmlns:p14="http://schemas.microsoft.com/office/powerpoint/2010/main" val="1092208535"/>
      </p:ext>
    </p:extLst>
  </p:cSld>
  <p:clrMapOvr>
    <a:masterClrMapping/>
  </p:clrMapOvr>
  <p:transition>
    <p:cover dir="ld"/>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19807C1-4797-AB47-A55F-7C23CB20C778}" type="slidenum">
              <a:rPr lang="en-US" altLang="en-US"/>
              <a:pPr/>
              <a:t>‹#›</a:t>
            </a:fld>
            <a:endParaRPr lang="en-US" altLang="en-US"/>
          </a:p>
        </p:txBody>
      </p:sp>
    </p:spTree>
    <p:extLst>
      <p:ext uri="{BB962C8B-B14F-4D97-AF65-F5344CB8AC3E}">
        <p14:creationId xmlns:p14="http://schemas.microsoft.com/office/powerpoint/2010/main" val="1921355222"/>
      </p:ext>
    </p:extLst>
  </p:cSld>
  <p:clrMapOvr>
    <a:masterClrMapping/>
  </p:clrMapOvr>
  <p:transition>
    <p:cover dir="ld"/>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C9A3123-8167-4A5D-B82E-328B529B429D}"/>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85D89FBD-A2F4-4D63-B8ED-2C28C11DB744}" type="datetimeFigureOut">
              <a:rPr lang="en-US"/>
              <a:pPr>
                <a:defRPr/>
              </a:pPr>
              <a:t>7/18/2025</a:t>
            </a:fld>
            <a:endParaRPr lang="en-US"/>
          </a:p>
        </p:txBody>
      </p:sp>
      <p:sp>
        <p:nvSpPr>
          <p:cNvPr id="5" name="Footer Placeholder 4">
            <a:extLst>
              <a:ext uri="{FF2B5EF4-FFF2-40B4-BE49-F238E27FC236}">
                <a16:creationId xmlns:a16="http://schemas.microsoft.com/office/drawing/2014/main" id="{B0DCDC2D-9CFD-4573-A54D-7C12065E102D}"/>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FE95433F-4C5D-4FC8-B3CD-CBEB0DD44017}"/>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F799F51D-5950-4388-B3FC-F93743173968}" type="slidenum">
              <a:rPr lang="en-US" altLang="en-US"/>
              <a:pPr>
                <a:defRPr/>
              </a:pPr>
              <a:t>‹#›</a:t>
            </a:fld>
            <a:endParaRPr lang="en-US" altLang="en-US"/>
          </a:p>
        </p:txBody>
      </p:sp>
    </p:spTree>
    <p:extLst>
      <p:ext uri="{BB962C8B-B14F-4D97-AF65-F5344CB8AC3E}">
        <p14:creationId xmlns:p14="http://schemas.microsoft.com/office/powerpoint/2010/main" val="385161133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50E503-12F9-4C89-85AD-5CAD4D06FC97}"/>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3613C424-9576-47EF-866E-A288B09B70D3}" type="datetimeFigureOut">
              <a:rPr lang="en-US"/>
              <a:pPr>
                <a:defRPr/>
              </a:pPr>
              <a:t>7/18/2025</a:t>
            </a:fld>
            <a:endParaRPr lang="en-US"/>
          </a:p>
        </p:txBody>
      </p:sp>
      <p:sp>
        <p:nvSpPr>
          <p:cNvPr id="5" name="Footer Placeholder 4">
            <a:extLst>
              <a:ext uri="{FF2B5EF4-FFF2-40B4-BE49-F238E27FC236}">
                <a16:creationId xmlns:a16="http://schemas.microsoft.com/office/drawing/2014/main" id="{742DCD4B-520A-45AF-9C5C-E0273AEB7AE3}"/>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2FA2CED0-838F-47D8-9600-350BC605D7AC}"/>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6396E7CC-57CF-4228-BA03-217747BC85CE}" type="slidenum">
              <a:rPr lang="en-US" altLang="en-US"/>
              <a:pPr>
                <a:defRPr/>
              </a:pPr>
              <a:t>‹#›</a:t>
            </a:fld>
            <a:endParaRPr lang="en-US" altLang="en-US"/>
          </a:p>
        </p:txBody>
      </p:sp>
    </p:spTree>
    <p:extLst>
      <p:ext uri="{BB962C8B-B14F-4D97-AF65-F5344CB8AC3E}">
        <p14:creationId xmlns:p14="http://schemas.microsoft.com/office/powerpoint/2010/main" val="359865620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E983E5-01B1-486A-A17A-F25F2965AD6E}"/>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9C14CCCC-52AF-4F39-9B41-67357F150526}" type="datetimeFigureOut">
              <a:rPr lang="en-US"/>
              <a:pPr>
                <a:defRPr/>
              </a:pPr>
              <a:t>7/18/2025</a:t>
            </a:fld>
            <a:endParaRPr lang="en-US"/>
          </a:p>
        </p:txBody>
      </p:sp>
      <p:sp>
        <p:nvSpPr>
          <p:cNvPr id="5" name="Footer Placeholder 4">
            <a:extLst>
              <a:ext uri="{FF2B5EF4-FFF2-40B4-BE49-F238E27FC236}">
                <a16:creationId xmlns:a16="http://schemas.microsoft.com/office/drawing/2014/main" id="{41EE46CD-056C-4F27-9AEC-2FF0B20902CE}"/>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74AFC75C-430C-459B-B762-6CB050181EBB}"/>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CB52AF77-F3DB-4AFF-9692-44D21E5E5873}" type="slidenum">
              <a:rPr lang="en-US" altLang="en-US"/>
              <a:pPr>
                <a:defRPr/>
              </a:pPr>
              <a:t>‹#›</a:t>
            </a:fld>
            <a:endParaRPr lang="en-US" altLang="en-US"/>
          </a:p>
        </p:txBody>
      </p:sp>
    </p:spTree>
    <p:extLst>
      <p:ext uri="{BB962C8B-B14F-4D97-AF65-F5344CB8AC3E}">
        <p14:creationId xmlns:p14="http://schemas.microsoft.com/office/powerpoint/2010/main" val="263857820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84062E-D1D9-4EFA-9CD4-F92E6E1CC4C0}"/>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869D02A6-9740-4E25-AB33-164ECFC18FF5}" type="datetimeFigureOut">
              <a:rPr lang="en-US"/>
              <a:pPr>
                <a:defRPr/>
              </a:pPr>
              <a:t>7/18/2025</a:t>
            </a:fld>
            <a:endParaRPr lang="en-US"/>
          </a:p>
        </p:txBody>
      </p:sp>
      <p:sp>
        <p:nvSpPr>
          <p:cNvPr id="6" name="Footer Placeholder 5">
            <a:extLst>
              <a:ext uri="{FF2B5EF4-FFF2-40B4-BE49-F238E27FC236}">
                <a16:creationId xmlns:a16="http://schemas.microsoft.com/office/drawing/2014/main" id="{461E0B76-4E19-44A9-8A56-A212BFF9B4E5}"/>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9B85372F-97A6-4B36-ACCC-6EBF6A8B8105}"/>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36A1EECA-E2CC-4ED3-92F7-53274A470A1E}" type="slidenum">
              <a:rPr lang="en-US" altLang="en-US"/>
              <a:pPr>
                <a:defRPr/>
              </a:pPr>
              <a:t>‹#›</a:t>
            </a:fld>
            <a:endParaRPr lang="en-US" altLang="en-US"/>
          </a:p>
        </p:txBody>
      </p:sp>
    </p:spTree>
    <p:extLst>
      <p:ext uri="{BB962C8B-B14F-4D97-AF65-F5344CB8AC3E}">
        <p14:creationId xmlns:p14="http://schemas.microsoft.com/office/powerpoint/2010/main" val="104097688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494E6F-2D71-418C-B8BB-67788E8D3C09}"/>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5C9D2082-D79C-4CBD-A982-44CB622A79FD}" type="datetimeFigureOut">
              <a:rPr lang="en-US"/>
              <a:pPr>
                <a:defRPr/>
              </a:pPr>
              <a:t>7/18/2025</a:t>
            </a:fld>
            <a:endParaRPr lang="en-US"/>
          </a:p>
        </p:txBody>
      </p:sp>
      <p:sp>
        <p:nvSpPr>
          <p:cNvPr id="8" name="Footer Placeholder 7">
            <a:extLst>
              <a:ext uri="{FF2B5EF4-FFF2-40B4-BE49-F238E27FC236}">
                <a16:creationId xmlns:a16="http://schemas.microsoft.com/office/drawing/2014/main" id="{15D7F269-25CB-4ECB-82A9-DC38AE99D861}"/>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9" name="Slide Number Placeholder 8">
            <a:extLst>
              <a:ext uri="{FF2B5EF4-FFF2-40B4-BE49-F238E27FC236}">
                <a16:creationId xmlns:a16="http://schemas.microsoft.com/office/drawing/2014/main" id="{DBBAF3DE-863E-4A82-BDDD-6BCE841109B7}"/>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D25E2E9C-2389-4E56-B9EC-CADF83B60EE8}" type="slidenum">
              <a:rPr lang="en-US" altLang="en-US"/>
              <a:pPr>
                <a:defRPr/>
              </a:pPr>
              <a:t>‹#›</a:t>
            </a:fld>
            <a:endParaRPr lang="en-US" altLang="en-US"/>
          </a:p>
        </p:txBody>
      </p:sp>
    </p:spTree>
    <p:extLst>
      <p:ext uri="{BB962C8B-B14F-4D97-AF65-F5344CB8AC3E}">
        <p14:creationId xmlns:p14="http://schemas.microsoft.com/office/powerpoint/2010/main" val="203207859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CBB293-4030-49B1-A276-57EA85158BEA}"/>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2A416D0D-1177-4046-94EE-4A5F18B18E01}" type="datetimeFigureOut">
              <a:rPr lang="en-US"/>
              <a:pPr>
                <a:defRPr/>
              </a:pPr>
              <a:t>7/18/2025</a:t>
            </a:fld>
            <a:endParaRPr lang="en-US"/>
          </a:p>
        </p:txBody>
      </p:sp>
      <p:sp>
        <p:nvSpPr>
          <p:cNvPr id="4" name="Footer Placeholder 3">
            <a:extLst>
              <a:ext uri="{FF2B5EF4-FFF2-40B4-BE49-F238E27FC236}">
                <a16:creationId xmlns:a16="http://schemas.microsoft.com/office/drawing/2014/main" id="{517C6870-D543-44BE-84D3-9408EBD44C7B}"/>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D53FBEC3-D563-4D31-BC1D-E33DC58949E2}"/>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4CF82544-75CC-4F82-87D1-73CA3DE7BA98}" type="slidenum">
              <a:rPr lang="en-US" altLang="en-US"/>
              <a:pPr>
                <a:defRPr/>
              </a:pPr>
              <a:t>‹#›</a:t>
            </a:fld>
            <a:endParaRPr lang="en-US" altLang="en-US"/>
          </a:p>
        </p:txBody>
      </p:sp>
    </p:spTree>
    <p:extLst>
      <p:ext uri="{BB962C8B-B14F-4D97-AF65-F5344CB8AC3E}">
        <p14:creationId xmlns:p14="http://schemas.microsoft.com/office/powerpoint/2010/main" val="11982415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CEEE0C-87BA-48D0-A85C-135B6CE6B79F}"/>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D29BE453-E0D1-4CEF-A7CE-F70AAC8E433D}" type="datetimeFigureOut">
              <a:rPr lang="en-US"/>
              <a:pPr>
                <a:defRPr/>
              </a:pPr>
              <a:t>7/18/2025</a:t>
            </a:fld>
            <a:endParaRPr lang="en-US"/>
          </a:p>
        </p:txBody>
      </p:sp>
      <p:sp>
        <p:nvSpPr>
          <p:cNvPr id="3" name="Footer Placeholder 2">
            <a:extLst>
              <a:ext uri="{FF2B5EF4-FFF2-40B4-BE49-F238E27FC236}">
                <a16:creationId xmlns:a16="http://schemas.microsoft.com/office/drawing/2014/main" id="{2630C7BE-238E-4D69-B5BF-CDD0508A8EDA}"/>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4" name="Slide Number Placeholder 3">
            <a:extLst>
              <a:ext uri="{FF2B5EF4-FFF2-40B4-BE49-F238E27FC236}">
                <a16:creationId xmlns:a16="http://schemas.microsoft.com/office/drawing/2014/main" id="{9A1FF653-B454-4E8A-8717-947C56E304B3}"/>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D509E445-92E3-405A-9DF7-BF4243CE2428}" type="slidenum">
              <a:rPr lang="en-US" altLang="en-US"/>
              <a:pPr>
                <a:defRPr/>
              </a:pPr>
              <a:t>‹#›</a:t>
            </a:fld>
            <a:endParaRPr lang="en-US" altLang="en-US"/>
          </a:p>
        </p:txBody>
      </p:sp>
    </p:spTree>
    <p:extLst>
      <p:ext uri="{BB962C8B-B14F-4D97-AF65-F5344CB8AC3E}">
        <p14:creationId xmlns:p14="http://schemas.microsoft.com/office/powerpoint/2010/main" val="4622733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024156CB-8338-4FC2-B418-A126EB78CA75}"/>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6C667810-D26C-4B55-8B76-ED9EA52F77A6}" type="datetimeFigureOut">
              <a:rPr lang="en-US"/>
              <a:pPr>
                <a:defRPr/>
              </a:pPr>
              <a:t>7/18/2025</a:t>
            </a:fld>
            <a:endParaRPr lang="en-US"/>
          </a:p>
        </p:txBody>
      </p:sp>
      <p:sp>
        <p:nvSpPr>
          <p:cNvPr id="6" name="Footer Placeholder 5">
            <a:extLst>
              <a:ext uri="{FF2B5EF4-FFF2-40B4-BE49-F238E27FC236}">
                <a16:creationId xmlns:a16="http://schemas.microsoft.com/office/drawing/2014/main" id="{FDC33FE7-11AC-4E33-B65F-7F62D3878AE8}"/>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BEE7DE7E-0171-4124-A9D2-555952CBDB91}"/>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BD641F67-B0DB-4BC6-8D8A-8A25D4126123}" type="slidenum">
              <a:rPr lang="en-US" altLang="en-US"/>
              <a:pPr>
                <a:defRPr/>
              </a:pPr>
              <a:t>‹#›</a:t>
            </a:fld>
            <a:endParaRPr lang="en-US" altLang="en-US"/>
          </a:p>
        </p:txBody>
      </p:sp>
    </p:spTree>
    <p:extLst>
      <p:ext uri="{BB962C8B-B14F-4D97-AF65-F5344CB8AC3E}">
        <p14:creationId xmlns:p14="http://schemas.microsoft.com/office/powerpoint/2010/main" val="380198845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580852C5-471E-4EF9-9862-6870BCABA981}"/>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DEAB27BD-5223-44F4-B629-3B5EBD58713B}" type="datetimeFigureOut">
              <a:rPr lang="en-US"/>
              <a:pPr>
                <a:defRPr/>
              </a:pPr>
              <a:t>7/18/2025</a:t>
            </a:fld>
            <a:endParaRPr lang="en-US"/>
          </a:p>
        </p:txBody>
      </p:sp>
      <p:sp>
        <p:nvSpPr>
          <p:cNvPr id="6" name="Footer Placeholder 5">
            <a:extLst>
              <a:ext uri="{FF2B5EF4-FFF2-40B4-BE49-F238E27FC236}">
                <a16:creationId xmlns:a16="http://schemas.microsoft.com/office/drawing/2014/main" id="{D7B65655-6584-4F20-A368-A3829C29E720}"/>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228040FA-B0A1-4C3A-84E6-0842D332DD65}"/>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CC78604F-AA6A-4A1B-8986-1BC7E8DB94F0}" type="slidenum">
              <a:rPr lang="en-US" altLang="en-US"/>
              <a:pPr>
                <a:defRPr/>
              </a:pPr>
              <a:t>‹#›</a:t>
            </a:fld>
            <a:endParaRPr lang="en-US" altLang="en-US"/>
          </a:p>
        </p:txBody>
      </p:sp>
    </p:spTree>
    <p:extLst>
      <p:ext uri="{BB962C8B-B14F-4D97-AF65-F5344CB8AC3E}">
        <p14:creationId xmlns:p14="http://schemas.microsoft.com/office/powerpoint/2010/main" val="903588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fld id="{336C33C8-66F9-C140-AFEB-9A4C918706E2}" type="slidenum">
              <a:rPr lang="en-US" altLang="en-US"/>
              <a:pPr/>
              <a:t>‹#›</a:t>
            </a:fld>
            <a:endParaRPr lang="en-US" altLang="en-US"/>
          </a:p>
        </p:txBody>
      </p:sp>
    </p:spTree>
    <p:extLst>
      <p:ext uri="{BB962C8B-B14F-4D97-AF65-F5344CB8AC3E}">
        <p14:creationId xmlns:p14="http://schemas.microsoft.com/office/powerpoint/2010/main" val="1923886289"/>
      </p:ext>
    </p:extLst>
  </p:cSld>
  <p:clrMapOvr>
    <a:masterClrMapping/>
  </p:clrMapOvr>
  <p:transition>
    <p:cover dir="ld"/>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AE376-EF94-43E5-B1FB-CB6E43B6A288}"/>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DA570327-57FF-460E-AA5D-0F713BD53C85}" type="datetimeFigureOut">
              <a:rPr lang="en-US"/>
              <a:pPr>
                <a:defRPr/>
              </a:pPr>
              <a:t>7/18/2025</a:t>
            </a:fld>
            <a:endParaRPr lang="en-US"/>
          </a:p>
        </p:txBody>
      </p:sp>
      <p:sp>
        <p:nvSpPr>
          <p:cNvPr id="5" name="Footer Placeholder 4">
            <a:extLst>
              <a:ext uri="{FF2B5EF4-FFF2-40B4-BE49-F238E27FC236}">
                <a16:creationId xmlns:a16="http://schemas.microsoft.com/office/drawing/2014/main" id="{DEDAEF83-6D26-4D4C-83F3-CC70B988847D}"/>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19A7A6FD-69D5-4B0A-A5C0-CE7FB034F4A7}"/>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8806D1AD-EB00-4952-BE3B-01B94AAAF640}" type="slidenum">
              <a:rPr lang="en-US" altLang="en-US"/>
              <a:pPr>
                <a:defRPr/>
              </a:pPr>
              <a:t>‹#›</a:t>
            </a:fld>
            <a:endParaRPr lang="en-US" altLang="en-US"/>
          </a:p>
        </p:txBody>
      </p:sp>
    </p:spTree>
    <p:extLst>
      <p:ext uri="{BB962C8B-B14F-4D97-AF65-F5344CB8AC3E}">
        <p14:creationId xmlns:p14="http://schemas.microsoft.com/office/powerpoint/2010/main" val="125480772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C9AB1-5923-44C6-B578-AF339D143D99}"/>
              </a:ext>
            </a:extLst>
          </p:cNvPr>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1A3E5767-7E63-4FA9-8C84-690AE2A6CB07}" type="datetimeFigureOut">
              <a:rPr lang="en-US"/>
              <a:pPr>
                <a:defRPr/>
              </a:pPr>
              <a:t>7/18/2025</a:t>
            </a:fld>
            <a:endParaRPr lang="en-US"/>
          </a:p>
        </p:txBody>
      </p:sp>
      <p:sp>
        <p:nvSpPr>
          <p:cNvPr id="5" name="Footer Placeholder 4">
            <a:extLst>
              <a:ext uri="{FF2B5EF4-FFF2-40B4-BE49-F238E27FC236}">
                <a16:creationId xmlns:a16="http://schemas.microsoft.com/office/drawing/2014/main" id="{80DF372B-4CD4-4985-82E1-8110E26B21CE}"/>
              </a:ext>
            </a:extLst>
          </p:cNvPr>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328A37C7-8B52-48E4-B5A7-F43819106940}"/>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35BC8557-86A6-47FC-AB6B-758A0DA980F0}" type="slidenum">
              <a:rPr lang="en-US" altLang="en-US"/>
              <a:pPr>
                <a:defRPr/>
              </a:pPr>
              <a:t>‹#›</a:t>
            </a:fld>
            <a:endParaRPr lang="en-US" altLang="en-US"/>
          </a:p>
        </p:txBody>
      </p:sp>
    </p:spTree>
    <p:extLst>
      <p:ext uri="{BB962C8B-B14F-4D97-AF65-F5344CB8AC3E}">
        <p14:creationId xmlns:p14="http://schemas.microsoft.com/office/powerpoint/2010/main" val="4128587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fld id="{FD6D570D-4219-B34A-9D3D-9CE2808BF5D6}" type="slidenum">
              <a:rPr lang="en-US" altLang="en-US"/>
              <a:pPr/>
              <a:t>‹#›</a:t>
            </a:fld>
            <a:endParaRPr lang="en-US" altLang="en-US"/>
          </a:p>
        </p:txBody>
      </p:sp>
    </p:spTree>
    <p:extLst>
      <p:ext uri="{BB962C8B-B14F-4D97-AF65-F5344CB8AC3E}">
        <p14:creationId xmlns:p14="http://schemas.microsoft.com/office/powerpoint/2010/main" val="2693080568"/>
      </p:ext>
    </p:extLst>
  </p:cSld>
  <p:clrMapOvr>
    <a:masterClrMapping/>
  </p:clrMapOvr>
  <p:transition>
    <p:cover dir="l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fld id="{E75F1BE7-90FD-8049-8DC0-AA6FC6E7CBAE}" type="slidenum">
              <a:rPr lang="en-US" altLang="en-US"/>
              <a:pPr/>
              <a:t>‹#›</a:t>
            </a:fld>
            <a:endParaRPr lang="en-US" altLang="en-US"/>
          </a:p>
        </p:txBody>
      </p:sp>
    </p:spTree>
    <p:extLst>
      <p:ext uri="{BB962C8B-B14F-4D97-AF65-F5344CB8AC3E}">
        <p14:creationId xmlns:p14="http://schemas.microsoft.com/office/powerpoint/2010/main" val="3676976876"/>
      </p:ext>
    </p:extLst>
  </p:cSld>
  <p:clrMapOvr>
    <a:masterClrMapping/>
  </p:clrMapOvr>
  <p:transition>
    <p:cover dir="l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86439CE3-196A-C649-8042-950C5F51749C}" type="slidenum">
              <a:rPr lang="en-US" altLang="en-US"/>
              <a:pPr/>
              <a:t>‹#›</a:t>
            </a:fld>
            <a:endParaRPr lang="en-US" altLang="en-US"/>
          </a:p>
        </p:txBody>
      </p:sp>
    </p:spTree>
    <p:extLst>
      <p:ext uri="{BB962C8B-B14F-4D97-AF65-F5344CB8AC3E}">
        <p14:creationId xmlns:p14="http://schemas.microsoft.com/office/powerpoint/2010/main" val="1894133794"/>
      </p:ext>
    </p:extLst>
  </p:cSld>
  <p:clrMapOvr>
    <a:masterClrMapping/>
  </p:clrMapOvr>
  <p:transition>
    <p:cover dir="l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DADE40AF-C329-6445-AD0C-A46E654AB4FE}" type="slidenum">
              <a:rPr lang="en-US" altLang="en-US"/>
              <a:pPr/>
              <a:t>‹#›</a:t>
            </a:fld>
            <a:endParaRPr lang="en-US" altLang="en-US"/>
          </a:p>
        </p:txBody>
      </p:sp>
    </p:spTree>
    <p:extLst>
      <p:ext uri="{BB962C8B-B14F-4D97-AF65-F5344CB8AC3E}">
        <p14:creationId xmlns:p14="http://schemas.microsoft.com/office/powerpoint/2010/main" val="2210944635"/>
      </p:ext>
    </p:extLst>
  </p:cSld>
  <p:clrMapOvr>
    <a:masterClrMapping/>
  </p:clrMapOvr>
  <p:transition>
    <p:cover dir="l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D9F1C4C6-FD78-2D4E-8282-8FBFFCEB59D1}" type="slidenum">
              <a:rPr lang="en-US" altLang="en-US"/>
              <a:pPr/>
              <a:t>‹#›</a:t>
            </a:fld>
            <a:endParaRPr lang="en-US" altLang="en-US"/>
          </a:p>
        </p:txBody>
      </p:sp>
    </p:spTree>
    <p:extLst>
      <p:ext uri="{BB962C8B-B14F-4D97-AF65-F5344CB8AC3E}">
        <p14:creationId xmlns:p14="http://schemas.microsoft.com/office/powerpoint/2010/main" val="3232062057"/>
      </p:ext>
    </p:extLst>
  </p:cSld>
  <p:clrMapOvr>
    <a:masterClrMapping/>
  </p:clrMapOvr>
  <p:transition>
    <p:cover dir="l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fld id="{1749EB3E-F187-0740-BDDE-A2D0910C4CBB}" type="slidenum">
              <a:rPr lang="en-US" altLang="en-US"/>
              <a:pPr/>
              <a:t>‹#›</a:t>
            </a:fld>
            <a:endParaRPr lang="en-US" altLang="en-US"/>
          </a:p>
        </p:txBody>
      </p:sp>
    </p:spTree>
    <p:extLst>
      <p:ext uri="{BB962C8B-B14F-4D97-AF65-F5344CB8AC3E}">
        <p14:creationId xmlns:p14="http://schemas.microsoft.com/office/powerpoint/2010/main" val="3788932607"/>
      </p:ext>
    </p:extLst>
  </p:cSld>
  <p:clrMapOvr>
    <a:masterClrMapping/>
  </p:clrMapOvr>
  <p:transition>
    <p:cover dir="l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1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6E615C0-CB98-41DB-9366-5486C2FACE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C3371B-1A8A-41BC-87BF-BF58487B85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98E1C6-477D-48A1-98F4-2EC83D503B7C}"/>
              </a:ext>
            </a:extLst>
          </p:cNvPr>
          <p:cNvSpPr>
            <a:spLocks noGrp="1" noChangeArrowheads="1"/>
          </p:cNvSpPr>
          <p:nvPr>
            <p:ph type="sldNum" sz="quarter" idx="12"/>
          </p:nvPr>
        </p:nvSpPr>
        <p:spPr>
          <a:ln/>
        </p:spPr>
        <p:txBody>
          <a:bodyPr/>
          <a:lstStyle>
            <a:lvl1pPr>
              <a:defRPr/>
            </a:lvl1pPr>
          </a:lstStyle>
          <a:p>
            <a:pPr>
              <a:defRPr/>
            </a:pPr>
            <a:fld id="{F31D1F94-FFE8-4C88-8804-D05BE34C6F14}" type="slidenum">
              <a:rPr lang="en-US" altLang="en-US"/>
              <a:pPr>
                <a:defRPr/>
              </a:pPr>
              <a:t>‹#›</a:t>
            </a:fld>
            <a:endParaRPr lang="en-US" altLang="en-US"/>
          </a:p>
        </p:txBody>
      </p:sp>
    </p:spTree>
    <p:extLst>
      <p:ext uri="{BB962C8B-B14F-4D97-AF65-F5344CB8AC3E}">
        <p14:creationId xmlns:p14="http://schemas.microsoft.com/office/powerpoint/2010/main" val="3221873416"/>
      </p:ext>
    </p:extLst>
  </p:cSld>
  <p:clrMapOvr>
    <a:masterClrMapping/>
  </p:clrMapOvr>
  <p:transition>
    <p:cover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84C0A7E-C84F-3746-AEEF-7D551303F1EA}" type="slidenum">
              <a:rPr lang="en-US" altLang="en-US"/>
              <a:pPr/>
              <a:t>‹#›</a:t>
            </a:fld>
            <a:endParaRPr lang="en-US" altLang="en-US"/>
          </a:p>
        </p:txBody>
      </p:sp>
    </p:spTree>
    <p:extLst>
      <p:ext uri="{BB962C8B-B14F-4D97-AF65-F5344CB8AC3E}">
        <p14:creationId xmlns:p14="http://schemas.microsoft.com/office/powerpoint/2010/main" val="791118928"/>
      </p:ext>
    </p:extLst>
  </p:cSld>
  <p:clrMapOvr>
    <a:masterClrMapping/>
  </p:clrMapOvr>
  <p:transition>
    <p:cover dir="l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A54395-F38B-4F1D-BC48-0B77DF826F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36C589-2E55-4EAA-8C40-980887359E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722E3D-CDD0-429A-8159-CACBA728D691}"/>
              </a:ext>
            </a:extLst>
          </p:cNvPr>
          <p:cNvSpPr>
            <a:spLocks noGrp="1" noChangeArrowheads="1"/>
          </p:cNvSpPr>
          <p:nvPr>
            <p:ph type="sldNum" sz="quarter" idx="12"/>
          </p:nvPr>
        </p:nvSpPr>
        <p:spPr>
          <a:ln/>
        </p:spPr>
        <p:txBody>
          <a:bodyPr/>
          <a:lstStyle>
            <a:lvl1pPr>
              <a:defRPr/>
            </a:lvl1pPr>
          </a:lstStyle>
          <a:p>
            <a:pPr>
              <a:defRPr/>
            </a:pPr>
            <a:fld id="{0D168715-EA35-4410-84C6-F8AE7AA79249}" type="slidenum">
              <a:rPr lang="en-US" altLang="en-US"/>
              <a:pPr>
                <a:defRPr/>
              </a:pPr>
              <a:t>‹#›</a:t>
            </a:fld>
            <a:endParaRPr lang="en-US" altLang="en-US"/>
          </a:p>
        </p:txBody>
      </p:sp>
    </p:spTree>
    <p:extLst>
      <p:ext uri="{BB962C8B-B14F-4D97-AF65-F5344CB8AC3E}">
        <p14:creationId xmlns:p14="http://schemas.microsoft.com/office/powerpoint/2010/main" val="2730364433"/>
      </p:ext>
    </p:extLst>
  </p:cSld>
  <p:clrMapOvr>
    <a:masterClrMapping/>
  </p:clrMapOvr>
  <p:transition>
    <p:cover dir="l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9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5236360-FADF-4E1B-9E41-377BBAD530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7F0985-378A-4EF1-997D-29A403909C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87D67E-D713-453C-A2F5-4F8E7594AD9C}"/>
              </a:ext>
            </a:extLst>
          </p:cNvPr>
          <p:cNvSpPr>
            <a:spLocks noGrp="1" noChangeArrowheads="1"/>
          </p:cNvSpPr>
          <p:nvPr>
            <p:ph type="sldNum" sz="quarter" idx="12"/>
          </p:nvPr>
        </p:nvSpPr>
        <p:spPr>
          <a:ln/>
        </p:spPr>
        <p:txBody>
          <a:bodyPr/>
          <a:lstStyle>
            <a:lvl1pPr>
              <a:defRPr/>
            </a:lvl1pPr>
          </a:lstStyle>
          <a:p>
            <a:pPr>
              <a:defRPr/>
            </a:pPr>
            <a:fld id="{8B2CF812-7F05-415E-9B89-25D8838B33C9}" type="slidenum">
              <a:rPr lang="en-US" altLang="en-US"/>
              <a:pPr>
                <a:defRPr/>
              </a:pPr>
              <a:t>‹#›</a:t>
            </a:fld>
            <a:endParaRPr lang="en-US" altLang="en-US"/>
          </a:p>
        </p:txBody>
      </p:sp>
    </p:spTree>
    <p:extLst>
      <p:ext uri="{BB962C8B-B14F-4D97-AF65-F5344CB8AC3E}">
        <p14:creationId xmlns:p14="http://schemas.microsoft.com/office/powerpoint/2010/main" val="1591769751"/>
      </p:ext>
    </p:extLst>
  </p:cSld>
  <p:clrMapOvr>
    <a:masterClrMapping/>
  </p:clrMapOvr>
  <p:transition>
    <p:cover dir="l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FB3A5DF-9AF1-43AC-ACE4-511C81BB61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32EA95-77EC-48BA-A8AC-B518F79528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8FF780-D5DC-4383-8495-23245242F71A}"/>
              </a:ext>
            </a:extLst>
          </p:cNvPr>
          <p:cNvSpPr>
            <a:spLocks noGrp="1" noChangeArrowheads="1"/>
          </p:cNvSpPr>
          <p:nvPr>
            <p:ph type="sldNum" sz="quarter" idx="12"/>
          </p:nvPr>
        </p:nvSpPr>
        <p:spPr>
          <a:ln/>
        </p:spPr>
        <p:txBody>
          <a:bodyPr/>
          <a:lstStyle>
            <a:lvl1pPr>
              <a:defRPr/>
            </a:lvl1pPr>
          </a:lstStyle>
          <a:p>
            <a:pPr>
              <a:defRPr/>
            </a:pPr>
            <a:fld id="{60CFCE57-6363-4CE4-847B-A7B04484CB9C}" type="slidenum">
              <a:rPr lang="en-US" altLang="en-US"/>
              <a:pPr>
                <a:defRPr/>
              </a:pPr>
              <a:t>‹#›</a:t>
            </a:fld>
            <a:endParaRPr lang="en-US" altLang="en-US"/>
          </a:p>
        </p:txBody>
      </p:sp>
    </p:spTree>
    <p:extLst>
      <p:ext uri="{BB962C8B-B14F-4D97-AF65-F5344CB8AC3E}">
        <p14:creationId xmlns:p14="http://schemas.microsoft.com/office/powerpoint/2010/main" val="1354793166"/>
      </p:ext>
    </p:extLst>
  </p:cSld>
  <p:clrMapOvr>
    <a:masterClrMapping/>
  </p:clrMapOvr>
  <p:transition>
    <p:cover dir="l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7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7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3970FE-32F3-4E67-AB4A-16BF042C809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0813683-59BE-40B8-9B65-472A8C1E87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BE457E7-BFC4-4170-8A70-D01351EE867A}"/>
              </a:ext>
            </a:extLst>
          </p:cNvPr>
          <p:cNvSpPr>
            <a:spLocks noGrp="1" noChangeArrowheads="1"/>
          </p:cNvSpPr>
          <p:nvPr>
            <p:ph type="sldNum" sz="quarter" idx="12"/>
          </p:nvPr>
        </p:nvSpPr>
        <p:spPr>
          <a:ln/>
        </p:spPr>
        <p:txBody>
          <a:bodyPr/>
          <a:lstStyle>
            <a:lvl1pPr>
              <a:defRPr/>
            </a:lvl1pPr>
          </a:lstStyle>
          <a:p>
            <a:pPr>
              <a:defRPr/>
            </a:pPr>
            <a:fld id="{B8DEF23C-BFCC-460F-89CF-B76288315073}" type="slidenum">
              <a:rPr lang="en-US" altLang="en-US"/>
              <a:pPr>
                <a:defRPr/>
              </a:pPr>
              <a:t>‹#›</a:t>
            </a:fld>
            <a:endParaRPr lang="en-US" altLang="en-US"/>
          </a:p>
        </p:txBody>
      </p:sp>
    </p:spTree>
    <p:extLst>
      <p:ext uri="{BB962C8B-B14F-4D97-AF65-F5344CB8AC3E}">
        <p14:creationId xmlns:p14="http://schemas.microsoft.com/office/powerpoint/2010/main" val="2588713914"/>
      </p:ext>
    </p:extLst>
  </p:cSld>
  <p:clrMapOvr>
    <a:masterClrMapping/>
  </p:clrMapOvr>
  <p:transition>
    <p:cover dir="l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2CA688-2380-4DF6-8BDD-7FB2E9F5E1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4088D49-1548-4744-B3D2-327DA28CBC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19636C4-851F-4A1F-8204-1BB5A8D423F6}"/>
              </a:ext>
            </a:extLst>
          </p:cNvPr>
          <p:cNvSpPr>
            <a:spLocks noGrp="1" noChangeArrowheads="1"/>
          </p:cNvSpPr>
          <p:nvPr>
            <p:ph type="sldNum" sz="quarter" idx="12"/>
          </p:nvPr>
        </p:nvSpPr>
        <p:spPr>
          <a:ln/>
        </p:spPr>
        <p:txBody>
          <a:bodyPr/>
          <a:lstStyle>
            <a:lvl1pPr>
              <a:defRPr/>
            </a:lvl1pPr>
          </a:lstStyle>
          <a:p>
            <a:pPr>
              <a:defRPr/>
            </a:pPr>
            <a:fld id="{AC3EFA0B-A7B8-4367-9260-E548FE089FBF}" type="slidenum">
              <a:rPr lang="en-US" altLang="en-US"/>
              <a:pPr>
                <a:defRPr/>
              </a:pPr>
              <a:t>‹#›</a:t>
            </a:fld>
            <a:endParaRPr lang="en-US" altLang="en-US"/>
          </a:p>
        </p:txBody>
      </p:sp>
    </p:spTree>
    <p:extLst>
      <p:ext uri="{BB962C8B-B14F-4D97-AF65-F5344CB8AC3E}">
        <p14:creationId xmlns:p14="http://schemas.microsoft.com/office/powerpoint/2010/main" val="930958449"/>
      </p:ext>
    </p:extLst>
  </p:cSld>
  <p:clrMapOvr>
    <a:masterClrMapping/>
  </p:clrMapOvr>
  <p:transition>
    <p:cover dir="l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BB88477-E9A2-4509-B4E4-30FD1DAA1C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D980AF0-8106-4A87-825A-34265334E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6CF176-B6E9-40EC-BB06-76FAC59D9777}"/>
              </a:ext>
            </a:extLst>
          </p:cNvPr>
          <p:cNvSpPr>
            <a:spLocks noGrp="1" noChangeArrowheads="1"/>
          </p:cNvSpPr>
          <p:nvPr>
            <p:ph type="sldNum" sz="quarter" idx="12"/>
          </p:nvPr>
        </p:nvSpPr>
        <p:spPr>
          <a:ln/>
        </p:spPr>
        <p:txBody>
          <a:bodyPr/>
          <a:lstStyle>
            <a:lvl1pPr>
              <a:defRPr/>
            </a:lvl1pPr>
          </a:lstStyle>
          <a:p>
            <a:pPr>
              <a:defRPr/>
            </a:pPr>
            <a:fld id="{3B943AD5-5007-4ADF-8424-CFC5AD5FB903}" type="slidenum">
              <a:rPr lang="en-US" altLang="en-US"/>
              <a:pPr>
                <a:defRPr/>
              </a:pPr>
              <a:t>‹#›</a:t>
            </a:fld>
            <a:endParaRPr lang="en-US" altLang="en-US"/>
          </a:p>
        </p:txBody>
      </p:sp>
    </p:spTree>
    <p:extLst>
      <p:ext uri="{BB962C8B-B14F-4D97-AF65-F5344CB8AC3E}">
        <p14:creationId xmlns:p14="http://schemas.microsoft.com/office/powerpoint/2010/main" val="1397591183"/>
      </p:ext>
    </p:extLst>
  </p:cSld>
  <p:clrMapOvr>
    <a:masterClrMapping/>
  </p:clrMapOvr>
  <p:transition>
    <p:cover dir="l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4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9197A2-F913-4442-949E-5027451D5D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93F0EE-2807-48D7-BEDC-398EA35279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12CD0F-C9AD-439A-843F-EC455BDAB848}"/>
              </a:ext>
            </a:extLst>
          </p:cNvPr>
          <p:cNvSpPr>
            <a:spLocks noGrp="1" noChangeArrowheads="1"/>
          </p:cNvSpPr>
          <p:nvPr>
            <p:ph type="sldNum" sz="quarter" idx="12"/>
          </p:nvPr>
        </p:nvSpPr>
        <p:spPr>
          <a:ln/>
        </p:spPr>
        <p:txBody>
          <a:bodyPr/>
          <a:lstStyle>
            <a:lvl1pPr>
              <a:defRPr/>
            </a:lvl1pPr>
          </a:lstStyle>
          <a:p>
            <a:pPr>
              <a:defRPr/>
            </a:pPr>
            <a:fld id="{776CD80B-C79F-4D2D-8241-A88AE9B21E70}" type="slidenum">
              <a:rPr lang="en-US" altLang="en-US"/>
              <a:pPr>
                <a:defRPr/>
              </a:pPr>
              <a:t>‹#›</a:t>
            </a:fld>
            <a:endParaRPr lang="en-US" altLang="en-US"/>
          </a:p>
        </p:txBody>
      </p:sp>
    </p:spTree>
    <p:extLst>
      <p:ext uri="{BB962C8B-B14F-4D97-AF65-F5344CB8AC3E}">
        <p14:creationId xmlns:p14="http://schemas.microsoft.com/office/powerpoint/2010/main" val="488167702"/>
      </p:ext>
    </p:extLst>
  </p:cSld>
  <p:clrMapOvr>
    <a:masterClrMapping/>
  </p:clrMapOvr>
  <p:transition>
    <p:cover dir="l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45244F-BEF7-4523-9B92-33ABB7E199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5ECDEA-CBEF-462A-A901-9ADB51DF27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A9C584-D35C-4704-B081-102E0616DBB0}"/>
              </a:ext>
            </a:extLst>
          </p:cNvPr>
          <p:cNvSpPr>
            <a:spLocks noGrp="1" noChangeArrowheads="1"/>
          </p:cNvSpPr>
          <p:nvPr>
            <p:ph type="sldNum" sz="quarter" idx="12"/>
          </p:nvPr>
        </p:nvSpPr>
        <p:spPr>
          <a:ln/>
        </p:spPr>
        <p:txBody>
          <a:bodyPr/>
          <a:lstStyle>
            <a:lvl1pPr>
              <a:defRPr/>
            </a:lvl1pPr>
          </a:lstStyle>
          <a:p>
            <a:pPr>
              <a:defRPr/>
            </a:pPr>
            <a:fld id="{B041DA16-D838-4179-8112-608DDFA72E8A}" type="slidenum">
              <a:rPr lang="en-US" altLang="en-US"/>
              <a:pPr>
                <a:defRPr/>
              </a:pPr>
              <a:t>‹#›</a:t>
            </a:fld>
            <a:endParaRPr lang="en-US" altLang="en-US"/>
          </a:p>
        </p:txBody>
      </p:sp>
    </p:spTree>
    <p:extLst>
      <p:ext uri="{BB962C8B-B14F-4D97-AF65-F5344CB8AC3E}">
        <p14:creationId xmlns:p14="http://schemas.microsoft.com/office/powerpoint/2010/main" val="3915545713"/>
      </p:ext>
    </p:extLst>
  </p:cSld>
  <p:clrMapOvr>
    <a:masterClrMapping/>
  </p:clrMapOvr>
  <p:transition>
    <p:cover dir="l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0486B8-F60B-406F-A961-8458E405BF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0FCFF7-1774-4622-8C74-024FF4F295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DEF145-8607-4F45-A4F0-9C9D46661679}"/>
              </a:ext>
            </a:extLst>
          </p:cNvPr>
          <p:cNvSpPr>
            <a:spLocks noGrp="1" noChangeArrowheads="1"/>
          </p:cNvSpPr>
          <p:nvPr>
            <p:ph type="sldNum" sz="quarter" idx="12"/>
          </p:nvPr>
        </p:nvSpPr>
        <p:spPr>
          <a:ln/>
        </p:spPr>
        <p:txBody>
          <a:bodyPr/>
          <a:lstStyle>
            <a:lvl1pPr>
              <a:defRPr/>
            </a:lvl1pPr>
          </a:lstStyle>
          <a:p>
            <a:pPr>
              <a:defRPr/>
            </a:pPr>
            <a:fld id="{F413C350-0095-4A74-9ABC-FBB802BF0209}" type="slidenum">
              <a:rPr lang="en-US" altLang="en-US"/>
              <a:pPr>
                <a:defRPr/>
              </a:pPr>
              <a:t>‹#›</a:t>
            </a:fld>
            <a:endParaRPr lang="en-US" altLang="en-US"/>
          </a:p>
        </p:txBody>
      </p:sp>
    </p:spTree>
    <p:extLst>
      <p:ext uri="{BB962C8B-B14F-4D97-AF65-F5344CB8AC3E}">
        <p14:creationId xmlns:p14="http://schemas.microsoft.com/office/powerpoint/2010/main" val="464155878"/>
      </p:ext>
    </p:extLst>
  </p:cSld>
  <p:clrMapOvr>
    <a:masterClrMapping/>
  </p:clrMapOvr>
  <p:transition>
    <p:cover dir="l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C92F49-A75C-40DB-8A1F-611E74C7A0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13349B-34C0-46D5-B9BA-46939F3603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B01F96-22C4-4236-9605-67041842B012}"/>
              </a:ext>
            </a:extLst>
          </p:cNvPr>
          <p:cNvSpPr>
            <a:spLocks noGrp="1" noChangeArrowheads="1"/>
          </p:cNvSpPr>
          <p:nvPr>
            <p:ph type="sldNum" sz="quarter" idx="12"/>
          </p:nvPr>
        </p:nvSpPr>
        <p:spPr>
          <a:ln/>
        </p:spPr>
        <p:txBody>
          <a:bodyPr/>
          <a:lstStyle>
            <a:lvl1pPr>
              <a:defRPr/>
            </a:lvl1pPr>
          </a:lstStyle>
          <a:p>
            <a:pPr>
              <a:defRPr/>
            </a:pPr>
            <a:fld id="{90A003D4-4E89-4231-8C8A-BC35F8B55097}" type="slidenum">
              <a:rPr lang="en-US" altLang="en-US"/>
              <a:pPr>
                <a:defRPr/>
              </a:pPr>
              <a:t>‹#›</a:t>
            </a:fld>
            <a:endParaRPr lang="en-US" altLang="en-US"/>
          </a:p>
        </p:txBody>
      </p:sp>
    </p:spTree>
    <p:extLst>
      <p:ext uri="{BB962C8B-B14F-4D97-AF65-F5344CB8AC3E}">
        <p14:creationId xmlns:p14="http://schemas.microsoft.com/office/powerpoint/2010/main" val="554655565"/>
      </p:ext>
    </p:extLst>
  </p:cSld>
  <p:clrMapOvr>
    <a:masterClrMapping/>
  </p:clrMapOvr>
  <p:transition>
    <p:cover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3131244-DD07-0D42-8D81-B6BC07CD8460}" type="slidenum">
              <a:rPr lang="en-US" altLang="en-US"/>
              <a:pPr/>
              <a:t>‹#›</a:t>
            </a:fld>
            <a:endParaRPr lang="en-US" altLang="en-US"/>
          </a:p>
        </p:txBody>
      </p:sp>
    </p:spTree>
    <p:extLst>
      <p:ext uri="{BB962C8B-B14F-4D97-AF65-F5344CB8AC3E}">
        <p14:creationId xmlns:p14="http://schemas.microsoft.com/office/powerpoint/2010/main" val="1264564319"/>
      </p:ext>
    </p:extLst>
  </p:cSld>
  <p:clrMapOvr>
    <a:masterClrMapping/>
  </p:clrMapOvr>
  <p:transition>
    <p:cover dir="ld"/>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0BDDEEA-9B88-44A4-B4F2-4BBA036CB96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5F31E4E-08DE-4A5B-97D7-3B7C895A26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0E62B88-8619-4E83-B460-4637E720E1B7}"/>
              </a:ext>
            </a:extLst>
          </p:cNvPr>
          <p:cNvSpPr>
            <a:spLocks noGrp="1" noChangeArrowheads="1"/>
          </p:cNvSpPr>
          <p:nvPr>
            <p:ph type="sldNum" sz="quarter" idx="12"/>
          </p:nvPr>
        </p:nvSpPr>
        <p:spPr>
          <a:ln/>
        </p:spPr>
        <p:txBody>
          <a:bodyPr/>
          <a:lstStyle>
            <a:lvl1pPr>
              <a:defRPr/>
            </a:lvl1pPr>
          </a:lstStyle>
          <a:p>
            <a:pPr>
              <a:defRPr/>
            </a:pPr>
            <a:fld id="{2319937A-17E2-43E2-9D3E-8C020ED60CD1}" type="slidenum">
              <a:rPr lang="en-US" altLang="en-US"/>
              <a:pPr>
                <a:defRPr/>
              </a:pPr>
              <a:t>‹#›</a:t>
            </a:fld>
            <a:endParaRPr lang="en-US" altLang="en-US"/>
          </a:p>
        </p:txBody>
      </p:sp>
    </p:spTree>
    <p:extLst>
      <p:ext uri="{BB962C8B-B14F-4D97-AF65-F5344CB8AC3E}">
        <p14:creationId xmlns:p14="http://schemas.microsoft.com/office/powerpoint/2010/main" val="274548898"/>
      </p:ext>
    </p:extLst>
  </p:cSld>
  <p:clrMapOvr>
    <a:masterClrMapping/>
  </p:clrMapOvr>
  <p:transition>
    <p:cover dir="l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A9FC016-194F-4963-A4E5-AB8F677D59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0BE9F9-2D76-4F97-A235-728ECB42DA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74ACBD-AF19-4355-853B-836E9D0871F4}"/>
              </a:ext>
            </a:extLst>
          </p:cNvPr>
          <p:cNvSpPr>
            <a:spLocks noGrp="1" noChangeArrowheads="1"/>
          </p:cNvSpPr>
          <p:nvPr>
            <p:ph type="sldNum" sz="quarter" idx="12"/>
          </p:nvPr>
        </p:nvSpPr>
        <p:spPr>
          <a:ln/>
        </p:spPr>
        <p:txBody>
          <a:bodyPr/>
          <a:lstStyle>
            <a:lvl1pPr>
              <a:defRPr/>
            </a:lvl1pPr>
          </a:lstStyle>
          <a:p>
            <a:fld id="{076001C7-5BC4-460D-A639-18976AA94852}" type="slidenum">
              <a:rPr lang="en-US" altLang="en-US"/>
              <a:pPr/>
              <a:t>‹#›</a:t>
            </a:fld>
            <a:endParaRPr lang="en-US" altLang="en-US"/>
          </a:p>
        </p:txBody>
      </p:sp>
    </p:spTree>
    <p:extLst>
      <p:ext uri="{BB962C8B-B14F-4D97-AF65-F5344CB8AC3E}">
        <p14:creationId xmlns:p14="http://schemas.microsoft.com/office/powerpoint/2010/main" val="1401787590"/>
      </p:ext>
    </p:extLst>
  </p:cSld>
  <p:clrMapOvr>
    <a:masterClrMapping/>
  </p:clrMapOvr>
  <p:transition>
    <p:cover dir="l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29E26D-9537-4726-BAD0-A909739806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144CC4-99B3-4C15-9692-27FD2BD91A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D0E0F1-30E8-47AD-B8C0-4F52137BBF07}"/>
              </a:ext>
            </a:extLst>
          </p:cNvPr>
          <p:cNvSpPr>
            <a:spLocks noGrp="1" noChangeArrowheads="1"/>
          </p:cNvSpPr>
          <p:nvPr>
            <p:ph type="sldNum" sz="quarter" idx="12"/>
          </p:nvPr>
        </p:nvSpPr>
        <p:spPr>
          <a:ln/>
        </p:spPr>
        <p:txBody>
          <a:bodyPr/>
          <a:lstStyle>
            <a:lvl1pPr>
              <a:defRPr/>
            </a:lvl1pPr>
          </a:lstStyle>
          <a:p>
            <a:fld id="{2B97A048-56C2-48D7-8003-60C5E6329242}" type="slidenum">
              <a:rPr lang="en-US" altLang="en-US"/>
              <a:pPr/>
              <a:t>‹#›</a:t>
            </a:fld>
            <a:endParaRPr lang="en-US" altLang="en-US"/>
          </a:p>
        </p:txBody>
      </p:sp>
    </p:spTree>
    <p:extLst>
      <p:ext uri="{BB962C8B-B14F-4D97-AF65-F5344CB8AC3E}">
        <p14:creationId xmlns:p14="http://schemas.microsoft.com/office/powerpoint/2010/main" val="1110099039"/>
      </p:ext>
    </p:extLst>
  </p:cSld>
  <p:clrMapOvr>
    <a:masterClrMapping/>
  </p:clrMapOvr>
  <p:transition>
    <p:cover dir="l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79F628D-CB35-4064-B7F6-95779EDCCF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5A7B71-7620-4284-8E03-8759C57566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055226-61EE-4F09-AB15-83E9E574E0DC}"/>
              </a:ext>
            </a:extLst>
          </p:cNvPr>
          <p:cNvSpPr>
            <a:spLocks noGrp="1" noChangeArrowheads="1"/>
          </p:cNvSpPr>
          <p:nvPr>
            <p:ph type="sldNum" sz="quarter" idx="12"/>
          </p:nvPr>
        </p:nvSpPr>
        <p:spPr>
          <a:ln/>
        </p:spPr>
        <p:txBody>
          <a:bodyPr/>
          <a:lstStyle>
            <a:lvl1pPr>
              <a:defRPr/>
            </a:lvl1pPr>
          </a:lstStyle>
          <a:p>
            <a:fld id="{8A1BFBB8-3873-45F5-A2E9-6343EDE94E1F}" type="slidenum">
              <a:rPr lang="en-US" altLang="en-US"/>
              <a:pPr/>
              <a:t>‹#›</a:t>
            </a:fld>
            <a:endParaRPr lang="en-US" altLang="en-US"/>
          </a:p>
        </p:txBody>
      </p:sp>
    </p:spTree>
    <p:extLst>
      <p:ext uri="{BB962C8B-B14F-4D97-AF65-F5344CB8AC3E}">
        <p14:creationId xmlns:p14="http://schemas.microsoft.com/office/powerpoint/2010/main" val="2887866945"/>
      </p:ext>
    </p:extLst>
  </p:cSld>
  <p:clrMapOvr>
    <a:masterClrMapping/>
  </p:clrMapOvr>
  <p:transition>
    <p:cover dir="l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B96DB62-3D0A-4265-8564-91E75C1BDB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5B0D45-0F4D-4C07-A9DC-DD576FA616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5707B7-B863-448B-BB2A-51117E45B66F}"/>
              </a:ext>
            </a:extLst>
          </p:cNvPr>
          <p:cNvSpPr>
            <a:spLocks noGrp="1" noChangeArrowheads="1"/>
          </p:cNvSpPr>
          <p:nvPr>
            <p:ph type="sldNum" sz="quarter" idx="12"/>
          </p:nvPr>
        </p:nvSpPr>
        <p:spPr>
          <a:ln/>
        </p:spPr>
        <p:txBody>
          <a:bodyPr/>
          <a:lstStyle>
            <a:lvl1pPr>
              <a:defRPr/>
            </a:lvl1pPr>
          </a:lstStyle>
          <a:p>
            <a:fld id="{FFD438BF-CE41-4808-B7CF-10272B648996}" type="slidenum">
              <a:rPr lang="en-US" altLang="en-US"/>
              <a:pPr/>
              <a:t>‹#›</a:t>
            </a:fld>
            <a:endParaRPr lang="en-US" altLang="en-US"/>
          </a:p>
        </p:txBody>
      </p:sp>
    </p:spTree>
    <p:extLst>
      <p:ext uri="{BB962C8B-B14F-4D97-AF65-F5344CB8AC3E}">
        <p14:creationId xmlns:p14="http://schemas.microsoft.com/office/powerpoint/2010/main" val="595163737"/>
      </p:ext>
    </p:extLst>
  </p:cSld>
  <p:clrMapOvr>
    <a:masterClrMapping/>
  </p:clrMapOvr>
  <p:transition>
    <p:cover dir="l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2D80049-937B-4A79-863A-498F2333403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5756340-FAC3-4A75-9934-1EA4E9E467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1AA6B39-808B-41C6-BD7E-36234F4C73BA}"/>
              </a:ext>
            </a:extLst>
          </p:cNvPr>
          <p:cNvSpPr>
            <a:spLocks noGrp="1" noChangeArrowheads="1"/>
          </p:cNvSpPr>
          <p:nvPr>
            <p:ph type="sldNum" sz="quarter" idx="12"/>
          </p:nvPr>
        </p:nvSpPr>
        <p:spPr>
          <a:ln/>
        </p:spPr>
        <p:txBody>
          <a:bodyPr/>
          <a:lstStyle>
            <a:lvl1pPr>
              <a:defRPr/>
            </a:lvl1pPr>
          </a:lstStyle>
          <a:p>
            <a:fld id="{9EF8737B-7129-4DAF-95B6-C56A724C3AE1}" type="slidenum">
              <a:rPr lang="en-US" altLang="en-US"/>
              <a:pPr/>
              <a:t>‹#›</a:t>
            </a:fld>
            <a:endParaRPr lang="en-US" altLang="en-US"/>
          </a:p>
        </p:txBody>
      </p:sp>
    </p:spTree>
    <p:extLst>
      <p:ext uri="{BB962C8B-B14F-4D97-AF65-F5344CB8AC3E}">
        <p14:creationId xmlns:p14="http://schemas.microsoft.com/office/powerpoint/2010/main" val="3377106045"/>
      </p:ext>
    </p:extLst>
  </p:cSld>
  <p:clrMapOvr>
    <a:masterClrMapping/>
  </p:clrMapOvr>
  <p:transition>
    <p:cover dir="l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9D8FA4B-F47B-4872-883B-F0C4335FCF1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BAE58BD-1D2C-4830-B9E0-C83E78A2BA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2D327D9-1A13-4793-8AC6-8558B86A03DD}"/>
              </a:ext>
            </a:extLst>
          </p:cNvPr>
          <p:cNvSpPr>
            <a:spLocks noGrp="1" noChangeArrowheads="1"/>
          </p:cNvSpPr>
          <p:nvPr>
            <p:ph type="sldNum" sz="quarter" idx="12"/>
          </p:nvPr>
        </p:nvSpPr>
        <p:spPr>
          <a:ln/>
        </p:spPr>
        <p:txBody>
          <a:bodyPr/>
          <a:lstStyle>
            <a:lvl1pPr>
              <a:defRPr/>
            </a:lvl1pPr>
          </a:lstStyle>
          <a:p>
            <a:fld id="{7CFAF939-B410-4EFD-B833-B4B1F96F2AFC}" type="slidenum">
              <a:rPr lang="en-US" altLang="en-US"/>
              <a:pPr/>
              <a:t>‹#›</a:t>
            </a:fld>
            <a:endParaRPr lang="en-US" altLang="en-US"/>
          </a:p>
        </p:txBody>
      </p:sp>
    </p:spTree>
    <p:extLst>
      <p:ext uri="{BB962C8B-B14F-4D97-AF65-F5344CB8AC3E}">
        <p14:creationId xmlns:p14="http://schemas.microsoft.com/office/powerpoint/2010/main" val="4210279621"/>
      </p:ext>
    </p:extLst>
  </p:cSld>
  <p:clrMapOvr>
    <a:masterClrMapping/>
  </p:clrMapOvr>
  <p:transition>
    <p:cover dir="l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DCD7B35-B855-411C-B912-B95DF51C393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0CDDCCC-A3B7-44AC-8FEF-CEE892BB7D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EF3F028-8FF1-47F9-9E7C-46E707F32657}"/>
              </a:ext>
            </a:extLst>
          </p:cNvPr>
          <p:cNvSpPr>
            <a:spLocks noGrp="1" noChangeArrowheads="1"/>
          </p:cNvSpPr>
          <p:nvPr>
            <p:ph type="sldNum" sz="quarter" idx="12"/>
          </p:nvPr>
        </p:nvSpPr>
        <p:spPr>
          <a:ln/>
        </p:spPr>
        <p:txBody>
          <a:bodyPr/>
          <a:lstStyle>
            <a:lvl1pPr>
              <a:defRPr/>
            </a:lvl1pPr>
          </a:lstStyle>
          <a:p>
            <a:fld id="{B49CFFB3-EC50-4A3B-BEFA-C50A99F9A785}" type="slidenum">
              <a:rPr lang="en-US" altLang="en-US"/>
              <a:pPr/>
              <a:t>‹#›</a:t>
            </a:fld>
            <a:endParaRPr lang="en-US" altLang="en-US"/>
          </a:p>
        </p:txBody>
      </p:sp>
    </p:spTree>
    <p:extLst>
      <p:ext uri="{BB962C8B-B14F-4D97-AF65-F5344CB8AC3E}">
        <p14:creationId xmlns:p14="http://schemas.microsoft.com/office/powerpoint/2010/main" val="1621270033"/>
      </p:ext>
    </p:extLst>
  </p:cSld>
  <p:clrMapOvr>
    <a:masterClrMapping/>
  </p:clrMapOvr>
  <p:transition>
    <p:cover dir="l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A2EC39E-C366-4753-B144-9A5DB9C32F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AA7433D-B642-43A8-9035-0A7DE9B2D9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FA8541-A18D-497F-BDE4-CDADAFE7A36E}"/>
              </a:ext>
            </a:extLst>
          </p:cNvPr>
          <p:cNvSpPr>
            <a:spLocks noGrp="1" noChangeArrowheads="1"/>
          </p:cNvSpPr>
          <p:nvPr>
            <p:ph type="sldNum" sz="quarter" idx="12"/>
          </p:nvPr>
        </p:nvSpPr>
        <p:spPr>
          <a:ln/>
        </p:spPr>
        <p:txBody>
          <a:bodyPr/>
          <a:lstStyle>
            <a:lvl1pPr>
              <a:defRPr/>
            </a:lvl1pPr>
          </a:lstStyle>
          <a:p>
            <a:fld id="{9DACEDE0-6CCA-40CD-AF01-2236DE319B13}" type="slidenum">
              <a:rPr lang="en-US" altLang="en-US"/>
              <a:pPr/>
              <a:t>‹#›</a:t>
            </a:fld>
            <a:endParaRPr lang="en-US" altLang="en-US"/>
          </a:p>
        </p:txBody>
      </p:sp>
    </p:spTree>
    <p:extLst>
      <p:ext uri="{BB962C8B-B14F-4D97-AF65-F5344CB8AC3E}">
        <p14:creationId xmlns:p14="http://schemas.microsoft.com/office/powerpoint/2010/main" val="1818018178"/>
      </p:ext>
    </p:extLst>
  </p:cSld>
  <p:clrMapOvr>
    <a:masterClrMapping/>
  </p:clrMapOvr>
  <p:transition>
    <p:cover dir="l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80342C1-53A2-4B2E-BF27-349F42AB90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50E5933-7C75-42AA-A7F2-0C7FEB9EBC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4981CC-2CDC-4F87-AABB-7BD0B0DEAF96}"/>
              </a:ext>
            </a:extLst>
          </p:cNvPr>
          <p:cNvSpPr>
            <a:spLocks noGrp="1" noChangeArrowheads="1"/>
          </p:cNvSpPr>
          <p:nvPr>
            <p:ph type="sldNum" sz="quarter" idx="12"/>
          </p:nvPr>
        </p:nvSpPr>
        <p:spPr>
          <a:ln/>
        </p:spPr>
        <p:txBody>
          <a:bodyPr/>
          <a:lstStyle>
            <a:lvl1pPr>
              <a:defRPr/>
            </a:lvl1pPr>
          </a:lstStyle>
          <a:p>
            <a:fld id="{77107E7D-AC7D-49B1-BCF7-BA34063ABA16}" type="slidenum">
              <a:rPr lang="en-US" altLang="en-US"/>
              <a:pPr/>
              <a:t>‹#›</a:t>
            </a:fld>
            <a:endParaRPr lang="en-US" altLang="en-US"/>
          </a:p>
        </p:txBody>
      </p:sp>
    </p:spTree>
    <p:extLst>
      <p:ext uri="{BB962C8B-B14F-4D97-AF65-F5344CB8AC3E}">
        <p14:creationId xmlns:p14="http://schemas.microsoft.com/office/powerpoint/2010/main" val="2566481935"/>
      </p:ext>
    </p:extLst>
  </p:cSld>
  <p:clrMapOvr>
    <a:masterClrMapping/>
  </p:clrMapOvr>
  <p:transition>
    <p:cover dir="l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2AF13C8-FB79-5943-8623-A6A33E65A890}" type="slidenum">
              <a:rPr lang="en-US" altLang="en-US"/>
              <a:pPr/>
              <a:t>‹#›</a:t>
            </a:fld>
            <a:endParaRPr lang="en-US" altLang="en-US"/>
          </a:p>
        </p:txBody>
      </p:sp>
    </p:spTree>
    <p:extLst>
      <p:ext uri="{BB962C8B-B14F-4D97-AF65-F5344CB8AC3E}">
        <p14:creationId xmlns:p14="http://schemas.microsoft.com/office/powerpoint/2010/main" val="2034338721"/>
      </p:ext>
    </p:extLst>
  </p:cSld>
  <p:clrMapOvr>
    <a:masterClrMapping/>
  </p:clrMapOvr>
  <p:transition>
    <p:cover dir="ld"/>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6D46236-EC2A-4CA8-863F-19C5111A26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AB67EB-B7D2-47A3-A5BC-67D911DDF2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0BFB7C-7148-4B24-995F-13861636E7B2}"/>
              </a:ext>
            </a:extLst>
          </p:cNvPr>
          <p:cNvSpPr>
            <a:spLocks noGrp="1" noChangeArrowheads="1"/>
          </p:cNvSpPr>
          <p:nvPr>
            <p:ph type="sldNum" sz="quarter" idx="12"/>
          </p:nvPr>
        </p:nvSpPr>
        <p:spPr>
          <a:ln/>
        </p:spPr>
        <p:txBody>
          <a:bodyPr/>
          <a:lstStyle>
            <a:lvl1pPr>
              <a:defRPr/>
            </a:lvl1pPr>
          </a:lstStyle>
          <a:p>
            <a:fld id="{CB7C6AB2-05B9-4424-98B1-777BE5670E63}" type="slidenum">
              <a:rPr lang="en-US" altLang="en-US"/>
              <a:pPr/>
              <a:t>‹#›</a:t>
            </a:fld>
            <a:endParaRPr lang="en-US" altLang="en-US"/>
          </a:p>
        </p:txBody>
      </p:sp>
    </p:spTree>
    <p:extLst>
      <p:ext uri="{BB962C8B-B14F-4D97-AF65-F5344CB8AC3E}">
        <p14:creationId xmlns:p14="http://schemas.microsoft.com/office/powerpoint/2010/main" val="1528691912"/>
      </p:ext>
    </p:extLst>
  </p:cSld>
  <p:clrMapOvr>
    <a:masterClrMapping/>
  </p:clrMapOvr>
  <p:transition>
    <p:cover dir="l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3B30F7-647A-4F7F-A44D-FED48A780B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52B875-4765-423D-9A5E-11667FD519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098C7A-2A9F-4EF0-9052-E133728CABC3}"/>
              </a:ext>
            </a:extLst>
          </p:cNvPr>
          <p:cNvSpPr>
            <a:spLocks noGrp="1" noChangeArrowheads="1"/>
          </p:cNvSpPr>
          <p:nvPr>
            <p:ph type="sldNum" sz="quarter" idx="12"/>
          </p:nvPr>
        </p:nvSpPr>
        <p:spPr>
          <a:ln/>
        </p:spPr>
        <p:txBody>
          <a:bodyPr/>
          <a:lstStyle>
            <a:lvl1pPr>
              <a:defRPr/>
            </a:lvl1pPr>
          </a:lstStyle>
          <a:p>
            <a:fld id="{169AC19F-3609-4E50-BC1C-6284C8055092}" type="slidenum">
              <a:rPr lang="en-US" altLang="en-US"/>
              <a:pPr/>
              <a:t>‹#›</a:t>
            </a:fld>
            <a:endParaRPr lang="en-US" altLang="en-US"/>
          </a:p>
        </p:txBody>
      </p:sp>
    </p:spTree>
    <p:extLst>
      <p:ext uri="{BB962C8B-B14F-4D97-AF65-F5344CB8AC3E}">
        <p14:creationId xmlns:p14="http://schemas.microsoft.com/office/powerpoint/2010/main" val="960224647"/>
      </p:ext>
    </p:extLst>
  </p:cSld>
  <p:clrMapOvr>
    <a:masterClrMapping/>
  </p:clrMapOvr>
  <p:transition>
    <p:cover dir="l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6DFD90BE-AAAD-45A7-898C-E35CEF2431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985B44-72B8-4657-9ABC-4AEC1C0D82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E376D5-9EF5-48E0-8979-A74AE5BAFB6A}"/>
              </a:ext>
            </a:extLst>
          </p:cNvPr>
          <p:cNvSpPr>
            <a:spLocks noGrp="1" noChangeArrowheads="1"/>
          </p:cNvSpPr>
          <p:nvPr>
            <p:ph type="sldNum" sz="quarter" idx="12"/>
          </p:nvPr>
        </p:nvSpPr>
        <p:spPr>
          <a:ln/>
        </p:spPr>
        <p:txBody>
          <a:bodyPr/>
          <a:lstStyle>
            <a:lvl1pPr>
              <a:defRPr/>
            </a:lvl1pPr>
          </a:lstStyle>
          <a:p>
            <a:fld id="{70BD75C3-48B4-4894-970C-A4873612BB01}" type="slidenum">
              <a:rPr lang="en-US" altLang="en-US"/>
              <a:pPr/>
              <a:t>‹#›</a:t>
            </a:fld>
            <a:endParaRPr lang="en-US" altLang="en-US"/>
          </a:p>
        </p:txBody>
      </p:sp>
    </p:spTree>
    <p:extLst>
      <p:ext uri="{BB962C8B-B14F-4D97-AF65-F5344CB8AC3E}">
        <p14:creationId xmlns:p14="http://schemas.microsoft.com/office/powerpoint/2010/main" val="2003908089"/>
      </p:ext>
    </p:extLst>
  </p:cSld>
  <p:clrMapOvr>
    <a:masterClrMapping/>
  </p:clrMapOvr>
  <p:transition>
    <p:cover dir="l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8BF156B-E372-46D5-BC62-1559CA854DF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74C19B0-54E2-4DA0-BFAD-BCC4F3BD82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F784B49-23E4-4E2D-832F-E32543EBF43A}"/>
              </a:ext>
            </a:extLst>
          </p:cNvPr>
          <p:cNvSpPr>
            <a:spLocks noGrp="1" noChangeArrowheads="1"/>
          </p:cNvSpPr>
          <p:nvPr>
            <p:ph type="sldNum" sz="quarter" idx="12"/>
          </p:nvPr>
        </p:nvSpPr>
        <p:spPr>
          <a:ln/>
        </p:spPr>
        <p:txBody>
          <a:bodyPr/>
          <a:lstStyle>
            <a:lvl1pPr>
              <a:defRPr/>
            </a:lvl1pPr>
          </a:lstStyle>
          <a:p>
            <a:fld id="{3FC5DFD0-9304-41B8-AFB2-5DC98E8684F1}" type="slidenum">
              <a:rPr lang="en-US" altLang="en-US"/>
              <a:pPr/>
              <a:t>‹#›</a:t>
            </a:fld>
            <a:endParaRPr lang="en-US" altLang="en-US"/>
          </a:p>
        </p:txBody>
      </p:sp>
    </p:spTree>
    <p:extLst>
      <p:ext uri="{BB962C8B-B14F-4D97-AF65-F5344CB8AC3E}">
        <p14:creationId xmlns:p14="http://schemas.microsoft.com/office/powerpoint/2010/main" val="1980796616"/>
      </p:ext>
    </p:extLst>
  </p:cSld>
  <p:clrMapOvr>
    <a:masterClrMapping/>
  </p:clrMapOvr>
  <p:transition>
    <p:cover dir="l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1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1E5EE8A-0A02-41D2-A5C1-A62EEB6B5C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C55D92-0746-4A5F-9362-733099CFC0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9B6C21-DFC0-43D6-82DE-3C3A4FC7952A}"/>
              </a:ext>
            </a:extLst>
          </p:cNvPr>
          <p:cNvSpPr>
            <a:spLocks noGrp="1" noChangeArrowheads="1"/>
          </p:cNvSpPr>
          <p:nvPr>
            <p:ph type="sldNum" sz="quarter" idx="12"/>
          </p:nvPr>
        </p:nvSpPr>
        <p:spPr>
          <a:ln/>
        </p:spPr>
        <p:txBody>
          <a:bodyPr/>
          <a:lstStyle>
            <a:lvl1pPr>
              <a:defRPr/>
            </a:lvl1pPr>
          </a:lstStyle>
          <a:p>
            <a:pPr>
              <a:defRPr/>
            </a:pPr>
            <a:fld id="{1F16625E-9087-4C2D-8349-9C4020EEEABB}" type="slidenum">
              <a:rPr lang="en-US" altLang="en-US"/>
              <a:pPr>
                <a:defRPr/>
              </a:pPr>
              <a:t>‹#›</a:t>
            </a:fld>
            <a:endParaRPr lang="en-US" altLang="en-US"/>
          </a:p>
        </p:txBody>
      </p:sp>
    </p:spTree>
    <p:extLst>
      <p:ext uri="{BB962C8B-B14F-4D97-AF65-F5344CB8AC3E}">
        <p14:creationId xmlns:p14="http://schemas.microsoft.com/office/powerpoint/2010/main" val="1986148800"/>
      </p:ext>
    </p:extLst>
  </p:cSld>
  <p:clrMapOvr>
    <a:masterClrMapping/>
  </p:clrMapOvr>
  <p:transition>
    <p:cover dir="l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4D786A-8EB6-4146-8B22-27DBAF373A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6B1444-C98D-45D0-A04C-09D168555A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292DEA-BF66-40E3-BDB9-D3B6AA8E8529}"/>
              </a:ext>
            </a:extLst>
          </p:cNvPr>
          <p:cNvSpPr>
            <a:spLocks noGrp="1" noChangeArrowheads="1"/>
          </p:cNvSpPr>
          <p:nvPr>
            <p:ph type="sldNum" sz="quarter" idx="12"/>
          </p:nvPr>
        </p:nvSpPr>
        <p:spPr>
          <a:ln/>
        </p:spPr>
        <p:txBody>
          <a:bodyPr/>
          <a:lstStyle>
            <a:lvl1pPr>
              <a:defRPr/>
            </a:lvl1pPr>
          </a:lstStyle>
          <a:p>
            <a:pPr>
              <a:defRPr/>
            </a:pPr>
            <a:fld id="{C2D51013-7B63-4D99-8260-3D12B4AE0970}" type="slidenum">
              <a:rPr lang="en-US" altLang="en-US"/>
              <a:pPr>
                <a:defRPr/>
              </a:pPr>
              <a:t>‹#›</a:t>
            </a:fld>
            <a:endParaRPr lang="en-US" altLang="en-US"/>
          </a:p>
        </p:txBody>
      </p:sp>
    </p:spTree>
    <p:extLst>
      <p:ext uri="{BB962C8B-B14F-4D97-AF65-F5344CB8AC3E}">
        <p14:creationId xmlns:p14="http://schemas.microsoft.com/office/powerpoint/2010/main" val="978015914"/>
      </p:ext>
    </p:extLst>
  </p:cSld>
  <p:clrMapOvr>
    <a:masterClrMapping/>
  </p:clrMapOvr>
  <p:transition>
    <p:cover dir="ld"/>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9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0232B0B-6CFD-40C1-9A16-28A6419137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609E75-B986-4EA0-A17E-A6ECC94E64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CD1DF1-1177-48E7-BE87-BF3BF832050A}"/>
              </a:ext>
            </a:extLst>
          </p:cNvPr>
          <p:cNvSpPr>
            <a:spLocks noGrp="1" noChangeArrowheads="1"/>
          </p:cNvSpPr>
          <p:nvPr>
            <p:ph type="sldNum" sz="quarter" idx="12"/>
          </p:nvPr>
        </p:nvSpPr>
        <p:spPr>
          <a:ln/>
        </p:spPr>
        <p:txBody>
          <a:bodyPr/>
          <a:lstStyle>
            <a:lvl1pPr>
              <a:defRPr/>
            </a:lvl1pPr>
          </a:lstStyle>
          <a:p>
            <a:pPr>
              <a:defRPr/>
            </a:pPr>
            <a:fld id="{F021BCDB-E57C-4A44-8505-77C039CDEEF4}" type="slidenum">
              <a:rPr lang="en-US" altLang="en-US"/>
              <a:pPr>
                <a:defRPr/>
              </a:pPr>
              <a:t>‹#›</a:t>
            </a:fld>
            <a:endParaRPr lang="en-US" altLang="en-US"/>
          </a:p>
        </p:txBody>
      </p:sp>
    </p:spTree>
    <p:extLst>
      <p:ext uri="{BB962C8B-B14F-4D97-AF65-F5344CB8AC3E}">
        <p14:creationId xmlns:p14="http://schemas.microsoft.com/office/powerpoint/2010/main" val="885591212"/>
      </p:ext>
    </p:extLst>
  </p:cSld>
  <p:clrMapOvr>
    <a:masterClrMapping/>
  </p:clrMapOvr>
  <p:transition>
    <p:cover dir="ld"/>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6FEC02-DA22-42B0-ACEE-4F8EA3676F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E049833-F9B5-4CDD-87CE-F741192571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CEBFB9-F36A-45A3-9AC1-56C06C2E3AB8}"/>
              </a:ext>
            </a:extLst>
          </p:cNvPr>
          <p:cNvSpPr>
            <a:spLocks noGrp="1" noChangeArrowheads="1"/>
          </p:cNvSpPr>
          <p:nvPr>
            <p:ph type="sldNum" sz="quarter" idx="12"/>
          </p:nvPr>
        </p:nvSpPr>
        <p:spPr>
          <a:ln/>
        </p:spPr>
        <p:txBody>
          <a:bodyPr/>
          <a:lstStyle>
            <a:lvl1pPr>
              <a:defRPr/>
            </a:lvl1pPr>
          </a:lstStyle>
          <a:p>
            <a:pPr>
              <a:defRPr/>
            </a:pPr>
            <a:fld id="{DEF249E8-7F29-446C-8EEB-2DE3B90A13C1}" type="slidenum">
              <a:rPr lang="en-US" altLang="en-US"/>
              <a:pPr>
                <a:defRPr/>
              </a:pPr>
              <a:t>‹#›</a:t>
            </a:fld>
            <a:endParaRPr lang="en-US" altLang="en-US"/>
          </a:p>
        </p:txBody>
      </p:sp>
    </p:spTree>
    <p:extLst>
      <p:ext uri="{BB962C8B-B14F-4D97-AF65-F5344CB8AC3E}">
        <p14:creationId xmlns:p14="http://schemas.microsoft.com/office/powerpoint/2010/main" val="2783982271"/>
      </p:ext>
    </p:extLst>
  </p:cSld>
  <p:clrMapOvr>
    <a:masterClrMapping/>
  </p:clrMapOvr>
  <p:transition>
    <p:cover dir="ld"/>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7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7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FAA36E-E52D-442B-9F0F-6D84C6A0356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03D3945-F1CB-4387-9C6D-99A0329E0C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33F2ED8-AADB-4915-BDB6-4627489E3E81}"/>
              </a:ext>
            </a:extLst>
          </p:cNvPr>
          <p:cNvSpPr>
            <a:spLocks noGrp="1" noChangeArrowheads="1"/>
          </p:cNvSpPr>
          <p:nvPr>
            <p:ph type="sldNum" sz="quarter" idx="12"/>
          </p:nvPr>
        </p:nvSpPr>
        <p:spPr>
          <a:ln/>
        </p:spPr>
        <p:txBody>
          <a:bodyPr/>
          <a:lstStyle>
            <a:lvl1pPr>
              <a:defRPr/>
            </a:lvl1pPr>
          </a:lstStyle>
          <a:p>
            <a:pPr>
              <a:defRPr/>
            </a:pPr>
            <a:fld id="{1950436C-5C24-45F9-9A78-077E62863327}" type="slidenum">
              <a:rPr lang="en-US" altLang="en-US"/>
              <a:pPr>
                <a:defRPr/>
              </a:pPr>
              <a:t>‹#›</a:t>
            </a:fld>
            <a:endParaRPr lang="en-US" altLang="en-US"/>
          </a:p>
        </p:txBody>
      </p:sp>
    </p:spTree>
    <p:extLst>
      <p:ext uri="{BB962C8B-B14F-4D97-AF65-F5344CB8AC3E}">
        <p14:creationId xmlns:p14="http://schemas.microsoft.com/office/powerpoint/2010/main" val="3395203271"/>
      </p:ext>
    </p:extLst>
  </p:cSld>
  <p:clrMapOvr>
    <a:masterClrMapping/>
  </p:clrMapOvr>
  <p:transition>
    <p:cover dir="ld"/>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075F057-1A6F-4229-9C8E-819F5EFBE6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9D420D3-7A26-40AA-9418-708AFDB738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68B1139-7412-4BB8-9DA9-0D1D4F175BD4}"/>
              </a:ext>
            </a:extLst>
          </p:cNvPr>
          <p:cNvSpPr>
            <a:spLocks noGrp="1" noChangeArrowheads="1"/>
          </p:cNvSpPr>
          <p:nvPr>
            <p:ph type="sldNum" sz="quarter" idx="12"/>
          </p:nvPr>
        </p:nvSpPr>
        <p:spPr>
          <a:ln/>
        </p:spPr>
        <p:txBody>
          <a:bodyPr/>
          <a:lstStyle>
            <a:lvl1pPr>
              <a:defRPr/>
            </a:lvl1pPr>
          </a:lstStyle>
          <a:p>
            <a:pPr>
              <a:defRPr/>
            </a:pPr>
            <a:fld id="{42F6C620-D0AB-4E04-8455-2E84D7501C3F}" type="slidenum">
              <a:rPr lang="en-US" altLang="en-US"/>
              <a:pPr>
                <a:defRPr/>
              </a:pPr>
              <a:t>‹#›</a:t>
            </a:fld>
            <a:endParaRPr lang="en-US" altLang="en-US"/>
          </a:p>
        </p:txBody>
      </p:sp>
    </p:spTree>
    <p:extLst>
      <p:ext uri="{BB962C8B-B14F-4D97-AF65-F5344CB8AC3E}">
        <p14:creationId xmlns:p14="http://schemas.microsoft.com/office/powerpoint/2010/main" val="1139890668"/>
      </p:ext>
    </p:extLst>
  </p:cSld>
  <p:clrMapOvr>
    <a:masterClrMapping/>
  </p:clrMapOvr>
  <p:transition>
    <p:cover dir="l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D814761-6FEF-F349-BC9D-9F1923F2F88F}" type="slidenum">
              <a:rPr lang="en-US" altLang="en-US"/>
              <a:pPr/>
              <a:t>‹#›</a:t>
            </a:fld>
            <a:endParaRPr lang="en-US" altLang="en-US"/>
          </a:p>
        </p:txBody>
      </p:sp>
    </p:spTree>
    <p:extLst>
      <p:ext uri="{BB962C8B-B14F-4D97-AF65-F5344CB8AC3E}">
        <p14:creationId xmlns:p14="http://schemas.microsoft.com/office/powerpoint/2010/main" val="1043739960"/>
      </p:ext>
    </p:extLst>
  </p:cSld>
  <p:clrMapOvr>
    <a:masterClrMapping/>
  </p:clrMapOvr>
  <p:transition>
    <p:cover dir="ld"/>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E411C9-AF91-411A-ADBB-5BB9EC36A4D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151ABF9-E89C-417C-BEB3-6413EC3236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04EB8DA-8CE7-4CC4-94DF-3F040AA7F4AA}"/>
              </a:ext>
            </a:extLst>
          </p:cNvPr>
          <p:cNvSpPr>
            <a:spLocks noGrp="1" noChangeArrowheads="1"/>
          </p:cNvSpPr>
          <p:nvPr>
            <p:ph type="sldNum" sz="quarter" idx="12"/>
          </p:nvPr>
        </p:nvSpPr>
        <p:spPr>
          <a:ln/>
        </p:spPr>
        <p:txBody>
          <a:bodyPr/>
          <a:lstStyle>
            <a:lvl1pPr>
              <a:defRPr/>
            </a:lvl1pPr>
          </a:lstStyle>
          <a:p>
            <a:pPr>
              <a:defRPr/>
            </a:pPr>
            <a:fld id="{FC37B72C-1BC2-4FD9-B428-2C5723F79D44}" type="slidenum">
              <a:rPr lang="en-US" altLang="en-US"/>
              <a:pPr>
                <a:defRPr/>
              </a:pPr>
              <a:t>‹#›</a:t>
            </a:fld>
            <a:endParaRPr lang="en-US" altLang="en-US"/>
          </a:p>
        </p:txBody>
      </p:sp>
    </p:spTree>
    <p:extLst>
      <p:ext uri="{BB962C8B-B14F-4D97-AF65-F5344CB8AC3E}">
        <p14:creationId xmlns:p14="http://schemas.microsoft.com/office/powerpoint/2010/main" val="1095136667"/>
      </p:ext>
    </p:extLst>
  </p:cSld>
  <p:clrMapOvr>
    <a:masterClrMapping/>
  </p:clrMapOvr>
  <p:transition>
    <p:cover dir="ld"/>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4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B8DE19-FA6A-45E8-9FAF-4DBDD701A8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E5B5AC-D059-4E56-B118-8DA37F78DB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2E748C-768D-4995-ADDD-60A923B9D888}"/>
              </a:ext>
            </a:extLst>
          </p:cNvPr>
          <p:cNvSpPr>
            <a:spLocks noGrp="1" noChangeArrowheads="1"/>
          </p:cNvSpPr>
          <p:nvPr>
            <p:ph type="sldNum" sz="quarter" idx="12"/>
          </p:nvPr>
        </p:nvSpPr>
        <p:spPr>
          <a:ln/>
        </p:spPr>
        <p:txBody>
          <a:bodyPr/>
          <a:lstStyle>
            <a:lvl1pPr>
              <a:defRPr/>
            </a:lvl1pPr>
          </a:lstStyle>
          <a:p>
            <a:pPr>
              <a:defRPr/>
            </a:pPr>
            <a:fld id="{E2341B56-2D98-4538-A66B-90F749E0A0E0}" type="slidenum">
              <a:rPr lang="en-US" altLang="en-US"/>
              <a:pPr>
                <a:defRPr/>
              </a:pPr>
              <a:t>‹#›</a:t>
            </a:fld>
            <a:endParaRPr lang="en-US" altLang="en-US"/>
          </a:p>
        </p:txBody>
      </p:sp>
    </p:spTree>
    <p:extLst>
      <p:ext uri="{BB962C8B-B14F-4D97-AF65-F5344CB8AC3E}">
        <p14:creationId xmlns:p14="http://schemas.microsoft.com/office/powerpoint/2010/main" val="1777804460"/>
      </p:ext>
    </p:extLst>
  </p:cSld>
  <p:clrMapOvr>
    <a:masterClrMapping/>
  </p:clrMapOvr>
  <p:transition>
    <p:cover dir="ld"/>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60C9A1-7C6C-4E03-9F81-FC41F196993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50E69F-E1E0-4B98-BEBB-049FDCE646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A4F69B-5978-4828-BA2E-B5A08717163B}"/>
              </a:ext>
            </a:extLst>
          </p:cNvPr>
          <p:cNvSpPr>
            <a:spLocks noGrp="1" noChangeArrowheads="1"/>
          </p:cNvSpPr>
          <p:nvPr>
            <p:ph type="sldNum" sz="quarter" idx="12"/>
          </p:nvPr>
        </p:nvSpPr>
        <p:spPr>
          <a:ln/>
        </p:spPr>
        <p:txBody>
          <a:bodyPr/>
          <a:lstStyle>
            <a:lvl1pPr>
              <a:defRPr/>
            </a:lvl1pPr>
          </a:lstStyle>
          <a:p>
            <a:pPr>
              <a:defRPr/>
            </a:pPr>
            <a:fld id="{557CBDF6-385F-473E-973D-364F0467FA78}" type="slidenum">
              <a:rPr lang="en-US" altLang="en-US"/>
              <a:pPr>
                <a:defRPr/>
              </a:pPr>
              <a:t>‹#›</a:t>
            </a:fld>
            <a:endParaRPr lang="en-US" altLang="en-US"/>
          </a:p>
        </p:txBody>
      </p:sp>
    </p:spTree>
    <p:extLst>
      <p:ext uri="{BB962C8B-B14F-4D97-AF65-F5344CB8AC3E}">
        <p14:creationId xmlns:p14="http://schemas.microsoft.com/office/powerpoint/2010/main" val="3627589985"/>
      </p:ext>
    </p:extLst>
  </p:cSld>
  <p:clrMapOvr>
    <a:masterClrMapping/>
  </p:clrMapOvr>
  <p:transition>
    <p:cover dir="ld"/>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E9756A-FAEC-4654-A02E-49629FD714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4FE406-1FC4-443A-B7CE-850717712F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D09B34-7D58-41DB-8394-2F1E97869BAB}"/>
              </a:ext>
            </a:extLst>
          </p:cNvPr>
          <p:cNvSpPr>
            <a:spLocks noGrp="1" noChangeArrowheads="1"/>
          </p:cNvSpPr>
          <p:nvPr>
            <p:ph type="sldNum" sz="quarter" idx="12"/>
          </p:nvPr>
        </p:nvSpPr>
        <p:spPr>
          <a:ln/>
        </p:spPr>
        <p:txBody>
          <a:bodyPr/>
          <a:lstStyle>
            <a:lvl1pPr>
              <a:defRPr/>
            </a:lvl1pPr>
          </a:lstStyle>
          <a:p>
            <a:pPr>
              <a:defRPr/>
            </a:pPr>
            <a:fld id="{10CF93AD-D6E6-4E4D-926F-4CB54385A5F6}" type="slidenum">
              <a:rPr lang="en-US" altLang="en-US"/>
              <a:pPr>
                <a:defRPr/>
              </a:pPr>
              <a:t>‹#›</a:t>
            </a:fld>
            <a:endParaRPr lang="en-US" altLang="en-US"/>
          </a:p>
        </p:txBody>
      </p:sp>
    </p:spTree>
    <p:extLst>
      <p:ext uri="{BB962C8B-B14F-4D97-AF65-F5344CB8AC3E}">
        <p14:creationId xmlns:p14="http://schemas.microsoft.com/office/powerpoint/2010/main" val="138612006"/>
      </p:ext>
    </p:extLst>
  </p:cSld>
  <p:clrMapOvr>
    <a:masterClrMapping/>
  </p:clrMapOvr>
  <p:transition>
    <p:cover dir="ld"/>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8C4804-ED14-44C6-B47E-D3256E571D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8870F9-BF37-4CF1-8BF0-6290FEB2FC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415C90-253B-4256-A245-B3E1BBFE9A27}"/>
              </a:ext>
            </a:extLst>
          </p:cNvPr>
          <p:cNvSpPr>
            <a:spLocks noGrp="1" noChangeArrowheads="1"/>
          </p:cNvSpPr>
          <p:nvPr>
            <p:ph type="sldNum" sz="quarter" idx="12"/>
          </p:nvPr>
        </p:nvSpPr>
        <p:spPr>
          <a:ln/>
        </p:spPr>
        <p:txBody>
          <a:bodyPr/>
          <a:lstStyle>
            <a:lvl1pPr>
              <a:defRPr/>
            </a:lvl1pPr>
          </a:lstStyle>
          <a:p>
            <a:pPr>
              <a:defRPr/>
            </a:pPr>
            <a:fld id="{8E2A9FF0-5AE9-44D4-831F-FC202F22CA25}" type="slidenum">
              <a:rPr lang="en-US" altLang="en-US"/>
              <a:pPr>
                <a:defRPr/>
              </a:pPr>
              <a:t>‹#›</a:t>
            </a:fld>
            <a:endParaRPr lang="en-US" altLang="en-US"/>
          </a:p>
        </p:txBody>
      </p:sp>
    </p:spTree>
    <p:extLst>
      <p:ext uri="{BB962C8B-B14F-4D97-AF65-F5344CB8AC3E}">
        <p14:creationId xmlns:p14="http://schemas.microsoft.com/office/powerpoint/2010/main" val="1991979930"/>
      </p:ext>
    </p:extLst>
  </p:cSld>
  <p:clrMapOvr>
    <a:masterClrMapping/>
  </p:clrMapOvr>
  <p:transition>
    <p:cover dir="ld"/>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0D50C88A-455D-41FF-B1E1-10673F385B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8950F3-D921-49D2-AA9A-EA3D8E9F30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7FD3C1-9576-4751-81FE-77C3E6CF7998}"/>
              </a:ext>
            </a:extLst>
          </p:cNvPr>
          <p:cNvSpPr>
            <a:spLocks noGrp="1" noChangeArrowheads="1"/>
          </p:cNvSpPr>
          <p:nvPr>
            <p:ph type="sldNum" sz="quarter" idx="12"/>
          </p:nvPr>
        </p:nvSpPr>
        <p:spPr>
          <a:ln/>
        </p:spPr>
        <p:txBody>
          <a:bodyPr/>
          <a:lstStyle>
            <a:lvl1pPr>
              <a:defRPr/>
            </a:lvl1pPr>
          </a:lstStyle>
          <a:p>
            <a:pPr>
              <a:defRPr/>
            </a:pPr>
            <a:fld id="{41043DE3-7DBB-4CCF-9396-906A1C641F02}" type="slidenum">
              <a:rPr lang="en-US" altLang="en-US"/>
              <a:pPr>
                <a:defRPr/>
              </a:pPr>
              <a:t>‹#›</a:t>
            </a:fld>
            <a:endParaRPr lang="en-US" altLang="en-US"/>
          </a:p>
        </p:txBody>
      </p:sp>
    </p:spTree>
    <p:extLst>
      <p:ext uri="{BB962C8B-B14F-4D97-AF65-F5344CB8AC3E}">
        <p14:creationId xmlns:p14="http://schemas.microsoft.com/office/powerpoint/2010/main" val="263742376"/>
      </p:ext>
    </p:extLst>
  </p:cSld>
  <p:clrMapOvr>
    <a:masterClrMapping/>
  </p:clrMapOvr>
  <p:transition>
    <p:cover dir="l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BB2691A-274C-46F0-AA05-3AD989947F0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CAAFFF0-1402-483D-ABE5-51D2CE1699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1B90A5B-8397-455C-A769-5388A57DE7EA}"/>
              </a:ext>
            </a:extLst>
          </p:cNvPr>
          <p:cNvSpPr>
            <a:spLocks noGrp="1" noChangeArrowheads="1"/>
          </p:cNvSpPr>
          <p:nvPr>
            <p:ph type="sldNum" sz="quarter" idx="12"/>
          </p:nvPr>
        </p:nvSpPr>
        <p:spPr>
          <a:ln/>
        </p:spPr>
        <p:txBody>
          <a:bodyPr/>
          <a:lstStyle>
            <a:lvl1pPr>
              <a:defRPr/>
            </a:lvl1pPr>
          </a:lstStyle>
          <a:p>
            <a:pPr>
              <a:defRPr/>
            </a:pPr>
            <a:fld id="{B8D8EB66-880F-49DB-B795-24F6D0F85FE2}" type="slidenum">
              <a:rPr lang="en-US" altLang="en-US"/>
              <a:pPr>
                <a:defRPr/>
              </a:pPr>
              <a:t>‹#›</a:t>
            </a:fld>
            <a:endParaRPr lang="en-US" altLang="en-US"/>
          </a:p>
        </p:txBody>
      </p:sp>
    </p:spTree>
    <p:extLst>
      <p:ext uri="{BB962C8B-B14F-4D97-AF65-F5344CB8AC3E}">
        <p14:creationId xmlns:p14="http://schemas.microsoft.com/office/powerpoint/2010/main" val="3925637577"/>
      </p:ext>
    </p:extLst>
  </p:cSld>
  <p:clrMapOvr>
    <a:masterClrMapping/>
  </p:clrMapOvr>
  <p:transition>
    <p:cover dir="ld"/>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7685C3A-A37D-4234-96F8-72EECA9C72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A34CCF-A1F3-40B3-A53A-B1ECCAEC9D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9BCB82-84D9-43FD-B80A-A8BBB3D7A8A7}"/>
              </a:ext>
            </a:extLst>
          </p:cNvPr>
          <p:cNvSpPr>
            <a:spLocks noGrp="1" noChangeArrowheads="1"/>
          </p:cNvSpPr>
          <p:nvPr>
            <p:ph type="sldNum" sz="quarter" idx="12"/>
          </p:nvPr>
        </p:nvSpPr>
        <p:spPr>
          <a:ln/>
        </p:spPr>
        <p:txBody>
          <a:bodyPr/>
          <a:lstStyle>
            <a:lvl1pPr>
              <a:defRPr/>
            </a:lvl1pPr>
          </a:lstStyle>
          <a:p>
            <a:fld id="{3DB7AB4C-E053-43D1-A154-81B6F0547C64}" type="slidenum">
              <a:rPr lang="en-US" altLang="en-US"/>
              <a:pPr/>
              <a:t>‹#›</a:t>
            </a:fld>
            <a:endParaRPr lang="en-US" altLang="en-US"/>
          </a:p>
        </p:txBody>
      </p:sp>
    </p:spTree>
    <p:extLst>
      <p:ext uri="{BB962C8B-B14F-4D97-AF65-F5344CB8AC3E}">
        <p14:creationId xmlns:p14="http://schemas.microsoft.com/office/powerpoint/2010/main" val="14572534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FF68DF-4D97-4099-98A4-40DF759C51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7C0DF9-E184-49D5-BB87-D9E175348B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D55931-8137-4665-97E7-F45DF265D48F}"/>
              </a:ext>
            </a:extLst>
          </p:cNvPr>
          <p:cNvSpPr>
            <a:spLocks noGrp="1" noChangeArrowheads="1"/>
          </p:cNvSpPr>
          <p:nvPr>
            <p:ph type="sldNum" sz="quarter" idx="12"/>
          </p:nvPr>
        </p:nvSpPr>
        <p:spPr>
          <a:ln/>
        </p:spPr>
        <p:txBody>
          <a:bodyPr/>
          <a:lstStyle>
            <a:lvl1pPr>
              <a:defRPr/>
            </a:lvl1pPr>
          </a:lstStyle>
          <a:p>
            <a:fld id="{504A2385-CFA0-4F29-8734-CACD1C5825BF}" type="slidenum">
              <a:rPr lang="en-US" altLang="en-US"/>
              <a:pPr/>
              <a:t>‹#›</a:t>
            </a:fld>
            <a:endParaRPr lang="en-US" altLang="en-US"/>
          </a:p>
        </p:txBody>
      </p:sp>
    </p:spTree>
    <p:extLst>
      <p:ext uri="{BB962C8B-B14F-4D97-AF65-F5344CB8AC3E}">
        <p14:creationId xmlns:p14="http://schemas.microsoft.com/office/powerpoint/2010/main" val="24341990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4E73E0-1951-4C7F-B505-DB0B806C15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5844E8-78F9-4D99-811A-BA525885B8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FB461E-7504-4638-BBEB-B4880F65EE5F}"/>
              </a:ext>
            </a:extLst>
          </p:cNvPr>
          <p:cNvSpPr>
            <a:spLocks noGrp="1" noChangeArrowheads="1"/>
          </p:cNvSpPr>
          <p:nvPr>
            <p:ph type="sldNum" sz="quarter" idx="12"/>
          </p:nvPr>
        </p:nvSpPr>
        <p:spPr>
          <a:ln/>
        </p:spPr>
        <p:txBody>
          <a:bodyPr/>
          <a:lstStyle>
            <a:lvl1pPr>
              <a:defRPr/>
            </a:lvl1pPr>
          </a:lstStyle>
          <a:p>
            <a:fld id="{1D6842A3-B51F-4DB0-837F-AF4C1D2801A4}" type="slidenum">
              <a:rPr lang="en-US" altLang="en-US"/>
              <a:pPr/>
              <a:t>‹#›</a:t>
            </a:fld>
            <a:endParaRPr lang="en-US" altLang="en-US"/>
          </a:p>
        </p:txBody>
      </p:sp>
    </p:spTree>
    <p:extLst>
      <p:ext uri="{BB962C8B-B14F-4D97-AF65-F5344CB8AC3E}">
        <p14:creationId xmlns:p14="http://schemas.microsoft.com/office/powerpoint/2010/main" val="1579810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B35E7CF-15D7-CB40-BA8A-70F25BA0D656}" type="slidenum">
              <a:rPr lang="en-US" altLang="en-US"/>
              <a:pPr/>
              <a:t>‹#›</a:t>
            </a:fld>
            <a:endParaRPr lang="en-US" altLang="en-US"/>
          </a:p>
        </p:txBody>
      </p:sp>
    </p:spTree>
    <p:extLst>
      <p:ext uri="{BB962C8B-B14F-4D97-AF65-F5344CB8AC3E}">
        <p14:creationId xmlns:p14="http://schemas.microsoft.com/office/powerpoint/2010/main" val="1491079024"/>
      </p:ext>
    </p:extLst>
  </p:cSld>
  <p:clrMapOvr>
    <a:masterClrMapping/>
  </p:clrMapOvr>
  <p:transition>
    <p:cover dir="ld"/>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584EB68-2190-46D4-A0AA-02943A8DAA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2BB723-573A-4F03-80CD-689355F01E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46B30F5-0C7E-4A65-92ED-6AD12B3C3E7B}"/>
              </a:ext>
            </a:extLst>
          </p:cNvPr>
          <p:cNvSpPr>
            <a:spLocks noGrp="1" noChangeArrowheads="1"/>
          </p:cNvSpPr>
          <p:nvPr>
            <p:ph type="sldNum" sz="quarter" idx="12"/>
          </p:nvPr>
        </p:nvSpPr>
        <p:spPr>
          <a:ln/>
        </p:spPr>
        <p:txBody>
          <a:bodyPr/>
          <a:lstStyle>
            <a:lvl1pPr>
              <a:defRPr/>
            </a:lvl1pPr>
          </a:lstStyle>
          <a:p>
            <a:fld id="{F26D82A7-CC93-4403-A77F-12A1C22116C2}" type="slidenum">
              <a:rPr lang="en-US" altLang="en-US"/>
              <a:pPr/>
              <a:t>‹#›</a:t>
            </a:fld>
            <a:endParaRPr lang="en-US" altLang="en-US"/>
          </a:p>
        </p:txBody>
      </p:sp>
    </p:spTree>
    <p:extLst>
      <p:ext uri="{BB962C8B-B14F-4D97-AF65-F5344CB8AC3E}">
        <p14:creationId xmlns:p14="http://schemas.microsoft.com/office/powerpoint/2010/main" val="21054175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F5621CB-DA8B-4614-9105-8F0B7286A5F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72B5F54-510A-4B7D-AB29-FC1480EC9C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D5B47FB-EE7E-46EB-90F9-9CE29D738CD6}"/>
              </a:ext>
            </a:extLst>
          </p:cNvPr>
          <p:cNvSpPr>
            <a:spLocks noGrp="1" noChangeArrowheads="1"/>
          </p:cNvSpPr>
          <p:nvPr>
            <p:ph type="sldNum" sz="quarter" idx="12"/>
          </p:nvPr>
        </p:nvSpPr>
        <p:spPr>
          <a:ln/>
        </p:spPr>
        <p:txBody>
          <a:bodyPr/>
          <a:lstStyle>
            <a:lvl1pPr>
              <a:defRPr/>
            </a:lvl1pPr>
          </a:lstStyle>
          <a:p>
            <a:fld id="{1F0A2CB6-B83D-4B72-B670-2D120CC006A3}" type="slidenum">
              <a:rPr lang="en-US" altLang="en-US"/>
              <a:pPr/>
              <a:t>‹#›</a:t>
            </a:fld>
            <a:endParaRPr lang="en-US" altLang="en-US"/>
          </a:p>
        </p:txBody>
      </p:sp>
    </p:spTree>
    <p:extLst>
      <p:ext uri="{BB962C8B-B14F-4D97-AF65-F5344CB8AC3E}">
        <p14:creationId xmlns:p14="http://schemas.microsoft.com/office/powerpoint/2010/main" val="15323315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9A885B5-DC4D-436F-BD43-A56A8D939EF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626F4DC-AAAE-4B62-85E0-94001EDB77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4B853B4-C9AD-4273-A861-4951482A70E8}"/>
              </a:ext>
            </a:extLst>
          </p:cNvPr>
          <p:cNvSpPr>
            <a:spLocks noGrp="1" noChangeArrowheads="1"/>
          </p:cNvSpPr>
          <p:nvPr>
            <p:ph type="sldNum" sz="quarter" idx="12"/>
          </p:nvPr>
        </p:nvSpPr>
        <p:spPr>
          <a:ln/>
        </p:spPr>
        <p:txBody>
          <a:bodyPr/>
          <a:lstStyle>
            <a:lvl1pPr>
              <a:defRPr/>
            </a:lvl1pPr>
          </a:lstStyle>
          <a:p>
            <a:fld id="{A66C16AF-44F7-4C53-80D4-532E5DE0EF02}" type="slidenum">
              <a:rPr lang="en-US" altLang="en-US"/>
              <a:pPr/>
              <a:t>‹#›</a:t>
            </a:fld>
            <a:endParaRPr lang="en-US" altLang="en-US"/>
          </a:p>
        </p:txBody>
      </p:sp>
    </p:spTree>
    <p:extLst>
      <p:ext uri="{BB962C8B-B14F-4D97-AF65-F5344CB8AC3E}">
        <p14:creationId xmlns:p14="http://schemas.microsoft.com/office/powerpoint/2010/main" val="42035298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866624E-92A5-4EA9-B148-AABABA058C5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32BEE86-A122-4D35-A2D5-0DA89691AB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BE6CA58-5F5E-4D96-BFC9-F264DA352670}"/>
              </a:ext>
            </a:extLst>
          </p:cNvPr>
          <p:cNvSpPr>
            <a:spLocks noGrp="1" noChangeArrowheads="1"/>
          </p:cNvSpPr>
          <p:nvPr>
            <p:ph type="sldNum" sz="quarter" idx="12"/>
          </p:nvPr>
        </p:nvSpPr>
        <p:spPr>
          <a:ln/>
        </p:spPr>
        <p:txBody>
          <a:bodyPr/>
          <a:lstStyle>
            <a:lvl1pPr>
              <a:defRPr/>
            </a:lvl1pPr>
          </a:lstStyle>
          <a:p>
            <a:fld id="{583C7168-8514-47AC-95A1-6C365732E792}" type="slidenum">
              <a:rPr lang="en-US" altLang="en-US"/>
              <a:pPr/>
              <a:t>‹#›</a:t>
            </a:fld>
            <a:endParaRPr lang="en-US" altLang="en-US"/>
          </a:p>
        </p:txBody>
      </p:sp>
    </p:spTree>
    <p:extLst>
      <p:ext uri="{BB962C8B-B14F-4D97-AF65-F5344CB8AC3E}">
        <p14:creationId xmlns:p14="http://schemas.microsoft.com/office/powerpoint/2010/main" val="39860170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4CE429B-AAD3-45C7-B32E-2973B26EA0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F0C129-1441-4FD8-9C7B-DA1BED04F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B6CDA3F-D0BB-41DA-93E7-1DD5A711D65A}"/>
              </a:ext>
            </a:extLst>
          </p:cNvPr>
          <p:cNvSpPr>
            <a:spLocks noGrp="1" noChangeArrowheads="1"/>
          </p:cNvSpPr>
          <p:nvPr>
            <p:ph type="sldNum" sz="quarter" idx="12"/>
          </p:nvPr>
        </p:nvSpPr>
        <p:spPr>
          <a:ln/>
        </p:spPr>
        <p:txBody>
          <a:bodyPr/>
          <a:lstStyle>
            <a:lvl1pPr>
              <a:defRPr/>
            </a:lvl1pPr>
          </a:lstStyle>
          <a:p>
            <a:fld id="{926472E2-FC6E-42D0-8E44-C14863A113EC}" type="slidenum">
              <a:rPr lang="en-US" altLang="en-US"/>
              <a:pPr/>
              <a:t>‹#›</a:t>
            </a:fld>
            <a:endParaRPr lang="en-US" altLang="en-US"/>
          </a:p>
        </p:txBody>
      </p:sp>
    </p:spTree>
    <p:extLst>
      <p:ext uri="{BB962C8B-B14F-4D97-AF65-F5344CB8AC3E}">
        <p14:creationId xmlns:p14="http://schemas.microsoft.com/office/powerpoint/2010/main" val="30433271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49C7E1B-1F7F-47BA-A7BF-78927A8A85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DC1E26-F515-4468-BC4D-65FCCA7F35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5C7A5C-1E41-469C-9DC4-43F025F30CE4}"/>
              </a:ext>
            </a:extLst>
          </p:cNvPr>
          <p:cNvSpPr>
            <a:spLocks noGrp="1" noChangeArrowheads="1"/>
          </p:cNvSpPr>
          <p:nvPr>
            <p:ph type="sldNum" sz="quarter" idx="12"/>
          </p:nvPr>
        </p:nvSpPr>
        <p:spPr>
          <a:ln/>
        </p:spPr>
        <p:txBody>
          <a:bodyPr/>
          <a:lstStyle>
            <a:lvl1pPr>
              <a:defRPr/>
            </a:lvl1pPr>
          </a:lstStyle>
          <a:p>
            <a:fld id="{19C406B2-17DA-4641-A085-7DEECC2A3D66}" type="slidenum">
              <a:rPr lang="en-US" altLang="en-US"/>
              <a:pPr/>
              <a:t>‹#›</a:t>
            </a:fld>
            <a:endParaRPr lang="en-US" altLang="en-US"/>
          </a:p>
        </p:txBody>
      </p:sp>
    </p:spTree>
    <p:extLst>
      <p:ext uri="{BB962C8B-B14F-4D97-AF65-F5344CB8AC3E}">
        <p14:creationId xmlns:p14="http://schemas.microsoft.com/office/powerpoint/2010/main" val="30490853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671F0FA-457A-4869-97FC-E5DC286F3E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193F88-C267-4CBA-B3F7-25966A6F98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E6BEA9-AF67-452B-BB9F-0A97B2952F96}"/>
              </a:ext>
            </a:extLst>
          </p:cNvPr>
          <p:cNvSpPr>
            <a:spLocks noGrp="1" noChangeArrowheads="1"/>
          </p:cNvSpPr>
          <p:nvPr>
            <p:ph type="sldNum" sz="quarter" idx="12"/>
          </p:nvPr>
        </p:nvSpPr>
        <p:spPr>
          <a:ln/>
        </p:spPr>
        <p:txBody>
          <a:bodyPr/>
          <a:lstStyle>
            <a:lvl1pPr>
              <a:defRPr/>
            </a:lvl1pPr>
          </a:lstStyle>
          <a:p>
            <a:fld id="{8E759E7E-791D-4E86-8B73-3B0D6A445C53}" type="slidenum">
              <a:rPr lang="en-US" altLang="en-US"/>
              <a:pPr/>
              <a:t>‹#›</a:t>
            </a:fld>
            <a:endParaRPr lang="en-US" altLang="en-US"/>
          </a:p>
        </p:txBody>
      </p:sp>
    </p:spTree>
    <p:extLst>
      <p:ext uri="{BB962C8B-B14F-4D97-AF65-F5344CB8AC3E}">
        <p14:creationId xmlns:p14="http://schemas.microsoft.com/office/powerpoint/2010/main" val="30292379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D5FA5E1-D3D4-4140-97C3-1ED25268CB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12578B-4DF3-4F34-A75B-9D13D9AC60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6273E5-E34E-456F-BFEA-5408C6C92813}"/>
              </a:ext>
            </a:extLst>
          </p:cNvPr>
          <p:cNvSpPr>
            <a:spLocks noGrp="1" noChangeArrowheads="1"/>
          </p:cNvSpPr>
          <p:nvPr>
            <p:ph type="sldNum" sz="quarter" idx="12"/>
          </p:nvPr>
        </p:nvSpPr>
        <p:spPr>
          <a:ln/>
        </p:spPr>
        <p:txBody>
          <a:bodyPr/>
          <a:lstStyle>
            <a:lvl1pPr>
              <a:defRPr/>
            </a:lvl1pPr>
          </a:lstStyle>
          <a:p>
            <a:fld id="{D78354E1-E22B-4569-BB2B-D642EE0DF07B}" type="slidenum">
              <a:rPr lang="en-US" altLang="en-US"/>
              <a:pPr/>
              <a:t>‹#›</a:t>
            </a:fld>
            <a:endParaRPr lang="en-US" altLang="en-US"/>
          </a:p>
        </p:txBody>
      </p:sp>
    </p:spTree>
    <p:extLst>
      <p:ext uri="{BB962C8B-B14F-4D97-AF65-F5344CB8AC3E}">
        <p14:creationId xmlns:p14="http://schemas.microsoft.com/office/powerpoint/2010/main" val="18394953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3315D6FB-C3E4-44E6-B4A4-B9C285F2B5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856106-6B47-455B-B2E8-4A11859069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6845AD-A130-439C-8CF8-79B25F79FD1A}"/>
              </a:ext>
            </a:extLst>
          </p:cNvPr>
          <p:cNvSpPr>
            <a:spLocks noGrp="1" noChangeArrowheads="1"/>
          </p:cNvSpPr>
          <p:nvPr>
            <p:ph type="sldNum" sz="quarter" idx="12"/>
          </p:nvPr>
        </p:nvSpPr>
        <p:spPr>
          <a:ln/>
        </p:spPr>
        <p:txBody>
          <a:bodyPr/>
          <a:lstStyle>
            <a:lvl1pPr>
              <a:defRPr/>
            </a:lvl1pPr>
          </a:lstStyle>
          <a:p>
            <a:fld id="{7C0343DA-2A6B-42AB-AA89-E66C7F0B90B3}" type="slidenum">
              <a:rPr lang="en-US" altLang="en-US"/>
              <a:pPr/>
              <a:t>‹#›</a:t>
            </a:fld>
            <a:endParaRPr lang="en-US" altLang="en-US"/>
          </a:p>
        </p:txBody>
      </p:sp>
    </p:spTree>
    <p:extLst>
      <p:ext uri="{BB962C8B-B14F-4D97-AF65-F5344CB8AC3E}">
        <p14:creationId xmlns:p14="http://schemas.microsoft.com/office/powerpoint/2010/main" val="17096402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4862048-C5BC-4165-91BB-6B8CAB81BE7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BE1A73-CF60-499E-83EE-F7F510284A42}"/>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9031FDD8-3A74-421D-8AD4-E72C1A2F7340}"/>
              </a:ext>
            </a:extLst>
          </p:cNvPr>
          <p:cNvSpPr>
            <a:spLocks noGrp="1" noChangeArrowheads="1"/>
          </p:cNvSpPr>
          <p:nvPr>
            <p:ph type="sldNum" sz="quarter" idx="12"/>
          </p:nvPr>
        </p:nvSpPr>
        <p:spPr/>
        <p:txBody>
          <a:bodyPr/>
          <a:lstStyle>
            <a:lvl1pPr>
              <a:defRPr/>
            </a:lvl1pPr>
          </a:lstStyle>
          <a:p>
            <a:pPr>
              <a:defRPr/>
            </a:pPr>
            <a:fld id="{8DC8B5CA-1F96-40C0-8AC3-41FF8964691F}" type="slidenum">
              <a:rPr lang="en-US" altLang="en-US"/>
              <a:pPr>
                <a:defRPr/>
              </a:pPr>
              <a:t>‹#›</a:t>
            </a:fld>
            <a:endParaRPr lang="en-US" altLang="en-US"/>
          </a:p>
        </p:txBody>
      </p:sp>
    </p:spTree>
    <p:extLst>
      <p:ext uri="{BB962C8B-B14F-4D97-AF65-F5344CB8AC3E}">
        <p14:creationId xmlns:p14="http://schemas.microsoft.com/office/powerpoint/2010/main" val="1389936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275A1E2-50D8-D643-8B9D-D6FC4E03170B}" type="slidenum">
              <a:rPr lang="en-US" altLang="en-US"/>
              <a:pPr/>
              <a:t>‹#›</a:t>
            </a:fld>
            <a:endParaRPr lang="en-US" altLang="en-US"/>
          </a:p>
        </p:txBody>
      </p:sp>
    </p:spTree>
    <p:extLst>
      <p:ext uri="{BB962C8B-B14F-4D97-AF65-F5344CB8AC3E}">
        <p14:creationId xmlns:p14="http://schemas.microsoft.com/office/powerpoint/2010/main" val="1578479525"/>
      </p:ext>
    </p:extLst>
  </p:cSld>
  <p:clrMapOvr>
    <a:masterClrMapping/>
  </p:clrMapOvr>
  <p:transition>
    <p:cover dir="ld"/>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7B1134-3CF5-4CB2-BA75-D3825B6237E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E731F6-6FBC-4867-B600-C256895FF551}"/>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E93BD625-BF4F-45E8-978A-A6C70400DE41}"/>
              </a:ext>
            </a:extLst>
          </p:cNvPr>
          <p:cNvSpPr>
            <a:spLocks noGrp="1" noChangeArrowheads="1"/>
          </p:cNvSpPr>
          <p:nvPr>
            <p:ph type="sldNum" sz="quarter" idx="12"/>
          </p:nvPr>
        </p:nvSpPr>
        <p:spPr/>
        <p:txBody>
          <a:bodyPr/>
          <a:lstStyle>
            <a:lvl1pPr>
              <a:defRPr/>
            </a:lvl1pPr>
          </a:lstStyle>
          <a:p>
            <a:pPr>
              <a:defRPr/>
            </a:pPr>
            <a:fld id="{1224135A-0221-4D4D-A8BC-500AAB50521B}" type="slidenum">
              <a:rPr lang="en-US" altLang="en-US"/>
              <a:pPr>
                <a:defRPr/>
              </a:pPr>
              <a:t>‹#›</a:t>
            </a:fld>
            <a:endParaRPr lang="en-US" altLang="en-US"/>
          </a:p>
        </p:txBody>
      </p:sp>
    </p:spTree>
    <p:extLst>
      <p:ext uri="{BB962C8B-B14F-4D97-AF65-F5344CB8AC3E}">
        <p14:creationId xmlns:p14="http://schemas.microsoft.com/office/powerpoint/2010/main" val="27410363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B5EE510F-670C-47D6-AF01-CD2CD681506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3C48E7-680E-40AD-8E53-75579D8998F2}"/>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1150B481-5220-4E68-867C-23389EB33858}"/>
              </a:ext>
            </a:extLst>
          </p:cNvPr>
          <p:cNvSpPr>
            <a:spLocks noGrp="1" noChangeArrowheads="1"/>
          </p:cNvSpPr>
          <p:nvPr>
            <p:ph type="sldNum" sz="quarter" idx="12"/>
          </p:nvPr>
        </p:nvSpPr>
        <p:spPr/>
        <p:txBody>
          <a:bodyPr/>
          <a:lstStyle>
            <a:lvl1pPr>
              <a:defRPr/>
            </a:lvl1pPr>
          </a:lstStyle>
          <a:p>
            <a:pPr>
              <a:defRPr/>
            </a:pPr>
            <a:fld id="{E8B1746E-71E3-49F5-8F16-D121E4021212}" type="slidenum">
              <a:rPr lang="en-US" altLang="en-US"/>
              <a:pPr>
                <a:defRPr/>
              </a:pPr>
              <a:t>‹#›</a:t>
            </a:fld>
            <a:endParaRPr lang="en-US" altLang="en-US"/>
          </a:p>
        </p:txBody>
      </p:sp>
    </p:spTree>
    <p:extLst>
      <p:ext uri="{BB962C8B-B14F-4D97-AF65-F5344CB8AC3E}">
        <p14:creationId xmlns:p14="http://schemas.microsoft.com/office/powerpoint/2010/main" val="8614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5B58A29E-7DA7-4B11-B4B2-F5D87A9C1CD2}"/>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7">
            <a:extLst>
              <a:ext uri="{FF2B5EF4-FFF2-40B4-BE49-F238E27FC236}">
                <a16:creationId xmlns:a16="http://schemas.microsoft.com/office/drawing/2014/main" id="{334D6ABE-F28C-4389-BAAB-D0E4CAFC89B5}"/>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8">
            <a:extLst>
              <a:ext uri="{FF2B5EF4-FFF2-40B4-BE49-F238E27FC236}">
                <a16:creationId xmlns:a16="http://schemas.microsoft.com/office/drawing/2014/main" id="{361359DF-3362-474F-960F-C7C0B63B277F}"/>
              </a:ext>
            </a:extLst>
          </p:cNvPr>
          <p:cNvSpPr>
            <a:spLocks noGrp="1" noChangeArrowheads="1"/>
          </p:cNvSpPr>
          <p:nvPr>
            <p:ph type="sldNum" sz="quarter" idx="12"/>
          </p:nvPr>
        </p:nvSpPr>
        <p:spPr/>
        <p:txBody>
          <a:bodyPr/>
          <a:lstStyle>
            <a:lvl1pPr>
              <a:defRPr/>
            </a:lvl1pPr>
          </a:lstStyle>
          <a:p>
            <a:pPr>
              <a:defRPr/>
            </a:pPr>
            <a:fld id="{3A07ED41-D035-45DE-B7AD-62984158865B}" type="slidenum">
              <a:rPr lang="en-US" altLang="en-US"/>
              <a:pPr>
                <a:defRPr/>
              </a:pPr>
              <a:t>‹#›</a:t>
            </a:fld>
            <a:endParaRPr lang="en-US" altLang="en-US"/>
          </a:p>
        </p:txBody>
      </p:sp>
    </p:spTree>
    <p:extLst>
      <p:ext uri="{BB962C8B-B14F-4D97-AF65-F5344CB8AC3E}">
        <p14:creationId xmlns:p14="http://schemas.microsoft.com/office/powerpoint/2010/main" val="18885791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1676CE6-5919-4C7C-814E-BC8AAC72DCDF}"/>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71F8E58-52A9-4B2E-865B-CCF9FE4800C6}"/>
              </a:ext>
            </a:extLst>
          </p:cNvPr>
          <p:cNvSpPr>
            <a:spLocks noGrp="1" noChangeArrowheads="1"/>
          </p:cNvSpPr>
          <p:nvPr>
            <p:ph type="ftr" sz="quarter" idx="11"/>
          </p:nvPr>
        </p:nvSpPr>
        <p:spPr/>
        <p:txBody>
          <a:bodyPr/>
          <a:lstStyle>
            <a:lvl1pPr algn="l">
              <a:defRPr/>
            </a:lvl1pPr>
          </a:lstStyle>
          <a:p>
            <a:pPr>
              <a:defRPr/>
            </a:pPr>
            <a:endParaRPr lang="en-US"/>
          </a:p>
        </p:txBody>
      </p:sp>
      <p:sp>
        <p:nvSpPr>
          <p:cNvPr id="9" name="Rectangle 6">
            <a:extLst>
              <a:ext uri="{FF2B5EF4-FFF2-40B4-BE49-F238E27FC236}">
                <a16:creationId xmlns:a16="http://schemas.microsoft.com/office/drawing/2014/main" id="{920E8F96-0BC7-4358-B104-A608A8C1A5B8}"/>
              </a:ext>
            </a:extLst>
          </p:cNvPr>
          <p:cNvSpPr>
            <a:spLocks noGrp="1" noChangeArrowheads="1"/>
          </p:cNvSpPr>
          <p:nvPr>
            <p:ph type="sldNum" sz="quarter" idx="12"/>
          </p:nvPr>
        </p:nvSpPr>
        <p:spPr/>
        <p:txBody>
          <a:bodyPr/>
          <a:lstStyle>
            <a:lvl1pPr>
              <a:defRPr/>
            </a:lvl1pPr>
          </a:lstStyle>
          <a:p>
            <a:pPr>
              <a:defRPr/>
            </a:pPr>
            <a:fld id="{C460CB06-F687-4145-B185-BA3E0183EA6F}" type="slidenum">
              <a:rPr lang="en-US" altLang="en-US"/>
              <a:pPr>
                <a:defRPr/>
              </a:pPr>
              <a:t>‹#›</a:t>
            </a:fld>
            <a:endParaRPr lang="en-US" altLang="en-US"/>
          </a:p>
        </p:txBody>
      </p:sp>
    </p:spTree>
    <p:extLst>
      <p:ext uri="{BB962C8B-B14F-4D97-AF65-F5344CB8AC3E}">
        <p14:creationId xmlns:p14="http://schemas.microsoft.com/office/powerpoint/2010/main" val="34836485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784182F-3647-4500-8362-65C8AB774F0D}"/>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6AC9828-D27F-44A0-BFA9-A673439C1D93}"/>
              </a:ext>
            </a:extLst>
          </p:cNvPr>
          <p:cNvSpPr>
            <a:spLocks noGrp="1" noChangeArrowheads="1"/>
          </p:cNvSpPr>
          <p:nvPr>
            <p:ph type="ftr" sz="quarter" idx="11"/>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A4F13587-5F31-4E0F-A4C9-DCDE9B7AD2B1}"/>
              </a:ext>
            </a:extLst>
          </p:cNvPr>
          <p:cNvSpPr>
            <a:spLocks noGrp="1" noChangeArrowheads="1"/>
          </p:cNvSpPr>
          <p:nvPr>
            <p:ph type="sldNum" sz="quarter" idx="12"/>
          </p:nvPr>
        </p:nvSpPr>
        <p:spPr/>
        <p:txBody>
          <a:bodyPr/>
          <a:lstStyle>
            <a:lvl1pPr>
              <a:defRPr/>
            </a:lvl1pPr>
          </a:lstStyle>
          <a:p>
            <a:pPr>
              <a:defRPr/>
            </a:pPr>
            <a:fld id="{28F51432-7A20-4D58-8220-F1FB4F2BF1FC}" type="slidenum">
              <a:rPr lang="en-US" altLang="en-US"/>
              <a:pPr>
                <a:defRPr/>
              </a:pPr>
              <a:t>‹#›</a:t>
            </a:fld>
            <a:endParaRPr lang="en-US" altLang="en-US"/>
          </a:p>
        </p:txBody>
      </p:sp>
    </p:spTree>
    <p:extLst>
      <p:ext uri="{BB962C8B-B14F-4D97-AF65-F5344CB8AC3E}">
        <p14:creationId xmlns:p14="http://schemas.microsoft.com/office/powerpoint/2010/main" val="32178307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3C84691-26E1-4DC3-9BDE-249DFEEAFFF0}"/>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C76AE93-5F4B-4C33-9798-00A57C4663C9}"/>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6">
            <a:extLst>
              <a:ext uri="{FF2B5EF4-FFF2-40B4-BE49-F238E27FC236}">
                <a16:creationId xmlns:a16="http://schemas.microsoft.com/office/drawing/2014/main" id="{A5FB41F8-4161-4467-A3BC-55812BD5D3B3}"/>
              </a:ext>
            </a:extLst>
          </p:cNvPr>
          <p:cNvSpPr>
            <a:spLocks noGrp="1" noChangeArrowheads="1"/>
          </p:cNvSpPr>
          <p:nvPr>
            <p:ph type="sldNum" sz="quarter" idx="12"/>
          </p:nvPr>
        </p:nvSpPr>
        <p:spPr/>
        <p:txBody>
          <a:bodyPr/>
          <a:lstStyle>
            <a:lvl1pPr>
              <a:defRPr/>
            </a:lvl1pPr>
          </a:lstStyle>
          <a:p>
            <a:pPr>
              <a:defRPr/>
            </a:pPr>
            <a:fld id="{59224A2E-945F-4197-9BB1-1B77967C7F85}" type="slidenum">
              <a:rPr lang="en-US" altLang="en-US"/>
              <a:pPr>
                <a:defRPr/>
              </a:pPr>
              <a:t>‹#›</a:t>
            </a:fld>
            <a:endParaRPr lang="en-US" altLang="en-US"/>
          </a:p>
        </p:txBody>
      </p:sp>
    </p:spTree>
    <p:extLst>
      <p:ext uri="{BB962C8B-B14F-4D97-AF65-F5344CB8AC3E}">
        <p14:creationId xmlns:p14="http://schemas.microsoft.com/office/powerpoint/2010/main" val="15075404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9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6">
            <a:extLst>
              <a:ext uri="{FF2B5EF4-FFF2-40B4-BE49-F238E27FC236}">
                <a16:creationId xmlns:a16="http://schemas.microsoft.com/office/drawing/2014/main" id="{C6307453-935A-41C2-A18B-682DE59B4769}"/>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7">
            <a:extLst>
              <a:ext uri="{FF2B5EF4-FFF2-40B4-BE49-F238E27FC236}">
                <a16:creationId xmlns:a16="http://schemas.microsoft.com/office/drawing/2014/main" id="{8DFE982F-6796-4BBB-8E8E-8BC0CB7D85F3}"/>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8">
            <a:extLst>
              <a:ext uri="{FF2B5EF4-FFF2-40B4-BE49-F238E27FC236}">
                <a16:creationId xmlns:a16="http://schemas.microsoft.com/office/drawing/2014/main" id="{99740C2A-960F-493F-A4E3-68B3057D765B}"/>
              </a:ext>
            </a:extLst>
          </p:cNvPr>
          <p:cNvSpPr>
            <a:spLocks noGrp="1" noChangeArrowheads="1"/>
          </p:cNvSpPr>
          <p:nvPr>
            <p:ph type="sldNum" sz="quarter" idx="12"/>
          </p:nvPr>
        </p:nvSpPr>
        <p:spPr/>
        <p:txBody>
          <a:bodyPr/>
          <a:lstStyle>
            <a:lvl1pPr>
              <a:defRPr/>
            </a:lvl1pPr>
          </a:lstStyle>
          <a:p>
            <a:pPr>
              <a:defRPr/>
            </a:pPr>
            <a:fld id="{4FC2D470-4B2D-4C30-95FF-C46FAB36DACF}" type="slidenum">
              <a:rPr lang="en-US" altLang="en-US"/>
              <a:pPr>
                <a:defRPr/>
              </a:pPr>
              <a:t>‹#›</a:t>
            </a:fld>
            <a:endParaRPr lang="en-US" altLang="en-US"/>
          </a:p>
        </p:txBody>
      </p:sp>
    </p:spTree>
    <p:extLst>
      <p:ext uri="{BB962C8B-B14F-4D97-AF65-F5344CB8AC3E}">
        <p14:creationId xmlns:p14="http://schemas.microsoft.com/office/powerpoint/2010/main" val="42133278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6">
            <a:extLst>
              <a:ext uri="{FF2B5EF4-FFF2-40B4-BE49-F238E27FC236}">
                <a16:creationId xmlns:a16="http://schemas.microsoft.com/office/drawing/2014/main" id="{377C7570-764C-4A3A-A6BD-364D41B55421}"/>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7">
            <a:extLst>
              <a:ext uri="{FF2B5EF4-FFF2-40B4-BE49-F238E27FC236}">
                <a16:creationId xmlns:a16="http://schemas.microsoft.com/office/drawing/2014/main" id="{D2D69D35-F9FE-4F73-9D55-E324A26E51C7}"/>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8">
            <a:extLst>
              <a:ext uri="{FF2B5EF4-FFF2-40B4-BE49-F238E27FC236}">
                <a16:creationId xmlns:a16="http://schemas.microsoft.com/office/drawing/2014/main" id="{2BAC034B-61A9-42B2-B496-4965296E1C86}"/>
              </a:ext>
            </a:extLst>
          </p:cNvPr>
          <p:cNvSpPr>
            <a:spLocks noGrp="1" noChangeArrowheads="1"/>
          </p:cNvSpPr>
          <p:nvPr>
            <p:ph type="sldNum" sz="quarter" idx="12"/>
          </p:nvPr>
        </p:nvSpPr>
        <p:spPr/>
        <p:txBody>
          <a:bodyPr/>
          <a:lstStyle>
            <a:lvl1pPr>
              <a:defRPr/>
            </a:lvl1pPr>
          </a:lstStyle>
          <a:p>
            <a:pPr>
              <a:defRPr/>
            </a:pPr>
            <a:fld id="{08E832F8-A57B-4853-9A50-42D653A64A35}" type="slidenum">
              <a:rPr lang="en-US" altLang="en-US"/>
              <a:pPr>
                <a:defRPr/>
              </a:pPr>
              <a:t>‹#›</a:t>
            </a:fld>
            <a:endParaRPr lang="en-US" altLang="en-US"/>
          </a:p>
        </p:txBody>
      </p:sp>
    </p:spTree>
    <p:extLst>
      <p:ext uri="{BB962C8B-B14F-4D97-AF65-F5344CB8AC3E}">
        <p14:creationId xmlns:p14="http://schemas.microsoft.com/office/powerpoint/2010/main" val="38771041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C6DAB3-E3C3-4A24-A400-B5D04B0AFF0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794E5A-7FDA-48F1-B539-DB3173B1F7A9}"/>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B6806BEB-2937-4BE5-8129-F8DA743DDE60}"/>
              </a:ext>
            </a:extLst>
          </p:cNvPr>
          <p:cNvSpPr>
            <a:spLocks noGrp="1" noChangeArrowheads="1"/>
          </p:cNvSpPr>
          <p:nvPr>
            <p:ph type="sldNum" sz="quarter" idx="12"/>
          </p:nvPr>
        </p:nvSpPr>
        <p:spPr/>
        <p:txBody>
          <a:bodyPr/>
          <a:lstStyle>
            <a:lvl1pPr>
              <a:defRPr/>
            </a:lvl1pPr>
          </a:lstStyle>
          <a:p>
            <a:pPr>
              <a:defRPr/>
            </a:pPr>
            <a:fld id="{D9A78157-C4A2-4E81-BB5B-ACB9D790388C}" type="slidenum">
              <a:rPr lang="en-US" altLang="en-US"/>
              <a:pPr>
                <a:defRPr/>
              </a:pPr>
              <a:t>‹#›</a:t>
            </a:fld>
            <a:endParaRPr lang="en-US" altLang="en-US"/>
          </a:p>
        </p:txBody>
      </p:sp>
    </p:spTree>
    <p:extLst>
      <p:ext uri="{BB962C8B-B14F-4D97-AF65-F5344CB8AC3E}">
        <p14:creationId xmlns:p14="http://schemas.microsoft.com/office/powerpoint/2010/main" val="8021313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4F620F-0591-4403-B648-0C56CDB69389}"/>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6B5047-12EE-49B7-A82D-6C09E581675B}"/>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EB97F384-3E92-46F8-B65F-A05FD562F6AF}"/>
              </a:ext>
            </a:extLst>
          </p:cNvPr>
          <p:cNvSpPr>
            <a:spLocks noGrp="1" noChangeArrowheads="1"/>
          </p:cNvSpPr>
          <p:nvPr>
            <p:ph type="sldNum" sz="quarter" idx="12"/>
          </p:nvPr>
        </p:nvSpPr>
        <p:spPr/>
        <p:txBody>
          <a:bodyPr/>
          <a:lstStyle>
            <a:lvl1pPr>
              <a:defRPr/>
            </a:lvl1pPr>
          </a:lstStyle>
          <a:p>
            <a:pPr>
              <a:defRPr/>
            </a:pPr>
            <a:fld id="{E42237D5-E15B-499E-8317-723066BC97AF}" type="slidenum">
              <a:rPr lang="en-US" altLang="en-US"/>
              <a:pPr>
                <a:defRPr/>
              </a:pPr>
              <a:t>‹#›</a:t>
            </a:fld>
            <a:endParaRPr lang="en-US" altLang="en-US"/>
          </a:p>
        </p:txBody>
      </p:sp>
    </p:spTree>
    <p:extLst>
      <p:ext uri="{BB962C8B-B14F-4D97-AF65-F5344CB8AC3E}">
        <p14:creationId xmlns:p14="http://schemas.microsoft.com/office/powerpoint/2010/main" val="1863544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0.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1.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3.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5.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theme" Target="../theme/theme16.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theme" Target="../theme/theme19.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theme" Target="../theme/theme20.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2.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theme" Target="../theme/theme2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4.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5.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26.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7.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135008C-78F8-FB48-AF07-2A49D91DA06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05063" r:id="rId1"/>
    <p:sldLayoutId id="2147505064" r:id="rId2"/>
    <p:sldLayoutId id="2147505065" r:id="rId3"/>
    <p:sldLayoutId id="2147505066" r:id="rId4"/>
    <p:sldLayoutId id="2147505067" r:id="rId5"/>
    <p:sldLayoutId id="2147505068" r:id="rId6"/>
    <p:sldLayoutId id="2147505069" r:id="rId7"/>
    <p:sldLayoutId id="2147505070" r:id="rId8"/>
    <p:sldLayoutId id="2147505071" r:id="rId9"/>
    <p:sldLayoutId id="2147505072" r:id="rId10"/>
    <p:sldLayoutId id="2147505073" r:id="rId11"/>
    <p:sldLayoutId id="2147505074" r:id="rId12"/>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9EFBCEA4-2276-A146-BBB3-34C53C120176}" type="slidenum">
              <a:rPr lang="en-US" altLang="en-US"/>
              <a:pPr/>
              <a:t>‹#›</a:t>
            </a:fld>
            <a:endParaRPr lang="en-US" altLang="en-US"/>
          </a:p>
        </p:txBody>
      </p:sp>
    </p:spTree>
    <p:extLst>
      <p:ext uri="{BB962C8B-B14F-4D97-AF65-F5344CB8AC3E}">
        <p14:creationId xmlns:p14="http://schemas.microsoft.com/office/powerpoint/2010/main" val="957464820"/>
      </p:ext>
    </p:extLst>
  </p:cSld>
  <p:clrMap bg1="lt1" tx1="dk1" bg2="lt2" tx2="dk2" accent1="accent1" accent2="accent2" accent3="accent3" accent4="accent4" accent5="accent5" accent6="accent6" hlink="hlink" folHlink="folHlink"/>
  <p:sldLayoutIdLst>
    <p:sldLayoutId id="2147505710" r:id="rId1"/>
    <p:sldLayoutId id="2147505711" r:id="rId2"/>
    <p:sldLayoutId id="2147505712" r:id="rId3"/>
    <p:sldLayoutId id="2147505713" r:id="rId4"/>
    <p:sldLayoutId id="2147505714" r:id="rId5"/>
    <p:sldLayoutId id="2147505715" r:id="rId6"/>
    <p:sldLayoutId id="2147505716" r:id="rId7"/>
    <p:sldLayoutId id="2147505717" r:id="rId8"/>
    <p:sldLayoutId id="2147505718" r:id="rId9"/>
    <p:sldLayoutId id="2147505719" r:id="rId10"/>
    <p:sldLayoutId id="2147505720" r:id="rId11"/>
    <p:sldLayoutId id="2147505721" r:id="rId12"/>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01D9D045-3C84-4D44-A568-42BD758731FF}" type="slidenum">
              <a:rPr lang="en-US" altLang="en-US"/>
              <a:pPr/>
              <a:t>‹#›</a:t>
            </a:fld>
            <a:endParaRPr lang="en-US" altLang="en-US"/>
          </a:p>
        </p:txBody>
      </p:sp>
    </p:spTree>
    <p:extLst>
      <p:ext uri="{BB962C8B-B14F-4D97-AF65-F5344CB8AC3E}">
        <p14:creationId xmlns:p14="http://schemas.microsoft.com/office/powerpoint/2010/main" val="2418379992"/>
      </p:ext>
    </p:extLst>
  </p:cSld>
  <p:clrMap bg1="lt1" tx1="dk1" bg2="lt2" tx2="dk2" accent1="accent1" accent2="accent2" accent3="accent3" accent4="accent4" accent5="accent5" accent6="accent6" hlink="hlink" folHlink="folHlink"/>
  <p:sldLayoutIdLst>
    <p:sldLayoutId id="2147506109" r:id="rId1"/>
    <p:sldLayoutId id="2147506110" r:id="rId2"/>
    <p:sldLayoutId id="2147506111" r:id="rId3"/>
    <p:sldLayoutId id="2147506112" r:id="rId4"/>
    <p:sldLayoutId id="2147506113" r:id="rId5"/>
    <p:sldLayoutId id="2147506114" r:id="rId6"/>
    <p:sldLayoutId id="2147506115" r:id="rId7"/>
    <p:sldLayoutId id="2147506116" r:id="rId8"/>
    <p:sldLayoutId id="2147506117" r:id="rId9"/>
    <p:sldLayoutId id="2147506118" r:id="rId10"/>
    <p:sldLayoutId id="2147506119" r:id="rId11"/>
    <p:sldLayoutId id="2147506120" r:id="rId12"/>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6" rIns="91410" bIns="45706"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6" rIns="91410" bIns="4570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6" rIns="91410" bIns="45706" numCol="1" anchor="t" anchorCtr="0" compatLnSpc="1">
            <a:prstTxWarp prst="textNoShape">
              <a:avLst/>
            </a:prstTxWarp>
          </a:bodyPr>
          <a:lstStyle>
            <a:lvl1pPr eaLnBrk="1" hangingPunct="1">
              <a:defRPr sz="1400">
                <a:solidFill>
                  <a:srgbClr val="000000"/>
                </a:solidFill>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6" rIns="91410" bIns="45706" numCol="1" anchor="t" anchorCtr="0" compatLnSpc="1">
            <a:prstTxWarp prst="textNoShape">
              <a:avLst/>
            </a:prstTxWarp>
          </a:bodyPr>
          <a:lstStyle>
            <a:lvl1pPr algn="ctr" eaLnBrk="1" hangingPunct="1">
              <a:defRPr sz="1400">
                <a:solidFill>
                  <a:srgbClr val="000000"/>
                </a:solidFill>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6" rIns="91410" bIns="45706" numCol="1" anchor="t" anchorCtr="0" compatLnSpc="1">
            <a:prstTxWarp prst="textNoShape">
              <a:avLst/>
            </a:prstTxWarp>
          </a:bodyPr>
          <a:lstStyle>
            <a:lvl1pPr algn="r" eaLnBrk="1" hangingPunct="1">
              <a:defRPr sz="1400">
                <a:solidFill>
                  <a:srgbClr val="000000"/>
                </a:solidFill>
                <a:cs typeface="+mn-cs"/>
              </a:defRPr>
            </a:lvl1pPr>
          </a:lstStyle>
          <a:p>
            <a:pPr fontAlgn="base">
              <a:spcBef>
                <a:spcPct val="0"/>
              </a:spcBef>
              <a:spcAft>
                <a:spcPct val="0"/>
              </a:spcAft>
              <a:defRPr/>
            </a:pPr>
            <a:fld id="{D8E0A2D1-1B6B-42D5-B89D-4ABE9769736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84272871"/>
      </p:ext>
    </p:extLst>
  </p:cSld>
  <p:clrMap bg1="lt1" tx1="dk1" bg2="lt2" tx2="dk2" accent1="accent1" accent2="accent2" accent3="accent3" accent4="accent4" accent5="accent5" accent6="accent6" hlink="hlink" folHlink="folHlink"/>
  <p:sldLayoutIdLst>
    <p:sldLayoutId id="2147506122" r:id="rId1"/>
    <p:sldLayoutId id="2147506123" r:id="rId2"/>
    <p:sldLayoutId id="2147506124" r:id="rId3"/>
    <p:sldLayoutId id="2147506125" r:id="rId4"/>
    <p:sldLayoutId id="2147506126" r:id="rId5"/>
    <p:sldLayoutId id="2147506127" r:id="rId6"/>
    <p:sldLayoutId id="2147506128" r:id="rId7"/>
    <p:sldLayoutId id="2147506129" r:id="rId8"/>
    <p:sldLayoutId id="2147506130" r:id="rId9"/>
    <p:sldLayoutId id="2147506131" r:id="rId10"/>
    <p:sldLayoutId id="2147506132" r:id="rId11"/>
    <p:sldLayoutId id="2147506133" r:id="rId12"/>
    <p:sldLayoutId id="2147506134" r:id="rId13"/>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059" algn="ctr" rtl="0" fontAlgn="base">
        <a:spcBef>
          <a:spcPct val="0"/>
        </a:spcBef>
        <a:spcAft>
          <a:spcPct val="0"/>
        </a:spcAft>
        <a:defRPr sz="4400">
          <a:solidFill>
            <a:schemeClr val="tx2"/>
          </a:solidFill>
          <a:latin typeface="Times New Roman" pitchFamily="18" charset="0"/>
        </a:defRPr>
      </a:lvl6pPr>
      <a:lvl7pPr marL="914116" algn="ctr" rtl="0" fontAlgn="base">
        <a:spcBef>
          <a:spcPct val="0"/>
        </a:spcBef>
        <a:spcAft>
          <a:spcPct val="0"/>
        </a:spcAft>
        <a:defRPr sz="4400">
          <a:solidFill>
            <a:schemeClr val="tx2"/>
          </a:solidFill>
          <a:latin typeface="Times New Roman" pitchFamily="18" charset="0"/>
        </a:defRPr>
      </a:lvl7pPr>
      <a:lvl8pPr marL="1371174" algn="ctr" rtl="0" fontAlgn="base">
        <a:spcBef>
          <a:spcPct val="0"/>
        </a:spcBef>
        <a:spcAft>
          <a:spcPct val="0"/>
        </a:spcAft>
        <a:defRPr sz="4400">
          <a:solidFill>
            <a:schemeClr val="tx2"/>
          </a:solidFill>
          <a:latin typeface="Times New Roman" pitchFamily="18" charset="0"/>
        </a:defRPr>
      </a:lvl8pPr>
      <a:lvl9pPr marL="1828231" algn="ctr" rtl="0" fontAlgn="base">
        <a:spcBef>
          <a:spcPct val="0"/>
        </a:spcBef>
        <a:spcAft>
          <a:spcPct val="0"/>
        </a:spcAft>
        <a:defRPr sz="4400">
          <a:solidFill>
            <a:schemeClr val="tx2"/>
          </a:solidFill>
          <a:latin typeface="Times New Roman" pitchFamily="18" charset="0"/>
        </a:defRPr>
      </a:lvl9pPr>
    </p:titleStyle>
    <p:bodyStyle>
      <a:lvl1pPr marL="342793" indent="-342793" algn="l" rtl="0" eaLnBrk="0" fontAlgn="base" hangingPunct="0">
        <a:spcBef>
          <a:spcPct val="20000"/>
        </a:spcBef>
        <a:spcAft>
          <a:spcPct val="0"/>
        </a:spcAft>
        <a:buChar char="•"/>
        <a:defRPr sz="3200">
          <a:solidFill>
            <a:schemeClr val="tx1"/>
          </a:solidFill>
          <a:latin typeface="+mn-lt"/>
          <a:ea typeface="+mn-ea"/>
          <a:cs typeface="+mn-cs"/>
        </a:defRPr>
      </a:lvl1pPr>
      <a:lvl2pPr marL="742719" indent="-285660" algn="l" rtl="0" eaLnBrk="0" fontAlgn="base" hangingPunct="0">
        <a:spcBef>
          <a:spcPct val="20000"/>
        </a:spcBef>
        <a:spcAft>
          <a:spcPct val="0"/>
        </a:spcAft>
        <a:buChar char="–"/>
        <a:defRPr sz="2800">
          <a:solidFill>
            <a:schemeClr val="tx1"/>
          </a:solidFill>
          <a:latin typeface="+mn-lt"/>
        </a:defRPr>
      </a:lvl2pPr>
      <a:lvl3pPr marL="1142646" indent="-228529" algn="l" rtl="0" eaLnBrk="0" fontAlgn="base" hangingPunct="0">
        <a:spcBef>
          <a:spcPct val="20000"/>
        </a:spcBef>
        <a:spcAft>
          <a:spcPct val="0"/>
        </a:spcAft>
        <a:buChar char="•"/>
        <a:defRPr sz="2400">
          <a:solidFill>
            <a:schemeClr val="tx1"/>
          </a:solidFill>
          <a:latin typeface="+mn-lt"/>
        </a:defRPr>
      </a:lvl3pPr>
      <a:lvl4pPr marL="1599702" indent="-228529" algn="l" rtl="0" eaLnBrk="0" fontAlgn="base" hangingPunct="0">
        <a:spcBef>
          <a:spcPct val="20000"/>
        </a:spcBef>
        <a:spcAft>
          <a:spcPct val="0"/>
        </a:spcAft>
        <a:buChar char="–"/>
        <a:defRPr sz="2000">
          <a:solidFill>
            <a:schemeClr val="tx1"/>
          </a:solidFill>
          <a:latin typeface="+mn-lt"/>
        </a:defRPr>
      </a:lvl4pPr>
      <a:lvl5pPr marL="2056760" indent="-228529" algn="l" rtl="0" eaLnBrk="0" fontAlgn="base" hangingPunct="0">
        <a:spcBef>
          <a:spcPct val="20000"/>
        </a:spcBef>
        <a:spcAft>
          <a:spcPct val="0"/>
        </a:spcAft>
        <a:buChar char="»"/>
        <a:defRPr sz="2000">
          <a:solidFill>
            <a:schemeClr val="tx1"/>
          </a:solidFill>
          <a:latin typeface="+mn-lt"/>
        </a:defRPr>
      </a:lvl5pPr>
      <a:lvl6pPr marL="2513818" indent="-228529" algn="l" rtl="0" fontAlgn="base">
        <a:spcBef>
          <a:spcPct val="20000"/>
        </a:spcBef>
        <a:spcAft>
          <a:spcPct val="0"/>
        </a:spcAft>
        <a:buChar char="»"/>
        <a:defRPr sz="2000">
          <a:solidFill>
            <a:schemeClr val="tx1"/>
          </a:solidFill>
          <a:latin typeface="+mn-lt"/>
        </a:defRPr>
      </a:lvl6pPr>
      <a:lvl7pPr marL="2970876" indent="-228529" algn="l" rtl="0" fontAlgn="base">
        <a:spcBef>
          <a:spcPct val="20000"/>
        </a:spcBef>
        <a:spcAft>
          <a:spcPct val="0"/>
        </a:spcAft>
        <a:buChar char="»"/>
        <a:defRPr sz="2000">
          <a:solidFill>
            <a:schemeClr val="tx1"/>
          </a:solidFill>
          <a:latin typeface="+mn-lt"/>
        </a:defRPr>
      </a:lvl7pPr>
      <a:lvl8pPr marL="3427934" indent="-228529" algn="l" rtl="0" fontAlgn="base">
        <a:spcBef>
          <a:spcPct val="20000"/>
        </a:spcBef>
        <a:spcAft>
          <a:spcPct val="0"/>
        </a:spcAft>
        <a:buChar char="»"/>
        <a:defRPr sz="2000">
          <a:solidFill>
            <a:schemeClr val="tx1"/>
          </a:solidFill>
          <a:latin typeface="+mn-lt"/>
        </a:defRPr>
      </a:lvl8pPr>
      <a:lvl9pPr marL="3884991" indent="-22852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A73324D-C65C-45DF-84D5-B8C8B3F473E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8658732-C0EE-4BC7-80EA-9E4E2567FC6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8CCCA68-4365-42DC-8D95-FDD8D84F77A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244">
                <a:latin typeface="+mn-lt"/>
              </a:defRPr>
            </a:lvl1pPr>
          </a:lstStyle>
          <a:p>
            <a:pPr>
              <a:defRPr/>
            </a:pPr>
            <a:endParaRPr lang="en-US"/>
          </a:p>
        </p:txBody>
      </p:sp>
      <p:sp>
        <p:nvSpPr>
          <p:cNvPr id="1029" name="Rectangle 5">
            <a:extLst>
              <a:ext uri="{FF2B5EF4-FFF2-40B4-BE49-F238E27FC236}">
                <a16:creationId xmlns:a16="http://schemas.microsoft.com/office/drawing/2014/main" id="{BBEC1AC5-5408-4CA1-94AC-585C26AED3C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244">
                <a:latin typeface="+mn-lt"/>
              </a:defRPr>
            </a:lvl1pPr>
          </a:lstStyle>
          <a:p>
            <a:pPr>
              <a:defRPr/>
            </a:pPr>
            <a:endParaRPr lang="en-US"/>
          </a:p>
        </p:txBody>
      </p:sp>
      <p:sp>
        <p:nvSpPr>
          <p:cNvPr id="1030" name="Rectangle 6">
            <a:extLst>
              <a:ext uri="{FF2B5EF4-FFF2-40B4-BE49-F238E27FC236}">
                <a16:creationId xmlns:a16="http://schemas.microsoft.com/office/drawing/2014/main" id="{092B81D0-7BA3-41EA-A946-7CC536F9F1A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244">
                <a:latin typeface="Times New Roman" panose="02020603050405020304" pitchFamily="18" charset="0"/>
              </a:defRPr>
            </a:lvl1pPr>
          </a:lstStyle>
          <a:p>
            <a:fld id="{E0BE4397-5986-4A19-B52E-C6A7D14F2522}" type="slidenum">
              <a:rPr lang="en-US" altLang="en-US"/>
              <a:pPr/>
              <a:t>‹#›</a:t>
            </a:fld>
            <a:endParaRPr lang="en-US" altLang="en-US"/>
          </a:p>
        </p:txBody>
      </p:sp>
    </p:spTree>
    <p:extLst>
      <p:ext uri="{BB962C8B-B14F-4D97-AF65-F5344CB8AC3E}">
        <p14:creationId xmlns:p14="http://schemas.microsoft.com/office/powerpoint/2010/main" val="3639858146"/>
      </p:ext>
    </p:extLst>
  </p:cSld>
  <p:clrMap bg1="dk2" tx1="lt1" bg2="dk1" tx2="lt2" accent1="accent1" accent2="accent2" accent3="accent3" accent4="accent4" accent5="accent5" accent6="accent6" hlink="hlink" folHlink="folHlink"/>
  <p:sldLayoutIdLst>
    <p:sldLayoutId id="2147506271" r:id="rId1"/>
    <p:sldLayoutId id="2147506272" r:id="rId2"/>
    <p:sldLayoutId id="2147506273" r:id="rId3"/>
    <p:sldLayoutId id="2147506274" r:id="rId4"/>
    <p:sldLayoutId id="2147506275" r:id="rId5"/>
    <p:sldLayoutId id="2147506276" r:id="rId6"/>
    <p:sldLayoutId id="2147506277" r:id="rId7"/>
    <p:sldLayoutId id="2147506278" r:id="rId8"/>
    <p:sldLayoutId id="2147506279" r:id="rId9"/>
    <p:sldLayoutId id="2147506280" r:id="rId10"/>
    <p:sldLayoutId id="2147506281" r:id="rId11"/>
    <p:sldLayoutId id="2147506282" r:id="rId12"/>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Times New Roman" pitchFamily="18" charset="0"/>
        </a:defRPr>
      </a:lvl2pPr>
      <a:lvl3pPr algn="ctr" rtl="0" eaLnBrk="0" fontAlgn="base" hangingPunct="0">
        <a:spcBef>
          <a:spcPct val="0"/>
        </a:spcBef>
        <a:spcAft>
          <a:spcPct val="0"/>
        </a:spcAft>
        <a:defRPr sz="3911">
          <a:solidFill>
            <a:schemeClr val="tx2"/>
          </a:solidFill>
          <a:latin typeface="Times New Roman" pitchFamily="18" charset="0"/>
        </a:defRPr>
      </a:lvl3pPr>
      <a:lvl4pPr algn="ctr" rtl="0" eaLnBrk="0" fontAlgn="base" hangingPunct="0">
        <a:spcBef>
          <a:spcPct val="0"/>
        </a:spcBef>
        <a:spcAft>
          <a:spcPct val="0"/>
        </a:spcAft>
        <a:defRPr sz="3911">
          <a:solidFill>
            <a:schemeClr val="tx2"/>
          </a:solidFill>
          <a:latin typeface="Times New Roman" pitchFamily="18" charset="0"/>
        </a:defRPr>
      </a:lvl4pPr>
      <a:lvl5pPr algn="ctr" rtl="0" eaLnBrk="0" fontAlgn="base" hangingPunct="0">
        <a:spcBef>
          <a:spcPct val="0"/>
        </a:spcBef>
        <a:spcAft>
          <a:spcPct val="0"/>
        </a:spcAft>
        <a:defRPr sz="3911">
          <a:solidFill>
            <a:schemeClr val="tx2"/>
          </a:solidFill>
          <a:latin typeface="Times New Roman" pitchFamily="18" charset="0"/>
        </a:defRPr>
      </a:lvl5pPr>
      <a:lvl6pPr marL="406405" algn="ctr" rtl="0" eaLnBrk="0" fontAlgn="base" hangingPunct="0">
        <a:spcBef>
          <a:spcPct val="0"/>
        </a:spcBef>
        <a:spcAft>
          <a:spcPct val="0"/>
        </a:spcAft>
        <a:defRPr sz="3911">
          <a:solidFill>
            <a:schemeClr val="tx2"/>
          </a:solidFill>
          <a:latin typeface="Times New Roman" pitchFamily="18" charset="0"/>
        </a:defRPr>
      </a:lvl6pPr>
      <a:lvl7pPr marL="812810" algn="ctr" rtl="0" eaLnBrk="0" fontAlgn="base" hangingPunct="0">
        <a:spcBef>
          <a:spcPct val="0"/>
        </a:spcBef>
        <a:spcAft>
          <a:spcPct val="0"/>
        </a:spcAft>
        <a:defRPr sz="3911">
          <a:solidFill>
            <a:schemeClr val="tx2"/>
          </a:solidFill>
          <a:latin typeface="Times New Roman" pitchFamily="18" charset="0"/>
        </a:defRPr>
      </a:lvl7pPr>
      <a:lvl8pPr marL="1219215" algn="ctr" rtl="0" eaLnBrk="0" fontAlgn="base" hangingPunct="0">
        <a:spcBef>
          <a:spcPct val="0"/>
        </a:spcBef>
        <a:spcAft>
          <a:spcPct val="0"/>
        </a:spcAft>
        <a:defRPr sz="3911">
          <a:solidFill>
            <a:schemeClr val="tx2"/>
          </a:solidFill>
          <a:latin typeface="Times New Roman" pitchFamily="18" charset="0"/>
        </a:defRPr>
      </a:lvl8pPr>
      <a:lvl9pPr marL="1625620" algn="ctr" rtl="0" eaLnBrk="0" fontAlgn="base" hangingPunct="0">
        <a:spcBef>
          <a:spcPct val="0"/>
        </a:spcBef>
        <a:spcAft>
          <a:spcPct val="0"/>
        </a:spcAft>
        <a:defRPr sz="3911">
          <a:solidFill>
            <a:schemeClr val="tx2"/>
          </a:solidFill>
          <a:latin typeface="Times New Roman" pitchFamily="18"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eaLnBrk="0" fontAlgn="base" hangingPunct="0">
        <a:spcBef>
          <a:spcPct val="20000"/>
        </a:spcBef>
        <a:spcAft>
          <a:spcPct val="0"/>
        </a:spcAft>
        <a:buChar char="•"/>
        <a:defRPr sz="1778">
          <a:solidFill>
            <a:schemeClr val="tx1"/>
          </a:solidFill>
          <a:latin typeface="+mn-lt"/>
        </a:defRPr>
      </a:lvl6pPr>
      <a:lvl7pPr marL="2641633" indent="-203203" algn="l" rtl="0" eaLnBrk="0" fontAlgn="base" hangingPunct="0">
        <a:spcBef>
          <a:spcPct val="20000"/>
        </a:spcBef>
        <a:spcAft>
          <a:spcPct val="0"/>
        </a:spcAft>
        <a:buChar char="•"/>
        <a:defRPr sz="1778">
          <a:solidFill>
            <a:schemeClr val="tx1"/>
          </a:solidFill>
          <a:latin typeface="+mn-lt"/>
        </a:defRPr>
      </a:lvl7pPr>
      <a:lvl8pPr marL="3048038" indent="-203203" algn="l" rtl="0" eaLnBrk="0" fontAlgn="base" hangingPunct="0">
        <a:spcBef>
          <a:spcPct val="20000"/>
        </a:spcBef>
        <a:spcAft>
          <a:spcPct val="0"/>
        </a:spcAft>
        <a:buChar char="•"/>
        <a:defRPr sz="1778">
          <a:solidFill>
            <a:schemeClr val="tx1"/>
          </a:solidFill>
          <a:latin typeface="+mn-lt"/>
        </a:defRPr>
      </a:lvl8pPr>
      <a:lvl9pPr marL="3454443" indent="-203203" algn="l" rtl="0" eaLnBrk="0" fontAlgn="base" hangingPunct="0">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788">
                <a:solidFill>
                  <a:srgbClr val="000000"/>
                </a:solidFill>
                <a:latin typeface="Times New Roman" pitchFamily="18" charset="0"/>
                <a:ea typeface="+mn-ea"/>
                <a:cs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788">
                <a:solidFill>
                  <a:srgbClr val="000000"/>
                </a:solidFill>
                <a:latin typeface="Times New Roman" pitchFamily="18" charset="0"/>
                <a:ea typeface="+mn-ea"/>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700">
                <a:solidFill>
                  <a:srgbClr val="000000"/>
                </a:solidFill>
              </a:defRPr>
            </a:lvl1pPr>
          </a:lstStyle>
          <a:p>
            <a:fld id="{12C87830-648E-DD4F-A8BB-327575C0736E}" type="slidenum">
              <a:rPr lang="en-US" altLang="en-US"/>
              <a:pPr/>
              <a:t>‹#›</a:t>
            </a:fld>
            <a:endParaRPr lang="en-US" altLang="en-US"/>
          </a:p>
        </p:txBody>
      </p:sp>
    </p:spTree>
    <p:extLst>
      <p:ext uri="{BB962C8B-B14F-4D97-AF65-F5344CB8AC3E}">
        <p14:creationId xmlns:p14="http://schemas.microsoft.com/office/powerpoint/2010/main" val="2288450735"/>
      </p:ext>
    </p:extLst>
  </p:cSld>
  <p:clrMap bg1="lt1" tx1="dk1" bg2="lt2" tx2="dk2" accent1="accent1" accent2="accent2" accent3="accent3" accent4="accent4" accent5="accent5" accent6="accent6" hlink="hlink" folHlink="folHlink"/>
  <p:sldLayoutIdLst>
    <p:sldLayoutId id="2147506416" r:id="rId1"/>
    <p:sldLayoutId id="2147506417" r:id="rId2"/>
    <p:sldLayoutId id="2147506418" r:id="rId3"/>
    <p:sldLayoutId id="2147506419" r:id="rId4"/>
    <p:sldLayoutId id="2147506420" r:id="rId5"/>
    <p:sldLayoutId id="2147506421" r:id="rId6"/>
    <p:sldLayoutId id="2147506422" r:id="rId7"/>
    <p:sldLayoutId id="2147506423" r:id="rId8"/>
    <p:sldLayoutId id="2147506424" r:id="rId9"/>
    <p:sldLayoutId id="2147506425" r:id="rId10"/>
    <p:sldLayoutId id="2147506426" r:id="rId11"/>
    <p:sldLayoutId id="2147506427" r:id="rId12"/>
    <p:sldLayoutId id="2147506428" r:id="rId13"/>
  </p:sldLayoutIdLst>
  <p:transition>
    <p:cover dir="ld"/>
  </p:transition>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Times New Roman" pitchFamily="18" charset="0"/>
        </a:defRPr>
      </a:lvl2pPr>
      <a:lvl3pPr algn="ctr" rtl="0" eaLnBrk="0" fontAlgn="base" hangingPunct="0">
        <a:spcBef>
          <a:spcPct val="0"/>
        </a:spcBef>
        <a:spcAft>
          <a:spcPct val="0"/>
        </a:spcAft>
        <a:defRPr sz="2400">
          <a:solidFill>
            <a:schemeClr val="tx2"/>
          </a:solidFill>
          <a:latin typeface="Times New Roman" pitchFamily="18" charset="0"/>
        </a:defRPr>
      </a:lvl3pPr>
      <a:lvl4pPr algn="ctr" rtl="0" eaLnBrk="0" fontAlgn="base" hangingPunct="0">
        <a:spcBef>
          <a:spcPct val="0"/>
        </a:spcBef>
        <a:spcAft>
          <a:spcPct val="0"/>
        </a:spcAft>
        <a:defRPr sz="2400">
          <a:solidFill>
            <a:schemeClr val="tx2"/>
          </a:solidFill>
          <a:latin typeface="Times New Roman" pitchFamily="18" charset="0"/>
        </a:defRPr>
      </a:lvl4pPr>
      <a:lvl5pPr algn="ctr" rtl="0" eaLnBrk="0" fontAlgn="base" hangingPunct="0">
        <a:spcBef>
          <a:spcPct val="0"/>
        </a:spcBef>
        <a:spcAft>
          <a:spcPct val="0"/>
        </a:spcAft>
        <a:defRPr sz="2400">
          <a:solidFill>
            <a:schemeClr val="tx2"/>
          </a:solidFill>
          <a:latin typeface="Times New Roman" pitchFamily="18" charset="0"/>
        </a:defRPr>
      </a:lvl5pPr>
      <a:lvl6pPr marL="257175" algn="ctr" rtl="0" fontAlgn="base">
        <a:spcBef>
          <a:spcPct val="0"/>
        </a:spcBef>
        <a:spcAft>
          <a:spcPct val="0"/>
        </a:spcAft>
        <a:defRPr sz="2475">
          <a:solidFill>
            <a:schemeClr val="tx2"/>
          </a:solidFill>
          <a:latin typeface="Times New Roman" pitchFamily="18" charset="0"/>
        </a:defRPr>
      </a:lvl6pPr>
      <a:lvl7pPr marL="514350" algn="ctr" rtl="0" fontAlgn="base">
        <a:spcBef>
          <a:spcPct val="0"/>
        </a:spcBef>
        <a:spcAft>
          <a:spcPct val="0"/>
        </a:spcAft>
        <a:defRPr sz="2475">
          <a:solidFill>
            <a:schemeClr val="tx2"/>
          </a:solidFill>
          <a:latin typeface="Times New Roman" pitchFamily="18" charset="0"/>
        </a:defRPr>
      </a:lvl7pPr>
      <a:lvl8pPr marL="771525" algn="ctr" rtl="0" fontAlgn="base">
        <a:spcBef>
          <a:spcPct val="0"/>
        </a:spcBef>
        <a:spcAft>
          <a:spcPct val="0"/>
        </a:spcAft>
        <a:defRPr sz="2475">
          <a:solidFill>
            <a:schemeClr val="tx2"/>
          </a:solidFill>
          <a:latin typeface="Times New Roman" pitchFamily="18" charset="0"/>
        </a:defRPr>
      </a:lvl8pPr>
      <a:lvl9pPr marL="1028700" algn="ctr" rtl="0" fontAlgn="base">
        <a:spcBef>
          <a:spcPct val="0"/>
        </a:spcBef>
        <a:spcAft>
          <a:spcPct val="0"/>
        </a:spcAft>
        <a:defRPr sz="2475">
          <a:solidFill>
            <a:schemeClr val="tx2"/>
          </a:solidFill>
          <a:latin typeface="Times New Roman" pitchFamily="18" charset="0"/>
        </a:defRPr>
      </a:lvl9pPr>
    </p:titleStyle>
    <p:bodyStyle>
      <a:lvl1pPr marL="192088" indent="-192088" algn="l" rtl="0" eaLnBrk="0" fontAlgn="base" hangingPunct="0">
        <a:spcBef>
          <a:spcPct val="20000"/>
        </a:spcBef>
        <a:spcAft>
          <a:spcPct val="0"/>
        </a:spcAft>
        <a:buChar char="•"/>
        <a:defRPr>
          <a:solidFill>
            <a:schemeClr val="tx1"/>
          </a:solidFill>
          <a:latin typeface="+mn-lt"/>
          <a:ea typeface="+mn-ea"/>
          <a:cs typeface="+mn-cs"/>
        </a:defRPr>
      </a:lvl1pPr>
      <a:lvl2pPr marL="417513" indent="-160338" algn="l" rtl="0" eaLnBrk="0" fontAlgn="base" hangingPunct="0">
        <a:spcBef>
          <a:spcPct val="20000"/>
        </a:spcBef>
        <a:spcAft>
          <a:spcPct val="0"/>
        </a:spcAft>
        <a:buChar char="–"/>
        <a:defRPr sz="1500">
          <a:solidFill>
            <a:schemeClr val="tx1"/>
          </a:solidFill>
          <a:latin typeface="+mn-lt"/>
        </a:defRPr>
      </a:lvl2pPr>
      <a:lvl3pPr marL="642938" indent="-128588" algn="l" rtl="0" eaLnBrk="0" fontAlgn="base" hangingPunct="0">
        <a:spcBef>
          <a:spcPct val="20000"/>
        </a:spcBef>
        <a:spcAft>
          <a:spcPct val="0"/>
        </a:spcAft>
        <a:buChar char="•"/>
        <a:defRPr>
          <a:solidFill>
            <a:schemeClr val="tx1"/>
          </a:solidFill>
          <a:latin typeface="+mn-lt"/>
        </a:defRPr>
      </a:lvl3pPr>
      <a:lvl4pPr marL="900113" indent="-128588" algn="l" rtl="0" eaLnBrk="0" fontAlgn="base" hangingPunct="0">
        <a:spcBef>
          <a:spcPct val="20000"/>
        </a:spcBef>
        <a:spcAft>
          <a:spcPct val="0"/>
        </a:spcAft>
        <a:buChar char="–"/>
        <a:defRPr sz="1100">
          <a:solidFill>
            <a:schemeClr val="tx1"/>
          </a:solidFill>
          <a:latin typeface="+mn-lt"/>
        </a:defRPr>
      </a:lvl4pPr>
      <a:lvl5pPr marL="1157288" indent="-128588" algn="l" rtl="0" eaLnBrk="0" fontAlgn="base" hangingPunct="0">
        <a:spcBef>
          <a:spcPct val="20000"/>
        </a:spcBef>
        <a:spcAft>
          <a:spcPct val="0"/>
        </a:spcAft>
        <a:buChar char="»"/>
        <a:defRPr sz="1100">
          <a:solidFill>
            <a:schemeClr val="tx1"/>
          </a:solidFill>
          <a:latin typeface="+mn-lt"/>
        </a:defRPr>
      </a:lvl5pPr>
      <a:lvl6pPr marL="1414463" indent="-128588" algn="l" rtl="0" fontAlgn="base">
        <a:spcBef>
          <a:spcPct val="20000"/>
        </a:spcBef>
        <a:spcAft>
          <a:spcPct val="0"/>
        </a:spcAft>
        <a:buChar char="»"/>
        <a:defRPr sz="1125">
          <a:solidFill>
            <a:schemeClr val="tx1"/>
          </a:solidFill>
          <a:latin typeface="+mn-lt"/>
        </a:defRPr>
      </a:lvl6pPr>
      <a:lvl7pPr marL="1671638" indent="-128588" algn="l" rtl="0" fontAlgn="base">
        <a:spcBef>
          <a:spcPct val="20000"/>
        </a:spcBef>
        <a:spcAft>
          <a:spcPct val="0"/>
        </a:spcAft>
        <a:buChar char="»"/>
        <a:defRPr sz="1125">
          <a:solidFill>
            <a:schemeClr val="tx1"/>
          </a:solidFill>
          <a:latin typeface="+mn-lt"/>
        </a:defRPr>
      </a:lvl7pPr>
      <a:lvl8pPr marL="1928813" indent="-128588" algn="l" rtl="0" fontAlgn="base">
        <a:spcBef>
          <a:spcPct val="20000"/>
        </a:spcBef>
        <a:spcAft>
          <a:spcPct val="0"/>
        </a:spcAft>
        <a:buChar char="»"/>
        <a:defRPr sz="1125">
          <a:solidFill>
            <a:schemeClr val="tx1"/>
          </a:solidFill>
          <a:latin typeface="+mn-lt"/>
        </a:defRPr>
      </a:lvl8pPr>
      <a:lvl9pPr marL="2185988" indent="-128588"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100000">
              <a:schemeClr val="bg1"/>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rgbClr val="FFFFFF"/>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FFFFFF"/>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Times New Roman" panose="02020603050405020304" pitchFamily="18" charset="0"/>
              </a:defRPr>
            </a:lvl1pPr>
          </a:lstStyle>
          <a:p>
            <a:fld id="{56F5FAA2-FF3E-458A-9251-D551B1AE29F5}" type="slidenum">
              <a:rPr lang="en-US" altLang="en-US"/>
              <a:pPr/>
              <a:t>‹#›</a:t>
            </a:fld>
            <a:endParaRPr lang="en-US" altLang="en-US"/>
          </a:p>
        </p:txBody>
      </p:sp>
    </p:spTree>
    <p:extLst>
      <p:ext uri="{BB962C8B-B14F-4D97-AF65-F5344CB8AC3E}">
        <p14:creationId xmlns:p14="http://schemas.microsoft.com/office/powerpoint/2010/main" val="3085541176"/>
      </p:ext>
    </p:extLst>
  </p:cSld>
  <p:clrMap bg1="dk2" tx1="lt1" bg2="dk1" tx2="lt2" accent1="accent1" accent2="accent2" accent3="accent3" accent4="accent4" accent5="accent5" accent6="accent6" hlink="hlink" folHlink="folHlink"/>
  <p:sldLayoutIdLst>
    <p:sldLayoutId id="2147506445" r:id="rId1"/>
    <p:sldLayoutId id="2147506446" r:id="rId2"/>
    <p:sldLayoutId id="2147506447" r:id="rId3"/>
    <p:sldLayoutId id="2147506448" r:id="rId4"/>
    <p:sldLayoutId id="2147506449" r:id="rId5"/>
    <p:sldLayoutId id="2147506450" r:id="rId6"/>
    <p:sldLayoutId id="2147506451" r:id="rId7"/>
    <p:sldLayoutId id="2147506452" r:id="rId8"/>
    <p:sldLayoutId id="2147506453" r:id="rId9"/>
    <p:sldLayoutId id="2147506454" r:id="rId10"/>
    <p:sldLayoutId id="2147506455" r:id="rId11"/>
  </p:sldLayoutIdLst>
  <p:txStyles>
    <p:titleStyle>
      <a:lvl1pPr algn="ctr"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401DFD1-0CAE-404A-B464-6B063A762387}"/>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B11E5737-D8DD-4F51-AC9A-39F3CEB31467}"/>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38C4A4F-AAC1-4BF6-978D-4AFE1BE77C87}"/>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mn-cs"/>
              </a:defRPr>
            </a:lvl1pPr>
          </a:lstStyle>
          <a:p>
            <a:pPr>
              <a:defRPr/>
            </a:pPr>
            <a:endParaRPr lang="en-US"/>
          </a:p>
        </p:txBody>
      </p:sp>
      <p:sp>
        <p:nvSpPr>
          <p:cNvPr id="1029" name="Rectangle 5">
            <a:extLst>
              <a:ext uri="{FF2B5EF4-FFF2-40B4-BE49-F238E27FC236}">
                <a16:creationId xmlns:a16="http://schemas.microsoft.com/office/drawing/2014/main" id="{330F8E61-F4E9-4443-950D-09AA3863C84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mn-cs"/>
              </a:defRPr>
            </a:lvl1pPr>
          </a:lstStyle>
          <a:p>
            <a:pPr>
              <a:defRPr/>
            </a:pPr>
            <a:endParaRPr lang="en-US"/>
          </a:p>
        </p:txBody>
      </p:sp>
      <p:sp>
        <p:nvSpPr>
          <p:cNvPr id="1030" name="Rectangle 6">
            <a:extLst>
              <a:ext uri="{FF2B5EF4-FFF2-40B4-BE49-F238E27FC236}">
                <a16:creationId xmlns:a16="http://schemas.microsoft.com/office/drawing/2014/main" id="{0CFB2C67-176B-4F57-813E-448ED6C6112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BD214150-D400-4C3E-99C8-5C4611578638}" type="slidenum">
              <a:rPr lang="en-US" altLang="en-US"/>
              <a:pPr>
                <a:defRPr/>
              </a:pPr>
              <a:t>‹#›</a:t>
            </a:fld>
            <a:endParaRPr lang="en-US" altLang="en-US"/>
          </a:p>
        </p:txBody>
      </p:sp>
    </p:spTree>
    <p:extLst>
      <p:ext uri="{BB962C8B-B14F-4D97-AF65-F5344CB8AC3E}">
        <p14:creationId xmlns:p14="http://schemas.microsoft.com/office/powerpoint/2010/main" val="1789817161"/>
      </p:ext>
    </p:extLst>
  </p:cSld>
  <p:clrMap bg1="lt1" tx1="dk1" bg2="lt2" tx2="dk2" accent1="accent1" accent2="accent2" accent3="accent3" accent4="accent4" accent5="accent5" accent6="accent6" hlink="hlink" folHlink="folHlink"/>
  <p:sldLayoutIdLst>
    <p:sldLayoutId id="2147506538" r:id="rId1"/>
    <p:sldLayoutId id="2147506539" r:id="rId2"/>
    <p:sldLayoutId id="2147506540" r:id="rId3"/>
    <p:sldLayoutId id="2147506541" r:id="rId4"/>
    <p:sldLayoutId id="2147506542" r:id="rId5"/>
    <p:sldLayoutId id="2147506543" r:id="rId6"/>
    <p:sldLayoutId id="2147506544" r:id="rId7"/>
    <p:sldLayoutId id="2147506545" r:id="rId8"/>
    <p:sldLayoutId id="2147506546" r:id="rId9"/>
    <p:sldLayoutId id="2147506547" r:id="rId10"/>
    <p:sldLayoutId id="2147506548" r:id="rId11"/>
    <p:sldLayoutId id="2147506549" r:id="rId12"/>
    <p:sldLayoutId id="2147506550" r:id="rId13"/>
    <p:sldLayoutId id="2147506551" r:id="rId14"/>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4842513-8FD9-4C70-AB1A-BDE6AB481D9B}"/>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E71424A-D7DA-44C1-9F44-C113D8890BEA}"/>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53F7E2E-CF7A-4233-9A52-B793940345A6}"/>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a:defRPr/>
            </a:pPr>
            <a:endParaRPr lang="en-US"/>
          </a:p>
        </p:txBody>
      </p:sp>
      <p:sp>
        <p:nvSpPr>
          <p:cNvPr id="1029" name="Rectangle 5">
            <a:extLst>
              <a:ext uri="{FF2B5EF4-FFF2-40B4-BE49-F238E27FC236}">
                <a16:creationId xmlns:a16="http://schemas.microsoft.com/office/drawing/2014/main" id="{226DA808-767C-4006-AE63-65755663B12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a:defRPr/>
            </a:pPr>
            <a:endParaRPr lang="en-US"/>
          </a:p>
        </p:txBody>
      </p:sp>
      <p:sp>
        <p:nvSpPr>
          <p:cNvPr id="1030" name="Rectangle 6">
            <a:extLst>
              <a:ext uri="{FF2B5EF4-FFF2-40B4-BE49-F238E27FC236}">
                <a16:creationId xmlns:a16="http://schemas.microsoft.com/office/drawing/2014/main" id="{1CEBB837-31D9-4C40-BF9B-F51664179B4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fld id="{4E1055C2-5CAA-4239-B7E2-39EA9A484414}" type="slidenum">
              <a:rPr lang="en-US" altLang="en-US"/>
              <a:pPr/>
              <a:t>‹#›</a:t>
            </a:fld>
            <a:endParaRPr lang="en-US" altLang="en-US"/>
          </a:p>
        </p:txBody>
      </p:sp>
    </p:spTree>
    <p:extLst>
      <p:ext uri="{BB962C8B-B14F-4D97-AF65-F5344CB8AC3E}">
        <p14:creationId xmlns:p14="http://schemas.microsoft.com/office/powerpoint/2010/main" val="1892085329"/>
      </p:ext>
    </p:extLst>
  </p:cSld>
  <p:clrMap bg1="lt1" tx1="dk1" bg2="lt2" tx2="dk2" accent1="accent1" accent2="accent2" accent3="accent3" accent4="accent4" accent5="accent5" accent6="accent6" hlink="hlink" folHlink="folHlink"/>
  <p:sldLayoutIdLst>
    <p:sldLayoutId id="2147506638" r:id="rId1"/>
    <p:sldLayoutId id="2147506639" r:id="rId2"/>
    <p:sldLayoutId id="2147506640" r:id="rId3"/>
    <p:sldLayoutId id="2147506641" r:id="rId4"/>
    <p:sldLayoutId id="2147506642" r:id="rId5"/>
    <p:sldLayoutId id="2147506643" r:id="rId6"/>
    <p:sldLayoutId id="2147506644" r:id="rId7"/>
    <p:sldLayoutId id="2147506645" r:id="rId8"/>
    <p:sldLayoutId id="2147506646" r:id="rId9"/>
    <p:sldLayoutId id="2147506647" r:id="rId10"/>
    <p:sldLayoutId id="2147506648" r:id="rId11"/>
    <p:sldLayoutId id="2147506649" r:id="rId12"/>
    <p:sldLayoutId id="2147506650" r:id="rId13"/>
  </p:sldLayoutIdLst>
  <p:transition>
    <p:cover dir="ld"/>
  </p:transition>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Times New Roman" pitchFamily="18"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Times New Roman" pitchFamily="18"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defRPr>
            </a:lvl1pPr>
          </a:lstStyle>
          <a:p>
            <a:pPr fontAlgn="base">
              <a:spcBef>
                <a:spcPct val="0"/>
              </a:spcBef>
              <a:spcAft>
                <a:spcPct val="0"/>
              </a:spcAft>
            </a:pPr>
            <a:fld id="{D2784037-621F-0942-BF62-E6B26EA3F04A}" type="slidenum">
              <a:rPr lang="en-US" altLang="en-US" smtClean="0">
                <a:cs typeface="Arial" charset="0"/>
              </a:rPr>
              <a:pPr fontAlgn="base">
                <a:spcBef>
                  <a:spcPct val="0"/>
                </a:spcBef>
                <a:spcAft>
                  <a:spcPct val="0"/>
                </a:spcAft>
              </a:pPr>
              <a:t>‹#›</a:t>
            </a:fld>
            <a:endParaRPr lang="en-US" altLang="en-US">
              <a:cs typeface="Arial" charset="0"/>
            </a:endParaRPr>
          </a:p>
        </p:txBody>
      </p:sp>
    </p:spTree>
    <p:extLst>
      <p:ext uri="{BB962C8B-B14F-4D97-AF65-F5344CB8AC3E}">
        <p14:creationId xmlns:p14="http://schemas.microsoft.com/office/powerpoint/2010/main" val="114443633"/>
      </p:ext>
    </p:extLst>
  </p:cSld>
  <p:clrMap bg1="lt1" tx1="dk1" bg2="lt2" tx2="dk2" accent1="accent1" accent2="accent2" accent3="accent3" accent4="accent4" accent5="accent5" accent6="accent6" hlink="hlink" folHlink="folHlink"/>
  <p:sldLayoutIdLst>
    <p:sldLayoutId id="2147506652" r:id="rId1"/>
    <p:sldLayoutId id="2147506653" r:id="rId2"/>
    <p:sldLayoutId id="2147506654" r:id="rId3"/>
    <p:sldLayoutId id="2147506655" r:id="rId4"/>
    <p:sldLayoutId id="2147506656" r:id="rId5"/>
    <p:sldLayoutId id="2147506657" r:id="rId6"/>
    <p:sldLayoutId id="2147506658" r:id="rId7"/>
    <p:sldLayoutId id="2147506659" r:id="rId8"/>
    <p:sldLayoutId id="2147506660" r:id="rId9"/>
    <p:sldLayoutId id="2147506661" r:id="rId10"/>
    <p:sldLayoutId id="2147506662" r:id="rId11"/>
    <p:sldLayoutId id="2147506663" r:id="rId12"/>
    <p:sldLayoutId id="2147506664" r:id="rId13"/>
  </p:sldLayoutIdLst>
  <p:transition>
    <p:cover dir="ld"/>
  </p:transition>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cs typeface="+mn-cs"/>
              </a:defRPr>
            </a:lvl1pPr>
          </a:lstStyle>
          <a:p>
            <a:pPr fontAlgn="base">
              <a:spcBef>
                <a:spcPct val="0"/>
              </a:spcBef>
              <a:spcAft>
                <a:spcPct val="0"/>
              </a:spcAft>
              <a:defRPr/>
            </a:pPr>
            <a:fld id="{02E5C050-BD6A-47B9-A596-1CF11DB20F7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031468422"/>
      </p:ext>
    </p:extLst>
  </p:cSld>
  <p:clrMap bg1="lt1" tx1="dk1" bg2="lt2" tx2="dk2" accent1="accent1" accent2="accent2" accent3="accent3" accent4="accent4" accent5="accent5" accent6="accent6" hlink="hlink" folHlink="folHlink"/>
  <p:sldLayoutIdLst>
    <p:sldLayoutId id="2147506666" r:id="rId1"/>
    <p:sldLayoutId id="2147506667" r:id="rId2"/>
    <p:sldLayoutId id="2147506668" r:id="rId3"/>
    <p:sldLayoutId id="2147506669" r:id="rId4"/>
    <p:sldLayoutId id="2147506670" r:id="rId5"/>
    <p:sldLayoutId id="2147506671" r:id="rId6"/>
    <p:sldLayoutId id="2147506672" r:id="rId7"/>
    <p:sldLayoutId id="2147506673" r:id="rId8"/>
    <p:sldLayoutId id="2147506674" r:id="rId9"/>
    <p:sldLayoutId id="2147506675" r:id="rId10"/>
    <p:sldLayoutId id="2147506676" r:id="rId11"/>
    <p:sldLayoutId id="2147506677" r:id="rId12"/>
  </p:sldLayoutIdLst>
  <p:transition>
    <p:cover dir="ld"/>
  </p:transition>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ea typeface="+mn-ea"/>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ea typeface="+mn-ea"/>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5052953E-2DC9-6E4C-8776-697A81C0354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05209" r:id="rId1"/>
    <p:sldLayoutId id="2147505210" r:id="rId2"/>
    <p:sldLayoutId id="2147505211" r:id="rId3"/>
    <p:sldLayoutId id="2147505212" r:id="rId4"/>
    <p:sldLayoutId id="2147505213" r:id="rId5"/>
    <p:sldLayoutId id="2147505214" r:id="rId6"/>
    <p:sldLayoutId id="2147505215" r:id="rId7"/>
    <p:sldLayoutId id="2147505216" r:id="rId8"/>
    <p:sldLayoutId id="2147505217" r:id="rId9"/>
    <p:sldLayoutId id="2147505218" r:id="rId10"/>
    <p:sldLayoutId id="2147505219" r:id="rId11"/>
    <p:sldLayoutId id="2147505220" r:id="rId12"/>
    <p:sldLayoutId id="2147505221" r:id="rId13"/>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a:defRPr/>
            </a:pPr>
            <a:fld id="{52B76397-F084-4286-BFE9-17E4AE81DC8A}" type="slidenum">
              <a:rPr lang="en-US" altLang="en-US"/>
              <a:pPr>
                <a:defRPr/>
              </a:pPr>
              <a:t>‹#›</a:t>
            </a:fld>
            <a:endParaRPr lang="en-US" altLang="en-US"/>
          </a:p>
        </p:txBody>
      </p:sp>
    </p:spTree>
    <p:extLst>
      <p:ext uri="{BB962C8B-B14F-4D97-AF65-F5344CB8AC3E}">
        <p14:creationId xmlns:p14="http://schemas.microsoft.com/office/powerpoint/2010/main" val="1140214207"/>
      </p:ext>
    </p:extLst>
  </p:cSld>
  <p:clrMap bg1="lt1" tx1="dk1" bg2="lt2" tx2="dk2" accent1="accent1" accent2="accent2" accent3="accent3" accent4="accent4" accent5="accent5" accent6="accent6" hlink="hlink" folHlink="folHlink"/>
  <p:sldLayoutIdLst>
    <p:sldLayoutId id="2147506679" r:id="rId1"/>
    <p:sldLayoutId id="2147506680" r:id="rId2"/>
    <p:sldLayoutId id="2147506681" r:id="rId3"/>
    <p:sldLayoutId id="2147506682" r:id="rId4"/>
    <p:sldLayoutId id="2147506683" r:id="rId5"/>
    <p:sldLayoutId id="2147506684" r:id="rId6"/>
    <p:sldLayoutId id="2147506685" r:id="rId7"/>
    <p:sldLayoutId id="2147506686" r:id="rId8"/>
    <p:sldLayoutId id="2147506687" r:id="rId9"/>
    <p:sldLayoutId id="2147506688" r:id="rId10"/>
    <p:sldLayoutId id="2147506689" r:id="rId11"/>
    <p:sldLayoutId id="2147506690" r:id="rId12"/>
  </p:sldLayoutIdLst>
  <p:transition>
    <p:cover dir="ld"/>
  </p:transition>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6" rIns="91410" bIns="45706"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6" rIns="91410" bIns="4570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6" rIns="91410" bIns="45706" numCol="1" anchor="t" anchorCtr="0" compatLnSpc="1">
            <a:prstTxWarp prst="textNoShape">
              <a:avLst/>
            </a:prstTxWarp>
          </a:bodyPr>
          <a:lstStyle>
            <a:lvl1pPr eaLnBrk="1" hangingPunct="1">
              <a:defRPr sz="1050">
                <a:solidFill>
                  <a:srgbClr val="000000"/>
                </a:solidFill>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6" rIns="91410" bIns="45706" numCol="1" anchor="t" anchorCtr="0" compatLnSpc="1">
            <a:prstTxWarp prst="textNoShape">
              <a:avLst/>
            </a:prstTxWarp>
          </a:bodyPr>
          <a:lstStyle>
            <a:lvl1pPr algn="ctr" eaLnBrk="1" hangingPunct="1">
              <a:defRPr sz="1050">
                <a:solidFill>
                  <a:srgbClr val="000000"/>
                </a:solidFill>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6" rIns="91410" bIns="45706" numCol="1" anchor="t" anchorCtr="0" compatLnSpc="1">
            <a:prstTxWarp prst="textNoShape">
              <a:avLst/>
            </a:prstTxWarp>
          </a:bodyPr>
          <a:lstStyle>
            <a:lvl1pPr algn="r" eaLnBrk="1" hangingPunct="1">
              <a:defRPr sz="1050">
                <a:solidFill>
                  <a:srgbClr val="000000"/>
                </a:solidFill>
                <a:cs typeface="+mn-cs"/>
              </a:defRPr>
            </a:lvl1pPr>
          </a:lstStyle>
          <a:p>
            <a:pPr fontAlgn="base">
              <a:spcBef>
                <a:spcPct val="0"/>
              </a:spcBef>
              <a:spcAft>
                <a:spcPct val="0"/>
              </a:spcAft>
              <a:defRPr/>
            </a:pPr>
            <a:fld id="{0284610B-7FE9-4D47-AEDB-B5A94487B68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97358572"/>
      </p:ext>
    </p:extLst>
  </p:cSld>
  <p:clrMap bg1="lt1" tx1="dk1" bg2="lt2" tx2="dk2" accent1="accent1" accent2="accent2" accent3="accent3" accent4="accent4" accent5="accent5" accent6="accent6" hlink="hlink" folHlink="folHlink"/>
  <p:sldLayoutIdLst>
    <p:sldLayoutId id="2147506692" r:id="rId1"/>
    <p:sldLayoutId id="2147506693" r:id="rId2"/>
    <p:sldLayoutId id="2147506694" r:id="rId3"/>
    <p:sldLayoutId id="2147506695" r:id="rId4"/>
    <p:sldLayoutId id="2147506696" r:id="rId5"/>
    <p:sldLayoutId id="2147506697" r:id="rId6"/>
    <p:sldLayoutId id="2147506698" r:id="rId7"/>
    <p:sldLayoutId id="2147506699" r:id="rId8"/>
    <p:sldLayoutId id="2147506700" r:id="rId9"/>
    <p:sldLayoutId id="2147506701" r:id="rId10"/>
    <p:sldLayoutId id="2147506702" r:id="rId11"/>
    <p:sldLayoutId id="2147506703" r:id="rId12"/>
    <p:sldLayoutId id="2147506704" r:id="rId13"/>
  </p:sldLayoutIdLst>
  <p:transition>
    <p:cover dir="ld"/>
  </p:transition>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794" algn="ctr" rtl="0" fontAlgn="base">
        <a:spcBef>
          <a:spcPct val="0"/>
        </a:spcBef>
        <a:spcAft>
          <a:spcPct val="0"/>
        </a:spcAft>
        <a:defRPr sz="3300">
          <a:solidFill>
            <a:schemeClr val="tx2"/>
          </a:solidFill>
          <a:latin typeface="Times New Roman" pitchFamily="18" charset="0"/>
        </a:defRPr>
      </a:lvl6pPr>
      <a:lvl7pPr marL="685587" algn="ctr" rtl="0" fontAlgn="base">
        <a:spcBef>
          <a:spcPct val="0"/>
        </a:spcBef>
        <a:spcAft>
          <a:spcPct val="0"/>
        </a:spcAft>
        <a:defRPr sz="3300">
          <a:solidFill>
            <a:schemeClr val="tx2"/>
          </a:solidFill>
          <a:latin typeface="Times New Roman" pitchFamily="18" charset="0"/>
        </a:defRPr>
      </a:lvl7pPr>
      <a:lvl8pPr marL="1028381" algn="ctr" rtl="0" fontAlgn="base">
        <a:spcBef>
          <a:spcPct val="0"/>
        </a:spcBef>
        <a:spcAft>
          <a:spcPct val="0"/>
        </a:spcAft>
        <a:defRPr sz="3300">
          <a:solidFill>
            <a:schemeClr val="tx2"/>
          </a:solidFill>
          <a:latin typeface="Times New Roman" pitchFamily="18" charset="0"/>
        </a:defRPr>
      </a:lvl8pPr>
      <a:lvl9pPr marL="1371173" algn="ctr" rtl="0" fontAlgn="base">
        <a:spcBef>
          <a:spcPct val="0"/>
        </a:spcBef>
        <a:spcAft>
          <a:spcPct val="0"/>
        </a:spcAft>
        <a:defRPr sz="3300">
          <a:solidFill>
            <a:schemeClr val="tx2"/>
          </a:solidFill>
          <a:latin typeface="Times New Roman" pitchFamily="18" charset="0"/>
        </a:defRPr>
      </a:lvl9pPr>
    </p:titleStyle>
    <p:bodyStyle>
      <a:lvl1pPr marL="257095" indent="-257095" algn="l" rtl="0" eaLnBrk="0" fontAlgn="base" hangingPunct="0">
        <a:spcBef>
          <a:spcPct val="20000"/>
        </a:spcBef>
        <a:spcAft>
          <a:spcPct val="0"/>
        </a:spcAft>
        <a:buChar char="•"/>
        <a:defRPr sz="2400">
          <a:solidFill>
            <a:schemeClr val="tx1"/>
          </a:solidFill>
          <a:latin typeface="+mn-lt"/>
          <a:ea typeface="+mn-ea"/>
          <a:cs typeface="+mn-cs"/>
        </a:defRPr>
      </a:lvl1pPr>
      <a:lvl2pPr marL="557039" indent="-214245" algn="l" rtl="0" eaLnBrk="0" fontAlgn="base" hangingPunct="0">
        <a:spcBef>
          <a:spcPct val="20000"/>
        </a:spcBef>
        <a:spcAft>
          <a:spcPct val="0"/>
        </a:spcAft>
        <a:buChar char="–"/>
        <a:defRPr sz="2100">
          <a:solidFill>
            <a:schemeClr val="tx1"/>
          </a:solidFill>
          <a:latin typeface="+mn-lt"/>
        </a:defRPr>
      </a:lvl2pPr>
      <a:lvl3pPr marL="856985" indent="-171397" algn="l" rtl="0" eaLnBrk="0" fontAlgn="base" hangingPunct="0">
        <a:spcBef>
          <a:spcPct val="20000"/>
        </a:spcBef>
        <a:spcAft>
          <a:spcPct val="0"/>
        </a:spcAft>
        <a:buChar char="•"/>
        <a:defRPr sz="1800">
          <a:solidFill>
            <a:schemeClr val="tx1"/>
          </a:solidFill>
          <a:latin typeface="+mn-lt"/>
        </a:defRPr>
      </a:lvl3pPr>
      <a:lvl4pPr marL="1199777" indent="-171397" algn="l" rtl="0" eaLnBrk="0" fontAlgn="base" hangingPunct="0">
        <a:spcBef>
          <a:spcPct val="20000"/>
        </a:spcBef>
        <a:spcAft>
          <a:spcPct val="0"/>
        </a:spcAft>
        <a:buChar char="–"/>
        <a:defRPr sz="1500">
          <a:solidFill>
            <a:schemeClr val="tx1"/>
          </a:solidFill>
          <a:latin typeface="+mn-lt"/>
        </a:defRPr>
      </a:lvl4pPr>
      <a:lvl5pPr marL="1542570" indent="-171397" algn="l" rtl="0" eaLnBrk="0" fontAlgn="base" hangingPunct="0">
        <a:spcBef>
          <a:spcPct val="20000"/>
        </a:spcBef>
        <a:spcAft>
          <a:spcPct val="0"/>
        </a:spcAft>
        <a:buChar char="»"/>
        <a:defRPr sz="1500">
          <a:solidFill>
            <a:schemeClr val="tx1"/>
          </a:solidFill>
          <a:latin typeface="+mn-lt"/>
        </a:defRPr>
      </a:lvl5pPr>
      <a:lvl6pPr marL="1885364" indent="-171397" algn="l" rtl="0" fontAlgn="base">
        <a:spcBef>
          <a:spcPct val="20000"/>
        </a:spcBef>
        <a:spcAft>
          <a:spcPct val="0"/>
        </a:spcAft>
        <a:buChar char="»"/>
        <a:defRPr sz="1500">
          <a:solidFill>
            <a:schemeClr val="tx1"/>
          </a:solidFill>
          <a:latin typeface="+mn-lt"/>
        </a:defRPr>
      </a:lvl6pPr>
      <a:lvl7pPr marL="2228157" indent="-171397" algn="l" rtl="0" fontAlgn="base">
        <a:spcBef>
          <a:spcPct val="20000"/>
        </a:spcBef>
        <a:spcAft>
          <a:spcPct val="0"/>
        </a:spcAft>
        <a:buChar char="»"/>
        <a:defRPr sz="1500">
          <a:solidFill>
            <a:schemeClr val="tx1"/>
          </a:solidFill>
          <a:latin typeface="+mn-lt"/>
        </a:defRPr>
      </a:lvl7pPr>
      <a:lvl8pPr marL="2570951" indent="-171397" algn="l" rtl="0" fontAlgn="base">
        <a:spcBef>
          <a:spcPct val="20000"/>
        </a:spcBef>
        <a:spcAft>
          <a:spcPct val="0"/>
        </a:spcAft>
        <a:buChar char="»"/>
        <a:defRPr sz="1500">
          <a:solidFill>
            <a:schemeClr val="tx1"/>
          </a:solidFill>
          <a:latin typeface="+mn-lt"/>
        </a:defRPr>
      </a:lvl8pPr>
      <a:lvl9pPr marL="2913743" indent="-171397"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587" rtl="0" eaLnBrk="1" latinLnBrk="0" hangingPunct="1">
        <a:defRPr sz="1350" kern="1200">
          <a:solidFill>
            <a:schemeClr val="tx1"/>
          </a:solidFill>
          <a:latin typeface="+mn-lt"/>
          <a:ea typeface="+mn-ea"/>
          <a:cs typeface="+mn-cs"/>
        </a:defRPr>
      </a:lvl1pPr>
      <a:lvl2pPr marL="342794" algn="l" defTabSz="685587" rtl="0" eaLnBrk="1" latinLnBrk="0" hangingPunct="1">
        <a:defRPr sz="1350" kern="1200">
          <a:solidFill>
            <a:schemeClr val="tx1"/>
          </a:solidFill>
          <a:latin typeface="+mn-lt"/>
          <a:ea typeface="+mn-ea"/>
          <a:cs typeface="+mn-cs"/>
        </a:defRPr>
      </a:lvl2pPr>
      <a:lvl3pPr marL="685587" algn="l" defTabSz="685587" rtl="0" eaLnBrk="1" latinLnBrk="0" hangingPunct="1">
        <a:defRPr sz="1350" kern="1200">
          <a:solidFill>
            <a:schemeClr val="tx1"/>
          </a:solidFill>
          <a:latin typeface="+mn-lt"/>
          <a:ea typeface="+mn-ea"/>
          <a:cs typeface="+mn-cs"/>
        </a:defRPr>
      </a:lvl3pPr>
      <a:lvl4pPr marL="1028381" algn="l" defTabSz="685587" rtl="0" eaLnBrk="1" latinLnBrk="0" hangingPunct="1">
        <a:defRPr sz="1350" kern="1200">
          <a:solidFill>
            <a:schemeClr val="tx1"/>
          </a:solidFill>
          <a:latin typeface="+mn-lt"/>
          <a:ea typeface="+mn-ea"/>
          <a:cs typeface="+mn-cs"/>
        </a:defRPr>
      </a:lvl4pPr>
      <a:lvl5pPr marL="1371173" algn="l" defTabSz="685587" rtl="0" eaLnBrk="1" latinLnBrk="0" hangingPunct="1">
        <a:defRPr sz="1350" kern="1200">
          <a:solidFill>
            <a:schemeClr val="tx1"/>
          </a:solidFill>
          <a:latin typeface="+mn-lt"/>
          <a:ea typeface="+mn-ea"/>
          <a:cs typeface="+mn-cs"/>
        </a:defRPr>
      </a:lvl5pPr>
      <a:lvl6pPr marL="1713967" algn="l" defTabSz="685587" rtl="0" eaLnBrk="1" latinLnBrk="0" hangingPunct="1">
        <a:defRPr sz="1350" kern="1200">
          <a:solidFill>
            <a:schemeClr val="tx1"/>
          </a:solidFill>
          <a:latin typeface="+mn-lt"/>
          <a:ea typeface="+mn-ea"/>
          <a:cs typeface="+mn-cs"/>
        </a:defRPr>
      </a:lvl6pPr>
      <a:lvl7pPr marL="2056760" algn="l" defTabSz="685587" rtl="0" eaLnBrk="1" latinLnBrk="0" hangingPunct="1">
        <a:defRPr sz="1350" kern="1200">
          <a:solidFill>
            <a:schemeClr val="tx1"/>
          </a:solidFill>
          <a:latin typeface="+mn-lt"/>
          <a:ea typeface="+mn-ea"/>
          <a:cs typeface="+mn-cs"/>
        </a:defRPr>
      </a:lvl7pPr>
      <a:lvl8pPr marL="2399553" algn="l" defTabSz="685587" rtl="0" eaLnBrk="1" latinLnBrk="0" hangingPunct="1">
        <a:defRPr sz="1350" kern="1200">
          <a:solidFill>
            <a:schemeClr val="tx1"/>
          </a:solidFill>
          <a:latin typeface="+mn-lt"/>
          <a:ea typeface="+mn-ea"/>
          <a:cs typeface="+mn-cs"/>
        </a:defRPr>
      </a:lvl8pPr>
      <a:lvl9pPr marL="2742347" algn="l" defTabSz="685587"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1"/>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extLst>
      <p:ext uri="{BB962C8B-B14F-4D97-AF65-F5344CB8AC3E}">
        <p14:creationId xmlns:p14="http://schemas.microsoft.com/office/powerpoint/2010/main" val="2989516318"/>
      </p:ext>
    </p:extLst>
  </p:cSld>
  <p:clrMap bg1="lt1" tx1="dk1" bg2="lt2" tx2="dk2" accent1="accent1" accent2="accent2" accent3="accent3" accent4="accent4" accent5="accent5" accent6="accent6" hlink="hlink" folHlink="folHlink"/>
  <p:sldLayoutIdLst>
    <p:sldLayoutId id="2147506706" r:id="rId1"/>
    <p:sldLayoutId id="2147506707" r:id="rId2"/>
    <p:sldLayoutId id="2147506708" r:id="rId3"/>
    <p:sldLayoutId id="2147506709" r:id="rId4"/>
    <p:sldLayoutId id="2147506710" r:id="rId5"/>
    <p:sldLayoutId id="2147506711" r:id="rId6"/>
    <p:sldLayoutId id="2147506712" r:id="rId7"/>
    <p:sldLayoutId id="2147506713" r:id="rId8"/>
    <p:sldLayoutId id="2147506714" r:id="rId9"/>
    <p:sldLayoutId id="2147506715" r:id="rId10"/>
    <p:sldLayoutId id="2147506716" r:id="rId11"/>
  </p:sldLayoutIdLst>
  <p:txStyles>
    <p:titleStyle>
      <a:lvl1pPr algn="ctr" defTabSz="311045" rtl="0" fontAlgn="base" hangingPunct="0">
        <a:lnSpc>
          <a:spcPct val="93000"/>
        </a:lnSpc>
        <a:spcBef>
          <a:spcPct val="0"/>
        </a:spcBef>
        <a:spcAft>
          <a:spcPct val="0"/>
        </a:spcAft>
        <a:buClr>
          <a:srgbClr val="000000"/>
        </a:buClr>
        <a:buSzPct val="45000"/>
        <a:buFont typeface="Wingdings" charset="2"/>
        <a:defRPr sz="1875" b="1">
          <a:solidFill>
            <a:srgbClr val="000000"/>
          </a:solidFill>
          <a:latin typeface="+mj-lt"/>
          <a:ea typeface="+mj-ea"/>
          <a:cs typeface="+mj-cs"/>
        </a:defRPr>
      </a:lvl1pPr>
      <a:lvl2pPr marL="293765" indent="-146882" algn="ctr" defTabSz="311045" rtl="0" fontAlgn="base" hangingPunct="0">
        <a:lnSpc>
          <a:spcPct val="93000"/>
        </a:lnSpc>
        <a:spcBef>
          <a:spcPct val="0"/>
        </a:spcBef>
        <a:spcAft>
          <a:spcPct val="0"/>
        </a:spcAft>
        <a:buClr>
          <a:srgbClr val="000000"/>
        </a:buClr>
        <a:buSzPct val="45000"/>
        <a:buFont typeface="Wingdings" charset="2"/>
        <a:defRPr sz="1875" b="1">
          <a:solidFill>
            <a:srgbClr val="000000"/>
          </a:solidFill>
          <a:latin typeface="Times New Roman" pitchFamily="16" charset="0"/>
          <a:ea typeface="msgothic" charset="0"/>
          <a:cs typeface="msgothic" charset="0"/>
        </a:defRPr>
      </a:lvl2pPr>
      <a:lvl3pPr marL="440647" indent="-146882" algn="ctr" defTabSz="311045" rtl="0" fontAlgn="base" hangingPunct="0">
        <a:lnSpc>
          <a:spcPct val="93000"/>
        </a:lnSpc>
        <a:spcBef>
          <a:spcPct val="0"/>
        </a:spcBef>
        <a:spcAft>
          <a:spcPct val="0"/>
        </a:spcAft>
        <a:buClr>
          <a:srgbClr val="000000"/>
        </a:buClr>
        <a:buSzPct val="45000"/>
        <a:buFont typeface="Wingdings" charset="2"/>
        <a:defRPr sz="1875" b="1">
          <a:solidFill>
            <a:srgbClr val="000000"/>
          </a:solidFill>
          <a:latin typeface="Times New Roman" pitchFamily="16" charset="0"/>
          <a:ea typeface="msgothic" charset="0"/>
          <a:cs typeface="msgothic" charset="0"/>
        </a:defRPr>
      </a:lvl3pPr>
      <a:lvl4pPr marL="587529" indent="-146882" algn="ctr" defTabSz="311045" rtl="0" fontAlgn="base" hangingPunct="0">
        <a:lnSpc>
          <a:spcPct val="93000"/>
        </a:lnSpc>
        <a:spcBef>
          <a:spcPct val="0"/>
        </a:spcBef>
        <a:spcAft>
          <a:spcPct val="0"/>
        </a:spcAft>
        <a:buClr>
          <a:srgbClr val="000000"/>
        </a:buClr>
        <a:buSzPct val="45000"/>
        <a:buFont typeface="Wingdings" charset="2"/>
        <a:defRPr sz="1875" b="1">
          <a:solidFill>
            <a:srgbClr val="000000"/>
          </a:solidFill>
          <a:latin typeface="Times New Roman" pitchFamily="16" charset="0"/>
          <a:ea typeface="msgothic" charset="0"/>
          <a:cs typeface="msgothic" charset="0"/>
        </a:defRPr>
      </a:lvl4pPr>
      <a:lvl5pPr marL="734411" indent="-146882" algn="ctr" defTabSz="311045" rtl="0" fontAlgn="base" hangingPunct="0">
        <a:lnSpc>
          <a:spcPct val="93000"/>
        </a:lnSpc>
        <a:spcBef>
          <a:spcPct val="0"/>
        </a:spcBef>
        <a:spcAft>
          <a:spcPct val="0"/>
        </a:spcAft>
        <a:buClr>
          <a:srgbClr val="000000"/>
        </a:buClr>
        <a:buSzPct val="45000"/>
        <a:buFont typeface="Wingdings" charset="2"/>
        <a:defRPr sz="1875" b="1">
          <a:solidFill>
            <a:srgbClr val="000000"/>
          </a:solidFill>
          <a:latin typeface="Times New Roman" pitchFamily="16" charset="0"/>
          <a:ea typeface="msgothic" charset="0"/>
          <a:cs typeface="msgothic" charset="0"/>
        </a:defRPr>
      </a:lvl5pPr>
      <a:lvl6pPr marL="1045456" indent="-146882" algn="ctr" defTabSz="311045" rtl="0" fontAlgn="base" hangingPunct="0">
        <a:lnSpc>
          <a:spcPct val="93000"/>
        </a:lnSpc>
        <a:spcBef>
          <a:spcPct val="0"/>
        </a:spcBef>
        <a:spcAft>
          <a:spcPct val="0"/>
        </a:spcAft>
        <a:buClr>
          <a:srgbClr val="000000"/>
        </a:buClr>
        <a:buSzPct val="45000"/>
        <a:buFont typeface="Wingdings" charset="2"/>
        <a:defRPr sz="1875" b="1">
          <a:solidFill>
            <a:srgbClr val="000000"/>
          </a:solidFill>
          <a:latin typeface="Times New Roman" pitchFamily="16" charset="0"/>
          <a:ea typeface="msgothic" charset="0"/>
          <a:cs typeface="msgothic" charset="0"/>
        </a:defRPr>
      </a:lvl6pPr>
      <a:lvl7pPr marL="1356500" indent="-146882" algn="ctr" defTabSz="311045" rtl="0" fontAlgn="base" hangingPunct="0">
        <a:lnSpc>
          <a:spcPct val="93000"/>
        </a:lnSpc>
        <a:spcBef>
          <a:spcPct val="0"/>
        </a:spcBef>
        <a:spcAft>
          <a:spcPct val="0"/>
        </a:spcAft>
        <a:buClr>
          <a:srgbClr val="000000"/>
        </a:buClr>
        <a:buSzPct val="45000"/>
        <a:buFont typeface="Wingdings" charset="2"/>
        <a:defRPr sz="1875" b="1">
          <a:solidFill>
            <a:srgbClr val="000000"/>
          </a:solidFill>
          <a:latin typeface="Times New Roman" pitchFamily="16" charset="0"/>
          <a:ea typeface="msgothic" charset="0"/>
          <a:cs typeface="msgothic" charset="0"/>
        </a:defRPr>
      </a:lvl7pPr>
      <a:lvl8pPr marL="1667545" indent="-146882" algn="ctr" defTabSz="311045" rtl="0" fontAlgn="base" hangingPunct="0">
        <a:lnSpc>
          <a:spcPct val="93000"/>
        </a:lnSpc>
        <a:spcBef>
          <a:spcPct val="0"/>
        </a:spcBef>
        <a:spcAft>
          <a:spcPct val="0"/>
        </a:spcAft>
        <a:buClr>
          <a:srgbClr val="000000"/>
        </a:buClr>
        <a:buSzPct val="45000"/>
        <a:buFont typeface="Wingdings" charset="2"/>
        <a:defRPr sz="1875" b="1">
          <a:solidFill>
            <a:srgbClr val="000000"/>
          </a:solidFill>
          <a:latin typeface="Times New Roman" pitchFamily="16" charset="0"/>
          <a:ea typeface="msgothic" charset="0"/>
          <a:cs typeface="msgothic" charset="0"/>
        </a:defRPr>
      </a:lvl8pPr>
      <a:lvl9pPr marL="1978589" indent="-146882" algn="ctr" defTabSz="311045" rtl="0" fontAlgn="base" hangingPunct="0">
        <a:lnSpc>
          <a:spcPct val="93000"/>
        </a:lnSpc>
        <a:spcBef>
          <a:spcPct val="0"/>
        </a:spcBef>
        <a:spcAft>
          <a:spcPct val="0"/>
        </a:spcAft>
        <a:buClr>
          <a:srgbClr val="000000"/>
        </a:buClr>
        <a:buSzPct val="45000"/>
        <a:buFont typeface="Wingdings" charset="2"/>
        <a:defRPr sz="1875" b="1">
          <a:solidFill>
            <a:srgbClr val="000000"/>
          </a:solidFill>
          <a:latin typeface="Times New Roman" pitchFamily="16" charset="0"/>
          <a:ea typeface="msgothic" charset="0"/>
          <a:cs typeface="msgothic" charset="0"/>
        </a:defRPr>
      </a:lvl9pPr>
    </p:titleStyle>
    <p:bodyStyle>
      <a:lvl1pPr marL="293765" indent="-220323" algn="l" defTabSz="311045" rtl="0" fontAlgn="base" hangingPunct="0">
        <a:lnSpc>
          <a:spcPct val="93000"/>
        </a:lnSpc>
        <a:spcBef>
          <a:spcPct val="0"/>
        </a:spcBef>
        <a:spcAft>
          <a:spcPts val="605"/>
        </a:spcAft>
        <a:buClr>
          <a:srgbClr val="000000"/>
        </a:buClr>
        <a:buSzPct val="100000"/>
        <a:buFont typeface="Arial" charset="0"/>
        <a:buChar char="•"/>
        <a:defRPr sz="1350">
          <a:solidFill>
            <a:srgbClr val="000000"/>
          </a:solidFill>
          <a:latin typeface="+mn-lt"/>
          <a:ea typeface="+mn-ea"/>
          <a:cs typeface="+mn-cs"/>
        </a:defRPr>
      </a:lvl1pPr>
      <a:lvl2pPr marL="587529" indent="-195483" algn="l" defTabSz="311045" rtl="0" fontAlgn="base" hangingPunct="0">
        <a:lnSpc>
          <a:spcPct val="93000"/>
        </a:lnSpc>
        <a:spcBef>
          <a:spcPct val="0"/>
        </a:spcBef>
        <a:spcAft>
          <a:spcPts val="774"/>
        </a:spcAft>
        <a:buClr>
          <a:srgbClr val="000000"/>
        </a:buClr>
        <a:buSzPct val="75000"/>
        <a:buFont typeface="Symbol" charset="2"/>
        <a:buChar char=""/>
        <a:defRPr sz="1800">
          <a:solidFill>
            <a:srgbClr val="000000"/>
          </a:solidFill>
          <a:latin typeface="+mn-lt"/>
          <a:ea typeface="+mn-ea"/>
          <a:cs typeface="+mn-cs"/>
        </a:defRPr>
      </a:lvl2pPr>
      <a:lvl3pPr marL="881293" indent="-146882" algn="l" defTabSz="311045" rtl="0" fontAlgn="base" hangingPunct="0">
        <a:lnSpc>
          <a:spcPct val="93000"/>
        </a:lnSpc>
        <a:spcBef>
          <a:spcPct val="0"/>
        </a:spcBef>
        <a:spcAft>
          <a:spcPts val="578"/>
        </a:spcAft>
        <a:buClr>
          <a:srgbClr val="000000"/>
        </a:buClr>
        <a:buSzPct val="45000"/>
        <a:buFont typeface="Wingdings" charset="2"/>
        <a:buChar char=""/>
        <a:defRPr sz="1650">
          <a:solidFill>
            <a:srgbClr val="000000"/>
          </a:solidFill>
          <a:latin typeface="+mn-lt"/>
          <a:ea typeface="+mn-ea"/>
          <a:cs typeface="+mn-cs"/>
        </a:defRPr>
      </a:lvl3pPr>
      <a:lvl4pPr marL="1175057" indent="-146882" algn="l" defTabSz="311045" rtl="0" fontAlgn="base" hangingPunct="0">
        <a:lnSpc>
          <a:spcPct val="93000"/>
        </a:lnSpc>
        <a:spcBef>
          <a:spcPct val="0"/>
        </a:spcBef>
        <a:spcAft>
          <a:spcPts val="392"/>
        </a:spcAft>
        <a:buClr>
          <a:srgbClr val="000000"/>
        </a:buClr>
        <a:buSzPct val="75000"/>
        <a:buFont typeface="Symbol" charset="2"/>
        <a:buChar char=""/>
        <a:defRPr sz="1350">
          <a:solidFill>
            <a:srgbClr val="000000"/>
          </a:solidFill>
          <a:latin typeface="+mn-lt"/>
          <a:ea typeface="+mn-ea"/>
          <a:cs typeface="+mn-cs"/>
        </a:defRPr>
      </a:lvl4pPr>
      <a:lvl5pPr marL="1468822" indent="-146882" algn="l" defTabSz="311045" rtl="0" fontAlgn="base" hangingPunct="0">
        <a:lnSpc>
          <a:spcPct val="93000"/>
        </a:lnSpc>
        <a:spcBef>
          <a:spcPct val="0"/>
        </a:spcBef>
        <a:spcAft>
          <a:spcPts val="196"/>
        </a:spcAft>
        <a:buClr>
          <a:srgbClr val="000000"/>
        </a:buClr>
        <a:buSzPct val="45000"/>
        <a:buFont typeface="Wingdings" charset="2"/>
        <a:buChar char=""/>
        <a:defRPr sz="1350">
          <a:solidFill>
            <a:srgbClr val="000000"/>
          </a:solidFill>
          <a:latin typeface="+mn-lt"/>
          <a:ea typeface="+mn-ea"/>
          <a:cs typeface="+mn-cs"/>
        </a:defRPr>
      </a:lvl5pPr>
      <a:lvl6pPr marL="1779866" indent="-146882" algn="l" defTabSz="311045" rtl="0" fontAlgn="base" hangingPunct="0">
        <a:lnSpc>
          <a:spcPct val="93000"/>
        </a:lnSpc>
        <a:spcBef>
          <a:spcPct val="0"/>
        </a:spcBef>
        <a:spcAft>
          <a:spcPts val="196"/>
        </a:spcAft>
        <a:buClr>
          <a:srgbClr val="000000"/>
        </a:buClr>
        <a:buSzPct val="45000"/>
        <a:buFont typeface="Wingdings" charset="2"/>
        <a:buChar char=""/>
        <a:defRPr sz="1350">
          <a:solidFill>
            <a:srgbClr val="000000"/>
          </a:solidFill>
          <a:latin typeface="+mn-lt"/>
          <a:ea typeface="+mn-ea"/>
          <a:cs typeface="+mn-cs"/>
        </a:defRPr>
      </a:lvl6pPr>
      <a:lvl7pPr marL="2090911" indent="-146882" algn="l" defTabSz="311045" rtl="0" fontAlgn="base" hangingPunct="0">
        <a:lnSpc>
          <a:spcPct val="93000"/>
        </a:lnSpc>
        <a:spcBef>
          <a:spcPct val="0"/>
        </a:spcBef>
        <a:spcAft>
          <a:spcPts val="196"/>
        </a:spcAft>
        <a:buClr>
          <a:srgbClr val="000000"/>
        </a:buClr>
        <a:buSzPct val="45000"/>
        <a:buFont typeface="Wingdings" charset="2"/>
        <a:buChar char=""/>
        <a:defRPr sz="1350">
          <a:solidFill>
            <a:srgbClr val="000000"/>
          </a:solidFill>
          <a:latin typeface="+mn-lt"/>
          <a:ea typeface="+mn-ea"/>
          <a:cs typeface="+mn-cs"/>
        </a:defRPr>
      </a:lvl7pPr>
      <a:lvl8pPr marL="2401955" indent="-146882" algn="l" defTabSz="311045" rtl="0" fontAlgn="base" hangingPunct="0">
        <a:lnSpc>
          <a:spcPct val="93000"/>
        </a:lnSpc>
        <a:spcBef>
          <a:spcPct val="0"/>
        </a:spcBef>
        <a:spcAft>
          <a:spcPts val="196"/>
        </a:spcAft>
        <a:buClr>
          <a:srgbClr val="000000"/>
        </a:buClr>
        <a:buSzPct val="45000"/>
        <a:buFont typeface="Wingdings" charset="2"/>
        <a:buChar char=""/>
        <a:defRPr sz="1350">
          <a:solidFill>
            <a:srgbClr val="000000"/>
          </a:solidFill>
          <a:latin typeface="+mn-lt"/>
          <a:ea typeface="+mn-ea"/>
          <a:cs typeface="+mn-cs"/>
        </a:defRPr>
      </a:lvl8pPr>
      <a:lvl9pPr marL="2713000" indent="-146882" algn="l" defTabSz="311045" rtl="0" fontAlgn="base" hangingPunct="0">
        <a:lnSpc>
          <a:spcPct val="93000"/>
        </a:lnSpc>
        <a:spcBef>
          <a:spcPct val="0"/>
        </a:spcBef>
        <a:spcAft>
          <a:spcPts val="196"/>
        </a:spcAft>
        <a:buClr>
          <a:srgbClr val="000000"/>
        </a:buClr>
        <a:buSzPct val="45000"/>
        <a:buFont typeface="Wingdings" charset="2"/>
        <a:buChar char=""/>
        <a:defRPr sz="1350">
          <a:solidFill>
            <a:srgbClr val="000000"/>
          </a:solidFill>
          <a:latin typeface="+mn-lt"/>
          <a:ea typeface="+mn-ea"/>
          <a:cs typeface="+mn-cs"/>
        </a:defRPr>
      </a:lvl9pPr>
    </p:bodyStyle>
    <p:otherStyle>
      <a:defPPr>
        <a:defRPr lang="en-US"/>
      </a:defPPr>
      <a:lvl1pPr marL="0" algn="l" defTabSz="622089" rtl="0" eaLnBrk="1" latinLnBrk="0" hangingPunct="1">
        <a:defRPr sz="1200" kern="1200">
          <a:solidFill>
            <a:schemeClr val="tx1"/>
          </a:solidFill>
          <a:latin typeface="+mn-lt"/>
          <a:ea typeface="+mn-ea"/>
          <a:cs typeface="+mn-cs"/>
        </a:defRPr>
      </a:lvl1pPr>
      <a:lvl2pPr marL="311045" algn="l" defTabSz="622089" rtl="0" eaLnBrk="1" latinLnBrk="0" hangingPunct="1">
        <a:defRPr sz="1200" kern="1200">
          <a:solidFill>
            <a:schemeClr val="tx1"/>
          </a:solidFill>
          <a:latin typeface="+mn-lt"/>
          <a:ea typeface="+mn-ea"/>
          <a:cs typeface="+mn-cs"/>
        </a:defRPr>
      </a:lvl2pPr>
      <a:lvl3pPr marL="622089" algn="l" defTabSz="622089" rtl="0" eaLnBrk="1" latinLnBrk="0" hangingPunct="1">
        <a:defRPr sz="1200" kern="1200">
          <a:solidFill>
            <a:schemeClr val="tx1"/>
          </a:solidFill>
          <a:latin typeface="+mn-lt"/>
          <a:ea typeface="+mn-ea"/>
          <a:cs typeface="+mn-cs"/>
        </a:defRPr>
      </a:lvl3pPr>
      <a:lvl4pPr marL="933134" algn="l" defTabSz="622089" rtl="0" eaLnBrk="1" latinLnBrk="0" hangingPunct="1">
        <a:defRPr sz="1200" kern="1200">
          <a:solidFill>
            <a:schemeClr val="tx1"/>
          </a:solidFill>
          <a:latin typeface="+mn-lt"/>
          <a:ea typeface="+mn-ea"/>
          <a:cs typeface="+mn-cs"/>
        </a:defRPr>
      </a:lvl4pPr>
      <a:lvl5pPr marL="1244178" algn="l" defTabSz="622089" rtl="0" eaLnBrk="1" latinLnBrk="0" hangingPunct="1">
        <a:defRPr sz="1200" kern="1200">
          <a:solidFill>
            <a:schemeClr val="tx1"/>
          </a:solidFill>
          <a:latin typeface="+mn-lt"/>
          <a:ea typeface="+mn-ea"/>
          <a:cs typeface="+mn-cs"/>
        </a:defRPr>
      </a:lvl5pPr>
      <a:lvl6pPr marL="1555223" algn="l" defTabSz="622089" rtl="0" eaLnBrk="1" latinLnBrk="0" hangingPunct="1">
        <a:defRPr sz="1200" kern="1200">
          <a:solidFill>
            <a:schemeClr val="tx1"/>
          </a:solidFill>
          <a:latin typeface="+mn-lt"/>
          <a:ea typeface="+mn-ea"/>
          <a:cs typeface="+mn-cs"/>
        </a:defRPr>
      </a:lvl6pPr>
      <a:lvl7pPr marL="1866268" algn="l" defTabSz="622089" rtl="0" eaLnBrk="1" latinLnBrk="0" hangingPunct="1">
        <a:defRPr sz="1200" kern="1200">
          <a:solidFill>
            <a:schemeClr val="tx1"/>
          </a:solidFill>
          <a:latin typeface="+mn-lt"/>
          <a:ea typeface="+mn-ea"/>
          <a:cs typeface="+mn-cs"/>
        </a:defRPr>
      </a:lvl7pPr>
      <a:lvl8pPr marL="2177312" algn="l" defTabSz="622089" rtl="0" eaLnBrk="1" latinLnBrk="0" hangingPunct="1">
        <a:defRPr sz="1200" kern="1200">
          <a:solidFill>
            <a:schemeClr val="tx1"/>
          </a:solidFill>
          <a:latin typeface="+mn-lt"/>
          <a:ea typeface="+mn-ea"/>
          <a:cs typeface="+mn-cs"/>
        </a:defRPr>
      </a:lvl8pPr>
      <a:lvl9pPr marL="2488357" algn="l" defTabSz="622089" rtl="0" eaLnBrk="1" latinLnBrk="0" hangingPunct="1">
        <a:defRPr sz="12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8645626-7879-4829-869B-49D0B7E8D76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9CDBDD5-6310-4F8A-B825-698E76F08B4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EFF53B3-B22A-4F2F-8475-8FCE599B7BB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vl1pPr>
          </a:lstStyle>
          <a:p>
            <a:pPr>
              <a:defRPr/>
            </a:pPr>
            <a:endParaRPr lang="en-US"/>
          </a:p>
        </p:txBody>
      </p:sp>
      <p:sp>
        <p:nvSpPr>
          <p:cNvPr id="1029" name="Rectangle 5">
            <a:extLst>
              <a:ext uri="{FF2B5EF4-FFF2-40B4-BE49-F238E27FC236}">
                <a16:creationId xmlns:a16="http://schemas.microsoft.com/office/drawing/2014/main" id="{41FE9EBD-314B-4367-BECA-B8BE978A93D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vl1pPr>
          </a:lstStyle>
          <a:p>
            <a:pPr>
              <a:defRPr/>
            </a:pPr>
            <a:endParaRPr lang="en-US"/>
          </a:p>
        </p:txBody>
      </p:sp>
      <p:sp>
        <p:nvSpPr>
          <p:cNvPr id="1030" name="Rectangle 6">
            <a:extLst>
              <a:ext uri="{FF2B5EF4-FFF2-40B4-BE49-F238E27FC236}">
                <a16:creationId xmlns:a16="http://schemas.microsoft.com/office/drawing/2014/main" id="{9910D6F6-1A58-4597-AB93-AF6A1B58615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1AA7ACFC-2554-45C8-A96B-5B26A6D584FA}" type="slidenum">
              <a:rPr lang="en-US" altLang="en-US"/>
              <a:pPr>
                <a:defRPr/>
              </a:pPr>
              <a:t>‹#›</a:t>
            </a:fld>
            <a:endParaRPr lang="en-US" altLang="en-US"/>
          </a:p>
        </p:txBody>
      </p:sp>
    </p:spTree>
    <p:extLst>
      <p:ext uri="{BB962C8B-B14F-4D97-AF65-F5344CB8AC3E}">
        <p14:creationId xmlns:p14="http://schemas.microsoft.com/office/powerpoint/2010/main" val="3024659404"/>
      </p:ext>
    </p:extLst>
  </p:cSld>
  <p:clrMap bg1="lt1" tx1="dk1" bg2="lt2" tx2="dk2" accent1="accent1" accent2="accent2" accent3="accent3" accent4="accent4" accent5="accent5" accent6="accent6" hlink="hlink" folHlink="folHlink"/>
  <p:sldLayoutIdLst>
    <p:sldLayoutId id="2147506756" r:id="rId1"/>
    <p:sldLayoutId id="2147506757" r:id="rId2"/>
    <p:sldLayoutId id="2147506758" r:id="rId3"/>
    <p:sldLayoutId id="2147506759" r:id="rId4"/>
    <p:sldLayoutId id="2147506760" r:id="rId5"/>
    <p:sldLayoutId id="2147506761" r:id="rId6"/>
    <p:sldLayoutId id="2147506762" r:id="rId7"/>
    <p:sldLayoutId id="2147506763" r:id="rId8"/>
    <p:sldLayoutId id="2147506764" r:id="rId9"/>
    <p:sldLayoutId id="2147506765" r:id="rId10"/>
    <p:sldLayoutId id="2147506766" r:id="rId11"/>
    <p:sldLayoutId id="2147506767" r:id="rId12"/>
  </p:sldLayoutIdLst>
  <p:transition>
    <p:cover dir="ld"/>
  </p:transition>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474E9C-5DD4-4194-ADDF-1166AFC7062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3E111D-3CA1-4CDE-A68A-894B45840DD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1698038"/>
      </p:ext>
    </p:extLst>
  </p:cSld>
  <p:clrMap bg1="lt1" tx1="dk1" bg2="lt2" tx2="dk2" accent1="accent1" accent2="accent2" accent3="accent3" accent4="accent4" accent5="accent5" accent6="accent6" hlink="hlink" folHlink="folHlink"/>
  <p:sldLayoutIdLst>
    <p:sldLayoutId id="2147506769" r:id="rId1"/>
    <p:sldLayoutId id="2147506770" r:id="rId2"/>
    <p:sldLayoutId id="2147506771" r:id="rId3"/>
    <p:sldLayoutId id="2147506772" r:id="rId4"/>
    <p:sldLayoutId id="2147506773" r:id="rId5"/>
    <p:sldLayoutId id="2147506774" r:id="rId6"/>
    <p:sldLayoutId id="2147506775" r:id="rId7"/>
    <p:sldLayoutId id="2147506776" r:id="rId8"/>
    <p:sldLayoutId id="2147506777" r:id="rId9"/>
    <p:sldLayoutId id="2147506778" r:id="rId10"/>
    <p:sldLayoutId id="2147506779" r:id="rId11"/>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Calibri" panose="020F050202020403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Courier New" panose="02070309020205020404" pitchFamily="49"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fld id="{2135008C-78F8-FB48-AF07-2A49D91DA067}" type="slidenum">
              <a:rPr lang="en-US" altLang="en-US"/>
              <a:pPr/>
              <a:t>‹#›</a:t>
            </a:fld>
            <a:endParaRPr lang="en-US" altLang="en-US"/>
          </a:p>
        </p:txBody>
      </p:sp>
    </p:spTree>
    <p:extLst>
      <p:ext uri="{BB962C8B-B14F-4D97-AF65-F5344CB8AC3E}">
        <p14:creationId xmlns:p14="http://schemas.microsoft.com/office/powerpoint/2010/main" val="60541385"/>
      </p:ext>
    </p:extLst>
  </p:cSld>
  <p:clrMap bg1="lt1" tx1="dk1" bg2="lt2" tx2="dk2" accent1="accent1" accent2="accent2" accent3="accent3" accent4="accent4" accent5="accent5" accent6="accent6" hlink="hlink" folHlink="folHlink"/>
  <p:sldLayoutIdLst>
    <p:sldLayoutId id="2147506781" r:id="rId1"/>
    <p:sldLayoutId id="2147506782" r:id="rId2"/>
    <p:sldLayoutId id="2147506783" r:id="rId3"/>
    <p:sldLayoutId id="2147506784" r:id="rId4"/>
    <p:sldLayoutId id="2147506785" r:id="rId5"/>
    <p:sldLayoutId id="2147506786" r:id="rId6"/>
    <p:sldLayoutId id="2147506787" r:id="rId7"/>
    <p:sldLayoutId id="2147506788" r:id="rId8"/>
    <p:sldLayoutId id="2147506789" r:id="rId9"/>
    <p:sldLayoutId id="2147506790" r:id="rId10"/>
    <p:sldLayoutId id="2147506791" r:id="rId11"/>
    <p:sldLayoutId id="2147506792" r:id="rId12"/>
  </p:sldLayoutIdLst>
  <p:transition>
    <p:cover dir="ld"/>
  </p:transition>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a:extLst>
              <a:ext uri="{FF2B5EF4-FFF2-40B4-BE49-F238E27FC236}">
                <a16:creationId xmlns:a16="http://schemas.microsoft.com/office/drawing/2014/main" id="{7A68DAF0-893E-4210-B504-57C40E47B0A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Text Placeholder 2">
            <a:extLst>
              <a:ext uri="{FF2B5EF4-FFF2-40B4-BE49-F238E27FC236}">
                <a16:creationId xmlns:a16="http://schemas.microsoft.com/office/drawing/2014/main" id="{83CC1A76-9247-4CF5-9D85-86F15329D300}"/>
              </a:ext>
            </a:extLst>
          </p:cNvPr>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E155E37-1F17-4118-8A52-ABC43D206820}"/>
              </a:ext>
            </a:extLst>
          </p:cNvPr>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B01A8EB9-5D63-4124-9579-23BBD29C1B58}" type="datetimeFigureOut">
              <a:rPr lang="en-US"/>
              <a:pPr>
                <a:defRPr/>
              </a:pPr>
              <a:t>7/18/2025</a:t>
            </a:fld>
            <a:endParaRPr lang="en-US"/>
          </a:p>
        </p:txBody>
      </p:sp>
      <p:sp>
        <p:nvSpPr>
          <p:cNvPr id="5" name="Footer Placeholder 4">
            <a:extLst>
              <a:ext uri="{FF2B5EF4-FFF2-40B4-BE49-F238E27FC236}">
                <a16:creationId xmlns:a16="http://schemas.microsoft.com/office/drawing/2014/main" id="{7E4E6660-F040-4666-9106-85F4A03F1C4C}"/>
              </a:ext>
            </a:extLst>
          </p:cNvPr>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E126A200-E5BA-4CE3-8537-2A21C81C1BAD}"/>
              </a:ext>
            </a:extLst>
          </p:cNvPr>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F76ADE43-C3F4-4D81-98D3-E9B264D8C62A}" type="slidenum">
              <a:rPr lang="en-US" altLang="en-US"/>
              <a:pPr>
                <a:defRPr/>
              </a:pPr>
              <a:t>‹#›</a:t>
            </a:fld>
            <a:endParaRPr lang="en-US" altLang="en-US"/>
          </a:p>
        </p:txBody>
      </p:sp>
    </p:spTree>
    <p:extLst>
      <p:ext uri="{BB962C8B-B14F-4D97-AF65-F5344CB8AC3E}">
        <p14:creationId xmlns:p14="http://schemas.microsoft.com/office/powerpoint/2010/main" val="1628668437"/>
      </p:ext>
    </p:extLst>
  </p:cSld>
  <p:clrMap bg1="lt1" tx1="dk1" bg2="lt2" tx2="dk2" accent1="accent1" accent2="accent2" accent3="accent3" accent4="accent4" accent5="accent5" accent6="accent6" hlink="hlink" folHlink="folHlink"/>
  <p:sldLayoutIdLst>
    <p:sldLayoutId id="2147506794" r:id="rId1"/>
    <p:sldLayoutId id="2147506795" r:id="rId2"/>
    <p:sldLayoutId id="2147506796" r:id="rId3"/>
    <p:sldLayoutId id="2147506797" r:id="rId4"/>
    <p:sldLayoutId id="2147506798" r:id="rId5"/>
    <p:sldLayoutId id="2147506799" r:id="rId6"/>
    <p:sldLayoutId id="2147506800" r:id="rId7"/>
    <p:sldLayoutId id="2147506801" r:id="rId8"/>
    <p:sldLayoutId id="2147506802" r:id="rId9"/>
    <p:sldLayoutId id="2147506803" r:id="rId10"/>
    <p:sldLayoutId id="2147506804"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pPr>
            <a:fld id="{D2784037-621F-0942-BF62-E6B26EA3F04A}" type="slidenum">
              <a:rPr lang="en-US" altLang="en-US">
                <a:cs typeface="Arial" charset="0"/>
              </a:rPr>
              <a:pPr defTabSz="914400" fontAlgn="base">
                <a:spcBef>
                  <a:spcPct val="0"/>
                </a:spcBef>
                <a:spcAft>
                  <a:spcPct val="0"/>
                </a:spcAft>
              </a:pPr>
              <a:t>‹#›</a:t>
            </a:fld>
            <a:endParaRPr lang="en-US" altLang="en-US">
              <a:cs typeface="Arial" charset="0"/>
            </a:endParaRPr>
          </a:p>
        </p:txBody>
      </p:sp>
    </p:spTree>
    <p:extLst>
      <p:ext uri="{BB962C8B-B14F-4D97-AF65-F5344CB8AC3E}">
        <p14:creationId xmlns:p14="http://schemas.microsoft.com/office/powerpoint/2010/main" val="1017845266"/>
      </p:ext>
    </p:extLst>
  </p:cSld>
  <p:clrMap bg1="lt1" tx1="dk1" bg2="lt2" tx2="dk2" accent1="accent1" accent2="accent2" accent3="accent3" accent4="accent4" accent5="accent5" accent6="accent6" hlink="hlink" folHlink="folHlink"/>
  <p:sldLayoutIdLst>
    <p:sldLayoutId id="2147505335" r:id="rId1"/>
    <p:sldLayoutId id="2147505336" r:id="rId2"/>
    <p:sldLayoutId id="2147505337" r:id="rId3"/>
    <p:sldLayoutId id="2147505338" r:id="rId4"/>
    <p:sldLayoutId id="2147505339" r:id="rId5"/>
    <p:sldLayoutId id="2147505340" r:id="rId6"/>
    <p:sldLayoutId id="2147505341" r:id="rId7"/>
    <p:sldLayoutId id="2147505342" r:id="rId8"/>
    <p:sldLayoutId id="2147505343" r:id="rId9"/>
    <p:sldLayoutId id="2147505344" r:id="rId10"/>
    <p:sldLayoutId id="2147505345" r:id="rId11"/>
    <p:sldLayoutId id="2147505346" r:id="rId12"/>
    <p:sldLayoutId id="2147505347" r:id="rId13"/>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8645626-7879-4829-869B-49D0B7E8D76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9CDBDD5-6310-4F8A-B825-698E76F08B4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EFF53B3-B22A-4F2F-8475-8FCE599B7BB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a:extLst>
              <a:ext uri="{FF2B5EF4-FFF2-40B4-BE49-F238E27FC236}">
                <a16:creationId xmlns:a16="http://schemas.microsoft.com/office/drawing/2014/main" id="{41FE9EBD-314B-4367-BECA-B8BE978A93D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9910D6F6-1A58-4597-AB93-AF6A1B58615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AA7ACFC-2554-45C8-A96B-5B26A6D584FA}" type="slidenum">
              <a:rPr lang="en-US" altLang="en-US"/>
              <a:pPr>
                <a:defRPr/>
              </a:pPr>
              <a:t>‹#›</a:t>
            </a:fld>
            <a:endParaRPr lang="en-US" altLang="en-US"/>
          </a:p>
        </p:txBody>
      </p:sp>
    </p:spTree>
    <p:extLst>
      <p:ext uri="{BB962C8B-B14F-4D97-AF65-F5344CB8AC3E}">
        <p14:creationId xmlns:p14="http://schemas.microsoft.com/office/powerpoint/2010/main" val="4201922057"/>
      </p:ext>
    </p:extLst>
  </p:cSld>
  <p:clrMap bg1="lt1" tx1="dk1" bg2="lt2" tx2="dk2" accent1="accent1" accent2="accent2" accent3="accent3" accent4="accent4" accent5="accent5" accent6="accent6" hlink="hlink" folHlink="folHlink"/>
  <p:sldLayoutIdLst>
    <p:sldLayoutId id="2147505500" r:id="rId1"/>
    <p:sldLayoutId id="2147505501" r:id="rId2"/>
    <p:sldLayoutId id="2147505502" r:id="rId3"/>
    <p:sldLayoutId id="2147505503" r:id="rId4"/>
    <p:sldLayoutId id="2147505504" r:id="rId5"/>
    <p:sldLayoutId id="2147505505" r:id="rId6"/>
    <p:sldLayoutId id="2147505506" r:id="rId7"/>
    <p:sldLayoutId id="2147505507" r:id="rId8"/>
    <p:sldLayoutId id="2147505508" r:id="rId9"/>
    <p:sldLayoutId id="2147505509" r:id="rId10"/>
    <p:sldLayoutId id="2147505510" r:id="rId11"/>
    <p:sldLayoutId id="2147505511" r:id="rId12"/>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4842513-8FD9-4C70-AB1A-BDE6AB481D9B}"/>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E71424A-D7DA-44C1-9F44-C113D8890BEA}"/>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53F7E2E-CF7A-4233-9A52-B793940345A6}"/>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a:extLst>
              <a:ext uri="{FF2B5EF4-FFF2-40B4-BE49-F238E27FC236}">
                <a16:creationId xmlns:a16="http://schemas.microsoft.com/office/drawing/2014/main" id="{226DA808-767C-4006-AE63-65755663B12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a:extLst>
              <a:ext uri="{FF2B5EF4-FFF2-40B4-BE49-F238E27FC236}">
                <a16:creationId xmlns:a16="http://schemas.microsoft.com/office/drawing/2014/main" id="{1CEBB837-31D9-4C40-BF9B-F51664179B4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E1055C2-5CAA-4239-B7E2-39EA9A484414}" type="slidenum">
              <a:rPr lang="en-US" altLang="en-US"/>
              <a:pPr/>
              <a:t>‹#›</a:t>
            </a:fld>
            <a:endParaRPr lang="en-US" altLang="en-US"/>
          </a:p>
        </p:txBody>
      </p:sp>
    </p:spTree>
    <p:extLst>
      <p:ext uri="{BB962C8B-B14F-4D97-AF65-F5344CB8AC3E}">
        <p14:creationId xmlns:p14="http://schemas.microsoft.com/office/powerpoint/2010/main" val="293261798"/>
      </p:ext>
    </p:extLst>
  </p:cSld>
  <p:clrMap bg1="lt1" tx1="dk1" bg2="lt2" tx2="dk2" accent1="accent1" accent2="accent2" accent3="accent3" accent4="accent4" accent5="accent5" accent6="accent6" hlink="hlink" folHlink="folHlink"/>
  <p:sldLayoutIdLst>
    <p:sldLayoutId id="2147505539" r:id="rId1"/>
    <p:sldLayoutId id="2147505540" r:id="rId2"/>
    <p:sldLayoutId id="2147505541" r:id="rId3"/>
    <p:sldLayoutId id="2147505542" r:id="rId4"/>
    <p:sldLayoutId id="2147505543" r:id="rId5"/>
    <p:sldLayoutId id="2147505544" r:id="rId6"/>
    <p:sldLayoutId id="2147505545" r:id="rId7"/>
    <p:sldLayoutId id="2147505546" r:id="rId8"/>
    <p:sldLayoutId id="2147505547" r:id="rId9"/>
    <p:sldLayoutId id="2147505548" r:id="rId10"/>
    <p:sldLayoutId id="2147505549" r:id="rId11"/>
    <p:sldLayoutId id="2147505550" r:id="rId12"/>
    <p:sldLayoutId id="2147505551" r:id="rId13"/>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19A9941-128A-4442-8739-7936EF917C73}"/>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293AD606-DD94-44DF-B3B6-53B34EB7347F}"/>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A0938F3-CBBB-451C-82BC-F194A36FD505}"/>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1029" name="Rectangle 5">
            <a:extLst>
              <a:ext uri="{FF2B5EF4-FFF2-40B4-BE49-F238E27FC236}">
                <a16:creationId xmlns:a16="http://schemas.microsoft.com/office/drawing/2014/main" id="{EE44E418-59A1-47F0-9713-C561F16A281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1030" name="Rectangle 6">
            <a:extLst>
              <a:ext uri="{FF2B5EF4-FFF2-40B4-BE49-F238E27FC236}">
                <a16:creationId xmlns:a16="http://schemas.microsoft.com/office/drawing/2014/main" id="{28F36FCF-EADD-40ED-B202-406AF74CBC80}"/>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883F963-1C95-4930-99C1-654E4FD546DF}" type="slidenum">
              <a:rPr lang="en-US" altLang="en-US"/>
              <a:pPr>
                <a:defRPr/>
              </a:pPr>
              <a:t>‹#›</a:t>
            </a:fld>
            <a:endParaRPr lang="en-US" altLang="en-US"/>
          </a:p>
        </p:txBody>
      </p:sp>
    </p:spTree>
    <p:extLst>
      <p:ext uri="{BB962C8B-B14F-4D97-AF65-F5344CB8AC3E}">
        <p14:creationId xmlns:p14="http://schemas.microsoft.com/office/powerpoint/2010/main" val="248364005"/>
      </p:ext>
    </p:extLst>
  </p:cSld>
  <p:clrMap bg1="lt1" tx1="dk1" bg2="lt2" tx2="dk2" accent1="accent1" accent2="accent2" accent3="accent3" accent4="accent4" accent5="accent5" accent6="accent6" hlink="hlink" folHlink="folHlink"/>
  <p:sldLayoutIdLst>
    <p:sldLayoutId id="2147505609" r:id="rId1"/>
    <p:sldLayoutId id="2147505610" r:id="rId2"/>
    <p:sldLayoutId id="2147505611" r:id="rId3"/>
    <p:sldLayoutId id="2147505612" r:id="rId4"/>
    <p:sldLayoutId id="2147505613" r:id="rId5"/>
    <p:sldLayoutId id="2147505614" r:id="rId6"/>
    <p:sldLayoutId id="2147505615" r:id="rId7"/>
    <p:sldLayoutId id="2147505616" r:id="rId8"/>
    <p:sldLayoutId id="2147505617" r:id="rId9"/>
    <p:sldLayoutId id="2147505618" r:id="rId10"/>
    <p:sldLayoutId id="2147505619" r:id="rId11"/>
    <p:sldLayoutId id="2147505620" r:id="rId12"/>
    <p:sldLayoutId id="2147505621" r:id="rId13"/>
  </p:sldLayoutIdLst>
  <p:transition>
    <p:cover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4726B71-68DB-43D9-83D3-9466381F3F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7A63A395-608E-4450-824F-584E765FFCE4}"/>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21316" name="Rectangle 4">
            <a:extLst>
              <a:ext uri="{FF2B5EF4-FFF2-40B4-BE49-F238E27FC236}">
                <a16:creationId xmlns:a16="http://schemas.microsoft.com/office/drawing/2014/main" id="{2502A3DF-CC97-4707-B2F6-548E85DD3390}"/>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endParaRPr lang="en-US"/>
          </a:p>
        </p:txBody>
      </p:sp>
      <p:sp>
        <p:nvSpPr>
          <p:cNvPr id="1421317" name="Rectangle 5">
            <a:extLst>
              <a:ext uri="{FF2B5EF4-FFF2-40B4-BE49-F238E27FC236}">
                <a16:creationId xmlns:a16="http://schemas.microsoft.com/office/drawing/2014/main" id="{A7672DDA-B195-4273-82A1-7E9BFF4CDF5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en-US"/>
          </a:p>
        </p:txBody>
      </p:sp>
      <p:sp>
        <p:nvSpPr>
          <p:cNvPr id="1421318" name="Rectangle 6">
            <a:extLst>
              <a:ext uri="{FF2B5EF4-FFF2-40B4-BE49-F238E27FC236}">
                <a16:creationId xmlns:a16="http://schemas.microsoft.com/office/drawing/2014/main" id="{D26BEBFD-216A-48E1-B2EF-91327F2ED446}"/>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vl1pPr>
          </a:lstStyle>
          <a:p>
            <a:fld id="{3D57E903-F320-4A62-9CCA-98C5A3769811}" type="slidenum">
              <a:rPr lang="en-US" altLang="en-US"/>
              <a:pPr/>
              <a:t>‹#›</a:t>
            </a:fld>
            <a:endParaRPr lang="en-US" altLang="en-US"/>
          </a:p>
        </p:txBody>
      </p:sp>
    </p:spTree>
    <p:extLst>
      <p:ext uri="{BB962C8B-B14F-4D97-AF65-F5344CB8AC3E}">
        <p14:creationId xmlns:p14="http://schemas.microsoft.com/office/powerpoint/2010/main" val="2709404847"/>
      </p:ext>
    </p:extLst>
  </p:cSld>
  <p:clrMap bg1="dk2" tx1="lt1" bg2="dk1" tx2="lt2" accent1="accent1" accent2="accent2" accent3="accent3" accent4="accent4" accent5="accent5" accent6="accent6" hlink="hlink" folHlink="folHlink"/>
  <p:sldLayoutIdLst>
    <p:sldLayoutId id="2147505655" r:id="rId1"/>
    <p:sldLayoutId id="2147505656" r:id="rId2"/>
    <p:sldLayoutId id="2147505657" r:id="rId3"/>
    <p:sldLayoutId id="2147505658" r:id="rId4"/>
    <p:sldLayoutId id="2147505659" r:id="rId5"/>
    <p:sldLayoutId id="2147505660" r:id="rId6"/>
    <p:sldLayoutId id="2147505661" r:id="rId7"/>
    <p:sldLayoutId id="2147505662" r:id="rId8"/>
    <p:sldLayoutId id="2147505663" r:id="rId9"/>
    <p:sldLayoutId id="2147505664" r:id="rId10"/>
    <p:sldLayoutId id="2147505665" r:id="rId11"/>
    <p:sldLayoutId id="2147505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0CF7AEE-5611-43FF-A178-C0F4D44C0F3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BF3D8170-C14B-43BB-BDAC-D9E7547B163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4081A1F-07C7-4E38-9D32-D98CBA0277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50" b="0">
                <a:solidFill>
                  <a:srgbClr val="FFFFFF"/>
                </a:solidFill>
                <a:latin typeface="Times New Roman" pitchFamily="18" charset="0"/>
              </a:defRPr>
            </a:lvl1pPr>
          </a:lstStyle>
          <a:p>
            <a:pPr>
              <a:defRPr/>
            </a:pPr>
            <a:endParaRPr lang="en-US"/>
          </a:p>
        </p:txBody>
      </p:sp>
      <p:sp>
        <p:nvSpPr>
          <p:cNvPr id="1029" name="Rectangle 5">
            <a:extLst>
              <a:ext uri="{FF2B5EF4-FFF2-40B4-BE49-F238E27FC236}">
                <a16:creationId xmlns:a16="http://schemas.microsoft.com/office/drawing/2014/main" id="{A2BFA61B-A336-4003-ABCF-6F060CAD545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b="0">
                <a:solidFill>
                  <a:srgbClr val="FFFFFF"/>
                </a:solidFill>
                <a:latin typeface="Times New Roman" pitchFamily="18" charset="0"/>
              </a:defRPr>
            </a:lvl1pPr>
          </a:lstStyle>
          <a:p>
            <a:pPr>
              <a:defRPr/>
            </a:pPr>
            <a:endParaRPr lang="en-US"/>
          </a:p>
        </p:txBody>
      </p:sp>
      <p:sp>
        <p:nvSpPr>
          <p:cNvPr id="1030" name="Rectangle 6">
            <a:extLst>
              <a:ext uri="{FF2B5EF4-FFF2-40B4-BE49-F238E27FC236}">
                <a16:creationId xmlns:a16="http://schemas.microsoft.com/office/drawing/2014/main" id="{5F2AA66C-EE16-4D03-97C0-DBAD473B2DB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defRPr>
            </a:lvl1pPr>
          </a:lstStyle>
          <a:p>
            <a:pPr>
              <a:defRPr/>
            </a:pPr>
            <a:fld id="{DB6FC8FF-208F-48D1-B908-F04BFA4F6A76}" type="slidenum">
              <a:rPr lang="en-US" altLang="en-US"/>
              <a:pPr>
                <a:defRPr/>
              </a:pPr>
              <a:t>‹#›</a:t>
            </a:fld>
            <a:endParaRPr lang="en-US" altLang="en-US"/>
          </a:p>
        </p:txBody>
      </p:sp>
    </p:spTree>
    <p:extLst>
      <p:ext uri="{BB962C8B-B14F-4D97-AF65-F5344CB8AC3E}">
        <p14:creationId xmlns:p14="http://schemas.microsoft.com/office/powerpoint/2010/main" val="2819540827"/>
      </p:ext>
    </p:extLst>
  </p:cSld>
  <p:clrMap bg1="dk2" tx1="lt1" bg2="dk1" tx2="lt2" accent1="accent1" accent2="accent2" accent3="accent3" accent4="accent4" accent5="accent5" accent6="accent6" hlink="hlink" folHlink="folHlink"/>
  <p:sldLayoutIdLst>
    <p:sldLayoutId id="2147505682" r:id="rId1"/>
    <p:sldLayoutId id="2147505683" r:id="rId2"/>
    <p:sldLayoutId id="2147505684" r:id="rId3"/>
    <p:sldLayoutId id="2147505685" r:id="rId4"/>
    <p:sldLayoutId id="2147505686" r:id="rId5"/>
    <p:sldLayoutId id="2147505687" r:id="rId6"/>
    <p:sldLayoutId id="2147505688" r:id="rId7"/>
    <p:sldLayoutId id="2147505689" r:id="rId8"/>
    <p:sldLayoutId id="2147505690" r:id="rId9"/>
    <p:sldLayoutId id="2147505691" r:id="rId10"/>
    <p:sldLayoutId id="2147505692" r:id="rId11"/>
    <p:sldLayoutId id="2147505693" r:id="rId12"/>
    <p:sldLayoutId id="2147505694" r:id="rId13"/>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eaLnBrk="0" fontAlgn="base" hangingPunct="0">
        <a:spcBef>
          <a:spcPct val="0"/>
        </a:spcBef>
        <a:spcAft>
          <a:spcPct val="0"/>
        </a:spcAft>
        <a:defRPr sz="3300">
          <a:solidFill>
            <a:schemeClr val="tx2"/>
          </a:solidFill>
          <a:latin typeface="Times New Roman" pitchFamily="18" charset="0"/>
        </a:defRPr>
      </a:lvl6pPr>
      <a:lvl7pPr marL="685800" algn="ctr" rtl="0" eaLnBrk="0" fontAlgn="base" hangingPunct="0">
        <a:spcBef>
          <a:spcPct val="0"/>
        </a:spcBef>
        <a:spcAft>
          <a:spcPct val="0"/>
        </a:spcAft>
        <a:defRPr sz="3300">
          <a:solidFill>
            <a:schemeClr val="tx2"/>
          </a:solidFill>
          <a:latin typeface="Times New Roman" pitchFamily="18" charset="0"/>
        </a:defRPr>
      </a:lvl7pPr>
      <a:lvl8pPr marL="1028700" algn="ctr" rtl="0" eaLnBrk="0" fontAlgn="base" hangingPunct="0">
        <a:spcBef>
          <a:spcPct val="0"/>
        </a:spcBef>
        <a:spcAft>
          <a:spcPct val="0"/>
        </a:spcAft>
        <a:defRPr sz="3300">
          <a:solidFill>
            <a:schemeClr val="tx2"/>
          </a:solidFill>
          <a:latin typeface="Times New Roman" pitchFamily="18" charset="0"/>
        </a:defRPr>
      </a:lvl8pPr>
      <a:lvl9pPr marL="1371600" algn="ctr" rtl="0" eaLnBrk="0" fontAlgn="base" hangingPunct="0">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eaLnBrk="0" fontAlgn="base" hangingPunct="0">
        <a:spcBef>
          <a:spcPct val="20000"/>
        </a:spcBef>
        <a:spcAft>
          <a:spcPct val="0"/>
        </a:spcAft>
        <a:buChar char="»"/>
        <a:defRPr sz="1500">
          <a:solidFill>
            <a:schemeClr val="tx1"/>
          </a:solidFill>
          <a:latin typeface="+mn-lt"/>
        </a:defRPr>
      </a:lvl6pPr>
      <a:lvl7pPr marL="2228850" indent="-171450" algn="l" rtl="0" eaLnBrk="0" fontAlgn="base" hangingPunct="0">
        <a:spcBef>
          <a:spcPct val="20000"/>
        </a:spcBef>
        <a:spcAft>
          <a:spcPct val="0"/>
        </a:spcAft>
        <a:buChar char="»"/>
        <a:defRPr sz="1500">
          <a:solidFill>
            <a:schemeClr val="tx1"/>
          </a:solidFill>
          <a:latin typeface="+mn-lt"/>
        </a:defRPr>
      </a:lvl7pPr>
      <a:lvl8pPr marL="2571750" indent="-171450" algn="l" rtl="0" eaLnBrk="0" fontAlgn="base" hangingPunct="0">
        <a:spcBef>
          <a:spcPct val="20000"/>
        </a:spcBef>
        <a:spcAft>
          <a:spcPct val="0"/>
        </a:spcAft>
        <a:buChar char="»"/>
        <a:defRPr sz="1500">
          <a:solidFill>
            <a:schemeClr val="tx1"/>
          </a:solidFill>
          <a:latin typeface="+mn-lt"/>
        </a:defRPr>
      </a:lvl8pPr>
      <a:lvl9pPr marL="2914650" indent="-171450" algn="l" rtl="0" eaLnBrk="0" fontAlgn="base" hangingPunct="0">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36B0768-E608-4FAD-BF09-4099B78D64FD}"/>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a16="http://schemas.microsoft.com/office/drawing/2014/main" id="{80845320-C811-4C66-8AA7-0E8997E88E1E}"/>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21316" name="Rectangle 4">
            <a:extLst>
              <a:ext uri="{FF2B5EF4-FFF2-40B4-BE49-F238E27FC236}">
                <a16:creationId xmlns:a16="http://schemas.microsoft.com/office/drawing/2014/main" id="{490E8954-44B5-4C9D-B098-6BA4EFCE30ED}"/>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1421317" name="Rectangle 5">
            <a:extLst>
              <a:ext uri="{FF2B5EF4-FFF2-40B4-BE49-F238E27FC236}">
                <a16:creationId xmlns:a16="http://schemas.microsoft.com/office/drawing/2014/main" id="{1F074093-2A30-4228-B49F-EB5515697C08}"/>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1421318" name="Rectangle 6">
            <a:extLst>
              <a:ext uri="{FF2B5EF4-FFF2-40B4-BE49-F238E27FC236}">
                <a16:creationId xmlns:a16="http://schemas.microsoft.com/office/drawing/2014/main" id="{2E6FFA06-D4FC-4B6B-BFCA-E6A67751BFA3}"/>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fld id="{9782890A-4414-403F-908E-E27F61C4E293}" type="slidenum">
              <a:rPr lang="en-US" altLang="en-US"/>
              <a:pPr/>
              <a:t>‹#›</a:t>
            </a:fld>
            <a:endParaRPr lang="en-US" altLang="en-US"/>
          </a:p>
        </p:txBody>
      </p:sp>
    </p:spTree>
    <p:extLst>
      <p:ext uri="{BB962C8B-B14F-4D97-AF65-F5344CB8AC3E}">
        <p14:creationId xmlns:p14="http://schemas.microsoft.com/office/powerpoint/2010/main" val="1486232750"/>
      </p:ext>
    </p:extLst>
  </p:cSld>
  <p:clrMap bg1="dk2" tx1="lt1" bg2="dk1" tx2="lt2" accent1="accent1" accent2="accent2" accent3="accent3" accent4="accent4" accent5="accent5" accent6="accent6" hlink="hlink" folHlink="folHlink"/>
  <p:sldLayoutIdLst>
    <p:sldLayoutId id="2147505696" r:id="rId1"/>
    <p:sldLayoutId id="2147505697" r:id="rId2"/>
    <p:sldLayoutId id="2147505698" r:id="rId3"/>
    <p:sldLayoutId id="2147505699" r:id="rId4"/>
    <p:sldLayoutId id="2147505700" r:id="rId5"/>
    <p:sldLayoutId id="2147505701" r:id="rId6"/>
    <p:sldLayoutId id="2147505702" r:id="rId7"/>
    <p:sldLayoutId id="2147505703" r:id="rId8"/>
    <p:sldLayoutId id="2147505704" r:id="rId9"/>
    <p:sldLayoutId id="2147505705" r:id="rId10"/>
    <p:sldLayoutId id="2147505706" r:id="rId11"/>
    <p:sldLayoutId id="2147505707" r:id="rId12"/>
    <p:sldLayoutId id="214750570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6.xml"/></Relationships>
</file>

<file path=ppt/slides/_rels/slide18.xml.rels><?xml version="1.0" encoding="UTF-8" standalone="yes"?>
<Relationships xmlns="http://schemas.openxmlformats.org/package/2006/relationships"><Relationship Id="rId3" Type="http://schemas.openxmlformats.org/officeDocument/2006/relationships/image" Target="../media/image7.tif"/><Relationship Id="rId7" Type="http://schemas.openxmlformats.org/officeDocument/2006/relationships/image" Target="../media/image11.tif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3.xml"/></Relationships>
</file>

<file path=ppt/slides/_rels/slide20.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8.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14.xml"/><Relationship Id="rId5" Type="http://schemas.openxmlformats.org/officeDocument/2006/relationships/hyperlink" Target="http://onlinelibrary.wiley.com/doi/10.1111/ajt.12079/full#ajt12079-fig-0003" TargetMode="Externa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1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116.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116.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9.xml"/><Relationship Id="rId1" Type="http://schemas.openxmlformats.org/officeDocument/2006/relationships/slideLayout" Target="../slideLayouts/slideLayout277.xml"/><Relationship Id="rId4" Type="http://schemas.openxmlformats.org/officeDocument/2006/relationships/image" Target="../media/image21.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311.xml"/></Relationships>
</file>

<file path=ppt/slides/_rels/slide4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multiple-sclerosis-research.blogspot.com/2012_01_01_archive.html&amp;ei=fVfSVImNPImrggSijIK4Aw&amp;bvm=bv.85076809,d.eXY&amp;psig=AFQjCNGTWt7k-f3o67sBELcfGLBAAULV8A&amp;ust=1423157487638646" TargetMode="External"/><Relationship Id="rId2" Type="http://schemas.openxmlformats.org/officeDocument/2006/relationships/notesSlide" Target="../notesSlides/notesSlide42.xml"/><Relationship Id="rId1" Type="http://schemas.openxmlformats.org/officeDocument/2006/relationships/slideLayout" Target="../slideLayouts/slideLayout299.xml"/><Relationship Id="rId4" Type="http://schemas.openxmlformats.org/officeDocument/2006/relationships/image" Target="../media/image23.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115.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40.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2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9.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22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1.xml"/></Relationships>
</file>

<file path=ppt/slides/_rels/slide57.xml.rels><?xml version="1.0" encoding="UTF-8" standalone="yes"?>
<Relationships xmlns="http://schemas.openxmlformats.org/package/2006/relationships"><Relationship Id="rId3" Type="http://schemas.openxmlformats.org/officeDocument/2006/relationships/image" Target="../media/image29.tiff"/><Relationship Id="rId7" Type="http://schemas.openxmlformats.org/officeDocument/2006/relationships/image" Target="../media/image250.png"/><Relationship Id="rId2" Type="http://schemas.openxmlformats.org/officeDocument/2006/relationships/notesSlide" Target="../notesSlides/notesSlide57.xml"/><Relationship Id="rId1" Type="http://schemas.openxmlformats.org/officeDocument/2006/relationships/slideLayout" Target="../slideLayouts/slideLayout234.xml"/><Relationship Id="rId6" Type="http://schemas.openxmlformats.org/officeDocument/2006/relationships/slide" Target="slide720.xml"/><Relationship Id="rId5" Type="http://schemas.openxmlformats.org/officeDocument/2006/relationships/image" Target="../media/image31.png"/><Relationship Id="rId4" Type="http://schemas.openxmlformats.org/officeDocument/2006/relationships/image" Target="../media/image30.tif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29.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9.xml"/><Relationship Id="rId1" Type="http://schemas.openxmlformats.org/officeDocument/2006/relationships/slideLayout" Target="../slideLayouts/slideLayout2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15.xml"/><Relationship Id="rId1" Type="http://schemas.openxmlformats.org/officeDocument/2006/relationships/themeOverride" Target="../theme/themeOverride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2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29.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15.xml"/><Relationship Id="rId1" Type="http://schemas.openxmlformats.org/officeDocument/2006/relationships/themeOverride" Target="../theme/themeOverride2.xml"/></Relationships>
</file>

<file path=ppt/slides/_rels/slide6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64.xml"/><Relationship Id="rId1" Type="http://schemas.openxmlformats.org/officeDocument/2006/relationships/slideLayout" Target="../slideLayouts/slideLayout241.xml"/><Relationship Id="rId4" Type="http://schemas.openxmlformats.org/officeDocument/2006/relationships/image" Target="../media/image34.tiff"/></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15.xml"/><Relationship Id="rId1" Type="http://schemas.openxmlformats.org/officeDocument/2006/relationships/themeOverride" Target="../theme/themeOverride3.xml"/><Relationship Id="rId4" Type="http://schemas.openxmlformats.org/officeDocument/2006/relationships/image" Target="../media/image35.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68.xml"/><Relationship Id="rId1" Type="http://schemas.openxmlformats.org/officeDocument/2006/relationships/slideLayout" Target="../slideLayouts/slideLayout65.xml"/><Relationship Id="rId4" Type="http://schemas.openxmlformats.org/officeDocument/2006/relationships/image" Target="../media/image37.ti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65.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7.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0.xml"/><Relationship Id="rId1" Type="http://schemas.openxmlformats.org/officeDocument/2006/relationships/slideLayout" Target="../slideLayouts/slideLayout183.xml"/></Relationships>
</file>

<file path=ppt/slides/_rels/slide7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1.xml"/><Relationship Id="rId1" Type="http://schemas.openxmlformats.org/officeDocument/2006/relationships/slideLayout" Target="../slideLayouts/slideLayout271.xml"/><Relationship Id="rId4" Type="http://schemas.openxmlformats.org/officeDocument/2006/relationships/image" Target="../media/image40.jpeg"/></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2.xml"/><Relationship Id="rId1" Type="http://schemas.openxmlformats.org/officeDocument/2006/relationships/slideLayout" Target="../slideLayouts/slideLayout253.xml"/></Relationships>
</file>

<file path=ppt/slides/_rels/slide720.xml.rels><?xml version="1.0" encoding="UTF-8" standalone="yes"?>
<Relationships xmlns="http://schemas.openxmlformats.org/package/2006/relationships"><Relationship Id="rId3" Type="http://schemas.openxmlformats.org/officeDocument/2006/relationships/image" Target="../media/image29.tiff"/><Relationship Id="rId7" Type="http://schemas.openxmlformats.org/officeDocument/2006/relationships/image" Target="../media/image250.png"/><Relationship Id="rId2" Type="http://schemas.openxmlformats.org/officeDocument/2006/relationships/notesSlide" Target="../notesSlides/notesSlide710.xml"/><Relationship Id="rId1" Type="http://schemas.openxmlformats.org/officeDocument/2006/relationships/slideLayout" Target="../slideLayouts/slideLayout234.xml"/><Relationship Id="rId6" Type="http://schemas.openxmlformats.org/officeDocument/2006/relationships/slide" Target="slide720.xml"/><Relationship Id="rId5" Type="http://schemas.openxmlformats.org/officeDocument/2006/relationships/image" Target="../media/image390.png"/><Relationship Id="rId4" Type="http://schemas.openxmlformats.org/officeDocument/2006/relationships/image" Target="../media/image30.tiff"/></Relationships>
</file>

<file path=ppt/slides/_rels/slide7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3.xml"/><Relationship Id="rId1" Type="http://schemas.openxmlformats.org/officeDocument/2006/relationships/slideLayout" Target="../slideLayouts/slideLayout271.xml"/></Relationships>
</file>

<file path=ppt/slides/_rels/slide7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4.xml"/><Relationship Id="rId1" Type="http://schemas.openxmlformats.org/officeDocument/2006/relationships/slideLayout" Target="../slideLayouts/slideLayout271.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5.xml"/><Relationship Id="rId1" Type="http://schemas.openxmlformats.org/officeDocument/2006/relationships/slideLayout" Target="../slideLayouts/slideLayout65.xml"/><Relationship Id="rId5" Type="http://schemas.openxmlformats.org/officeDocument/2006/relationships/image" Target="../media/image46.JPG"/><Relationship Id="rId4" Type="http://schemas.openxmlformats.org/officeDocument/2006/relationships/image" Target="../media/image45.tif"/></Relationships>
</file>

<file path=ppt/slides/_rels/slide76.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76.xml"/><Relationship Id="rId1" Type="http://schemas.openxmlformats.org/officeDocument/2006/relationships/slideLayout" Target="../slideLayouts/slideLayout32.xml"/><Relationship Id="rId5" Type="http://schemas.openxmlformats.org/officeDocument/2006/relationships/image" Target="../media/image49.png"/><Relationship Id="rId4" Type="http://schemas.openxmlformats.org/officeDocument/2006/relationships/image" Target="../media/image48.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7.xml"/><Relationship Id="rId1" Type="http://schemas.openxmlformats.org/officeDocument/2006/relationships/slideLayout" Target="../slideLayouts/slideLayout289.xml"/><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2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1828800" y="15573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charset="0"/>
              <a:cs typeface="Arial" charset="0"/>
            </a:endParaRPr>
          </a:p>
        </p:txBody>
      </p:sp>
      <p:pic>
        <p:nvPicPr>
          <p:cNvPr id="180227" name="Picture 3" descr="Pittsburg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296400" cy="732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Rectangle 4"/>
          <p:cNvSpPr>
            <a:spLocks noChangeArrowheads="1"/>
          </p:cNvSpPr>
          <p:nvPr/>
        </p:nvSpPr>
        <p:spPr bwMode="auto">
          <a:xfrm>
            <a:off x="762000" y="4724400"/>
            <a:ext cx="4876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charset="0"/>
                <a:cs typeface="Arial" charset="0"/>
              </a:rPr>
              <a:t>Professor Parmjeet Randhawa, M.D.,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charset="0"/>
                <a:cs typeface="Arial" charset="0"/>
              </a:rPr>
              <a:t>Division of Transplantation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charset="0"/>
                <a:cs typeface="Arial" charset="0"/>
              </a:rPr>
              <a:t>Department of Pathology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charset="0"/>
                <a:cs typeface="Arial" charset="0"/>
              </a:rPr>
              <a:t>University of Pittsburgh</a:t>
            </a:r>
          </a:p>
        </p:txBody>
      </p:sp>
      <p:sp>
        <p:nvSpPr>
          <p:cNvPr id="180229" name="Rectangle 5"/>
          <p:cNvSpPr>
            <a:spLocks noChangeArrowheads="1"/>
          </p:cNvSpPr>
          <p:nvPr/>
        </p:nvSpPr>
        <p:spPr bwMode="auto">
          <a:xfrm>
            <a:off x="381000" y="2286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00"/>
              </a:solidFill>
              <a:effectLst/>
              <a:uLnTx/>
              <a:uFillTx/>
              <a:latin typeface="Times New Roman" charset="0"/>
              <a:cs typeface="Arial" charset="0"/>
            </a:endParaRPr>
          </a:p>
        </p:txBody>
      </p:sp>
      <p:sp>
        <p:nvSpPr>
          <p:cNvPr id="180230" name="Rectangle 1"/>
          <p:cNvSpPr>
            <a:spLocks noChangeArrowheads="1"/>
          </p:cNvSpPr>
          <p:nvPr/>
        </p:nvSpPr>
        <p:spPr bwMode="auto">
          <a:xfrm>
            <a:off x="0" y="269875"/>
            <a:ext cx="93138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charset="0"/>
                <a:cs typeface="Arial" charset="0"/>
              </a:rPr>
              <a:t>CONUNDRUMS IN THE DIAGNOSIS  OF </a:t>
            </a:r>
            <a:r>
              <a:rPr kumimoji="0" lang="en-US" altLang="en-US" sz="3200" b="0" i="0" u="none" strike="noStrike" kern="1200" cap="none" spc="0" normalizeH="0" noProof="0" dirty="0">
                <a:ln>
                  <a:noFill/>
                </a:ln>
                <a:solidFill>
                  <a:srgbClr val="FFFF00"/>
                </a:solidFill>
                <a:effectLst/>
                <a:uLnTx/>
                <a:uFillTx/>
                <a:latin typeface="Times New Roman" charset="0"/>
                <a:cs typeface="Arial" charset="0"/>
              </a:rPr>
              <a:t>TCMR</a:t>
            </a:r>
            <a:endParaRPr kumimoji="0" lang="en-US" altLang="en-US" sz="3200" b="0" i="0" u="none" strike="noStrike" kern="1200" cap="none" spc="0" normalizeH="0" baseline="0" noProof="0" dirty="0">
              <a:ln>
                <a:noFill/>
              </a:ln>
              <a:solidFill>
                <a:srgbClr val="FFFF00"/>
              </a:solidFill>
              <a:effectLst/>
              <a:uLnTx/>
              <a:uFillTx/>
              <a:latin typeface="Times New Roman" charset="0"/>
              <a:cs typeface="Arial" charset="0"/>
            </a:endParaRPr>
          </a:p>
        </p:txBody>
      </p:sp>
    </p:spTree>
    <p:extLst>
      <p:ext uri="{BB962C8B-B14F-4D97-AF65-F5344CB8AC3E}">
        <p14:creationId xmlns:p14="http://schemas.microsoft.com/office/powerpoint/2010/main" val="604459172"/>
      </p:ext>
    </p:extLst>
  </p:cSld>
  <p:clrMapOvr>
    <a:masterClrMapping/>
  </p:clrMapOvr>
  <p:transition>
    <p:cover dir="l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152400" y="0"/>
            <a:ext cx="8610600" cy="1143000"/>
          </a:xfrm>
          <a:noFill/>
        </p:spPr>
        <p:txBody>
          <a:bodyPr lIns="92075" tIns="46038" rIns="92075" bIns="46038"/>
          <a:lstStyle/>
          <a:p>
            <a:pPr eaLnBrk="1" hangingPunct="1"/>
            <a:r>
              <a:rPr lang="en-US" altLang="en-US" sz="3600" dirty="0">
                <a:solidFill>
                  <a:srgbClr val="FFFF00"/>
                </a:solidFill>
              </a:rPr>
              <a:t>Conundrums in the Diagnosis of TCMR </a:t>
            </a:r>
          </a:p>
        </p:txBody>
      </p:sp>
      <p:sp>
        <p:nvSpPr>
          <p:cNvPr id="46083" name="Rectangle 3"/>
          <p:cNvSpPr>
            <a:spLocks noChangeArrowheads="1"/>
          </p:cNvSpPr>
          <p:nvPr/>
        </p:nvSpPr>
        <p:spPr bwMode="auto">
          <a:xfrm>
            <a:off x="304800" y="1295400"/>
            <a:ext cx="8534400" cy="501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altLang="en-US" sz="3200" b="0" i="0" u="none" strike="noStrike" kern="0" cap="none" spc="0" normalizeH="0" baseline="0" noProof="0" dirty="0">
                <a:ln>
                  <a:noFill/>
                </a:ln>
                <a:solidFill>
                  <a:srgbClr val="F8F8F8"/>
                </a:solidFill>
                <a:effectLst/>
                <a:uLnTx/>
                <a:uFillTx/>
                <a:latin typeface="Arial" pitchFamily="34" charset="0"/>
                <a:ea typeface="+mn-ea"/>
                <a:cs typeface="Arial" charset="0"/>
              </a:rPr>
              <a:t> BL category</a:t>
            </a:r>
            <a:endParaRPr lang="en-US" altLang="en-US" sz="3200" kern="0" dirty="0">
              <a:solidFill>
                <a:srgbClr val="F8F8F8"/>
              </a:solidFill>
              <a:latin typeface="Arial" pitchFamily="34" charset="0"/>
              <a:ea typeface="+mn-ea"/>
            </a:endParaRPr>
          </a:p>
          <a:p>
            <a:pPr marL="0" marR="0" lvl="0" indent="0" algn="l" defTabSz="914400" rtl="0" eaLnBrk="0" fontAlgn="auto" latinLnBrk="0" hangingPunct="0">
              <a:lnSpc>
                <a:spcPct val="100000"/>
              </a:lnSpc>
              <a:spcBef>
                <a:spcPts val="0"/>
              </a:spcBef>
              <a:spcAft>
                <a:spcPts val="0"/>
              </a:spcAft>
              <a:buClrTx/>
              <a:buSzTx/>
              <a:buFontTx/>
              <a:buChar char="•"/>
              <a:tabLst/>
              <a:defRPr/>
            </a:pPr>
            <a:endParaRPr kumimoji="0" lang="en-US" altLang="en-US" sz="3200" b="0" i="0" u="none" strike="noStrike" kern="0" cap="none" spc="0" normalizeH="0" baseline="0" noProof="0" dirty="0">
              <a:ln>
                <a:noFill/>
              </a:ln>
              <a:solidFill>
                <a:srgbClr val="F8F8F8"/>
              </a:solidFill>
              <a:effectLst/>
              <a:uLnTx/>
              <a:uFillTx/>
              <a:latin typeface="Arial" pitchFamily="34" charset="0"/>
              <a:ea typeface="+mn-ea"/>
              <a:cs typeface="Arial" charset="0"/>
            </a:endParaRPr>
          </a:p>
          <a:p>
            <a:pPr marL="0" marR="0" lvl="0" indent="0" algn="l" defTabSz="914400" rtl="0" eaLnBrk="0" fontAlgn="auto" latinLnBrk="0" hangingPunct="0">
              <a:lnSpc>
                <a:spcPct val="100000"/>
              </a:lnSpc>
              <a:spcBef>
                <a:spcPts val="0"/>
              </a:spcBef>
              <a:spcAft>
                <a:spcPts val="0"/>
              </a:spcAft>
              <a:buClrTx/>
              <a:buSzTx/>
              <a:buFontTx/>
              <a:buChar char="•"/>
              <a:tabLst/>
              <a:defRPr/>
            </a:pPr>
            <a:r>
              <a:rPr lang="en-US" altLang="en-US" sz="3200" kern="0" dirty="0">
                <a:solidFill>
                  <a:srgbClr val="F8F8F8"/>
                </a:solidFill>
                <a:latin typeface="Arial" pitchFamily="34" charset="0"/>
                <a:ea typeface="+mn-ea"/>
              </a:rPr>
              <a:t> D</a:t>
            </a:r>
            <a:r>
              <a:rPr kumimoji="0" lang="en-US" altLang="en-US" sz="3200" b="0" i="0" u="none" strike="noStrike" kern="0" cap="none" spc="0" normalizeH="0" baseline="0" noProof="0" dirty="0" err="1">
                <a:ln>
                  <a:noFill/>
                </a:ln>
                <a:solidFill>
                  <a:srgbClr val="F8F8F8"/>
                </a:solidFill>
                <a:effectLst/>
                <a:uLnTx/>
                <a:uFillTx/>
                <a:latin typeface="Arial" pitchFamily="34" charset="0"/>
                <a:ea typeface="+mn-ea"/>
                <a:cs typeface="Arial" charset="0"/>
              </a:rPr>
              <a:t>iscrepancies</a:t>
            </a:r>
            <a:r>
              <a:rPr kumimoji="0" lang="en-US" altLang="en-US" sz="3200" b="0" i="0" u="none" strike="noStrike" kern="0" cap="none" spc="0" normalizeH="0" baseline="0" noProof="0" dirty="0">
                <a:ln>
                  <a:noFill/>
                </a:ln>
                <a:solidFill>
                  <a:srgbClr val="F8F8F8"/>
                </a:solidFill>
                <a:effectLst/>
                <a:uLnTx/>
                <a:uFillTx/>
                <a:latin typeface="Arial" pitchFamily="34" charset="0"/>
                <a:ea typeface="+mn-ea"/>
                <a:cs typeface="Arial" charset="0"/>
              </a:rPr>
              <a:t> Histo-</a:t>
            </a:r>
            <a:r>
              <a:rPr kumimoji="0" lang="en-US" altLang="en-US" sz="3200" b="0" i="0" u="none" strike="noStrike" kern="0" cap="none" spc="0" normalizeH="0" baseline="0" noProof="0" dirty="0" err="1">
                <a:ln>
                  <a:noFill/>
                </a:ln>
                <a:solidFill>
                  <a:srgbClr val="F8F8F8"/>
                </a:solidFill>
                <a:effectLst/>
                <a:uLnTx/>
                <a:uFillTx/>
                <a:latin typeface="Arial" pitchFamily="34" charset="0"/>
                <a:ea typeface="+mn-ea"/>
                <a:cs typeface="Arial" charset="0"/>
              </a:rPr>
              <a:t>MDx</a:t>
            </a:r>
            <a:r>
              <a:rPr kumimoji="0" lang="en-US" altLang="en-US" sz="3200" b="0" i="0" u="none" strike="noStrike" kern="0" cap="none" spc="0" normalizeH="0" baseline="0" noProof="0" dirty="0">
                <a:ln>
                  <a:noFill/>
                </a:ln>
                <a:solidFill>
                  <a:srgbClr val="F8F8F8"/>
                </a:solidFill>
                <a:effectLst/>
                <a:uLnTx/>
                <a:uFillTx/>
                <a:latin typeface="Arial" pitchFamily="34" charset="0"/>
                <a:ea typeface="+mn-ea"/>
                <a:cs typeface="Arial" charset="0"/>
              </a:rPr>
              <a:t>  of Acute </a:t>
            </a:r>
            <a:r>
              <a:rPr kumimoji="0" lang="en-US" altLang="en-US" sz="3200" b="0" i="0" u="none" strike="noStrike" kern="0" cap="none" spc="0" normalizeH="0" baseline="0" noProof="0" dirty="0" err="1">
                <a:ln>
                  <a:noFill/>
                </a:ln>
                <a:solidFill>
                  <a:srgbClr val="F8F8F8"/>
                </a:solidFill>
                <a:effectLst/>
                <a:uLnTx/>
                <a:uFillTx/>
                <a:latin typeface="Arial" pitchFamily="34" charset="0"/>
                <a:ea typeface="+mn-ea"/>
                <a:cs typeface="Arial" charset="0"/>
              </a:rPr>
              <a:t>CMR</a:t>
            </a:r>
            <a:endParaRPr kumimoji="0" lang="en-US" altLang="en-US" sz="3200" b="0" i="0" u="none" strike="noStrike" kern="0" cap="none" spc="0" normalizeH="0" baseline="0" noProof="0" dirty="0">
              <a:ln>
                <a:noFill/>
              </a:ln>
              <a:solidFill>
                <a:srgbClr val="F8F8F8"/>
              </a:solidFill>
              <a:effectLst/>
              <a:uLnTx/>
              <a:uFillTx/>
              <a:latin typeface="Arial" pitchFamily="34" charset="0"/>
              <a:ea typeface="+mn-ea"/>
              <a:cs typeface="Arial" charset="0"/>
            </a:endParaRPr>
          </a:p>
          <a:p>
            <a:pPr marL="0" marR="0" lvl="0" indent="0" algn="l" defTabSz="914400" rtl="0" eaLnBrk="0" fontAlgn="auto" latinLnBrk="0" hangingPunct="0">
              <a:lnSpc>
                <a:spcPct val="100000"/>
              </a:lnSpc>
              <a:spcBef>
                <a:spcPts val="0"/>
              </a:spcBef>
              <a:spcAft>
                <a:spcPts val="0"/>
              </a:spcAft>
              <a:buClrTx/>
              <a:buSzTx/>
              <a:buFontTx/>
              <a:buChar char="•"/>
              <a:tabLst/>
              <a:defRPr/>
            </a:pPr>
            <a:endParaRPr lang="en-US" altLang="en-US" sz="3200" kern="0" dirty="0">
              <a:solidFill>
                <a:srgbClr val="F8F8F8"/>
              </a:solidFill>
              <a:latin typeface="Arial" pitchFamily="34" charset="0"/>
              <a:ea typeface="+mn-ea"/>
            </a:endParaRPr>
          </a:p>
          <a:p>
            <a:pPr lvl="0" fontAlgn="auto">
              <a:spcBef>
                <a:spcPts val="0"/>
              </a:spcBef>
              <a:spcAft>
                <a:spcPts val="0"/>
              </a:spcAft>
              <a:buFontTx/>
              <a:buChar char="•"/>
              <a:defRPr/>
            </a:pPr>
            <a:r>
              <a:rPr kumimoji="0" lang="en-US" altLang="en-US" sz="3200" b="0" i="0" u="none" strike="noStrike" kern="0" cap="none" spc="0" normalizeH="0" baseline="0" noProof="0" dirty="0">
                <a:ln>
                  <a:noFill/>
                </a:ln>
                <a:solidFill>
                  <a:srgbClr val="F8F8F8"/>
                </a:solidFill>
                <a:effectLst/>
                <a:uLnTx/>
                <a:uFillTx/>
                <a:latin typeface="Arial" pitchFamily="34" charset="0"/>
                <a:ea typeface="+mn-ea"/>
                <a:cs typeface="Arial" charset="0"/>
              </a:rPr>
              <a:t> </a:t>
            </a:r>
            <a:r>
              <a:rPr lang="en-US" altLang="en-US" sz="3200" kern="0" dirty="0">
                <a:solidFill>
                  <a:srgbClr val="F8F8F8"/>
                </a:solidFill>
                <a:latin typeface="Arial" pitchFamily="34" charset="0"/>
                <a:ea typeface="+mn-ea"/>
              </a:rPr>
              <a:t>Mixed Acute TCMR-</a:t>
            </a:r>
            <a:r>
              <a:rPr lang="en-US" altLang="en-US" sz="3200" kern="0" dirty="0" err="1">
                <a:solidFill>
                  <a:srgbClr val="F8F8F8"/>
                </a:solidFill>
                <a:latin typeface="Arial" pitchFamily="34" charset="0"/>
                <a:ea typeface="+mn-ea"/>
              </a:rPr>
              <a:t>ABMR</a:t>
            </a:r>
            <a:r>
              <a:rPr lang="en-US" altLang="en-US" sz="3200" kern="0" dirty="0">
                <a:solidFill>
                  <a:srgbClr val="F8F8F8"/>
                </a:solidFill>
                <a:latin typeface="Arial" pitchFamily="34" charset="0"/>
                <a:ea typeface="+mn-ea"/>
              </a:rPr>
              <a:t> </a:t>
            </a:r>
          </a:p>
          <a:p>
            <a:pPr lvl="0" fontAlgn="auto">
              <a:spcBef>
                <a:spcPts val="0"/>
              </a:spcBef>
              <a:spcAft>
                <a:spcPts val="0"/>
              </a:spcAft>
              <a:buFontTx/>
              <a:buChar char="•"/>
              <a:defRPr/>
            </a:pPr>
            <a:endParaRPr lang="en-US" altLang="en-US" sz="3200" kern="0" dirty="0">
              <a:solidFill>
                <a:srgbClr val="F8F8F8"/>
              </a:solidFill>
              <a:latin typeface="Arial" pitchFamily="34" charset="0"/>
              <a:ea typeface="+mn-ea"/>
            </a:endParaRPr>
          </a:p>
          <a:p>
            <a:pPr lvl="0" fontAlgn="auto">
              <a:spcBef>
                <a:spcPts val="0"/>
              </a:spcBef>
              <a:spcAft>
                <a:spcPts val="0"/>
              </a:spcAft>
              <a:buFontTx/>
              <a:buChar char="•"/>
              <a:defRPr/>
            </a:pPr>
            <a:r>
              <a:rPr lang="en-US" altLang="en-US" sz="3200" kern="0" dirty="0">
                <a:solidFill>
                  <a:srgbClr val="F8F8F8"/>
                </a:solidFill>
                <a:latin typeface="Arial" pitchFamily="34" charset="0"/>
                <a:ea typeface="+mn-ea"/>
              </a:rPr>
              <a:t>V-lesions </a:t>
            </a:r>
            <a:r>
              <a:rPr kumimoji="0" lang="en-US" altLang="en-US" sz="3200" b="0" i="0" u="none" strike="noStrike" kern="0" cap="none" spc="0" normalizeH="0" baseline="0" noProof="0" dirty="0">
                <a:ln>
                  <a:noFill/>
                </a:ln>
                <a:solidFill>
                  <a:srgbClr val="F8F8F8"/>
                </a:solidFill>
                <a:effectLst/>
                <a:uLnTx/>
                <a:uFillTx/>
                <a:latin typeface="Arial" pitchFamily="34" charset="0"/>
                <a:ea typeface="+mn-ea"/>
                <a:cs typeface="Arial" charset="0"/>
              </a:rPr>
              <a:t>(defined</a:t>
            </a:r>
            <a:r>
              <a:rPr kumimoji="0" lang="en-US" altLang="en-US" sz="3200" b="0" i="0" u="none" strike="noStrike" kern="0" cap="none" spc="0" normalizeH="0" noProof="0" dirty="0">
                <a:ln>
                  <a:noFill/>
                </a:ln>
                <a:solidFill>
                  <a:srgbClr val="F8F8F8"/>
                </a:solidFill>
                <a:effectLst/>
                <a:uLnTx/>
                <a:uFillTx/>
                <a:latin typeface="Arial" pitchFamily="34" charset="0"/>
                <a:ea typeface="+mn-ea"/>
                <a:cs typeface="Arial" charset="0"/>
              </a:rPr>
              <a:t> by </a:t>
            </a:r>
            <a:r>
              <a:rPr kumimoji="0" lang="en-US" altLang="en-US" sz="3200" b="0" i="0" u="none" strike="noStrike" kern="0" cap="none" spc="0" normalizeH="0" baseline="0" noProof="0" dirty="0">
                <a:ln>
                  <a:noFill/>
                </a:ln>
                <a:solidFill>
                  <a:srgbClr val="F8F8F8"/>
                </a:solidFill>
                <a:effectLst/>
                <a:uLnTx/>
                <a:uFillTx/>
                <a:latin typeface="Arial" pitchFamily="34" charset="0"/>
                <a:ea typeface="+mn-ea"/>
                <a:cs typeface="Arial" charset="0"/>
              </a:rPr>
              <a:t>intimal arteritis) </a:t>
            </a:r>
          </a:p>
          <a:p>
            <a:pPr marL="0" marR="0" lvl="0" indent="0" algn="l" defTabSz="914400" rtl="0" eaLnBrk="0" fontAlgn="auto" latinLnBrk="0" hangingPunct="0">
              <a:lnSpc>
                <a:spcPct val="100000"/>
              </a:lnSpc>
              <a:spcBef>
                <a:spcPts val="0"/>
              </a:spcBef>
              <a:spcAft>
                <a:spcPts val="0"/>
              </a:spcAft>
              <a:buClrTx/>
              <a:buSzTx/>
              <a:tabLst/>
              <a:defRPr/>
            </a:pPr>
            <a:endParaRPr kumimoji="0" lang="en-US" altLang="en-US" sz="3200" b="0" i="0" u="none" strike="noStrike" kern="0" cap="none" spc="0" normalizeH="0" baseline="0" noProof="0" dirty="0">
              <a:ln>
                <a:noFill/>
              </a:ln>
              <a:solidFill>
                <a:srgbClr val="F8F8F8"/>
              </a:solidFill>
              <a:effectLst/>
              <a:uLnTx/>
              <a:uFillTx/>
              <a:latin typeface="Arial" pitchFamily="34" charset="0"/>
              <a:ea typeface="+mn-ea"/>
              <a:cs typeface="Arial" charset="0"/>
            </a:endParaRP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altLang="en-US" sz="3200" b="0" i="0" u="none" strike="noStrike" kern="0" cap="none" spc="0" normalizeH="0" baseline="0" noProof="0" dirty="0">
                <a:ln>
                  <a:noFill/>
                </a:ln>
                <a:solidFill>
                  <a:srgbClr val="F8F8F8"/>
                </a:solidFill>
                <a:effectLst/>
                <a:uLnTx/>
                <a:uFillTx/>
                <a:latin typeface="Arial" pitchFamily="34" charset="0"/>
                <a:ea typeface="+mn-ea"/>
                <a:cs typeface="Arial" charset="0"/>
              </a:rPr>
              <a:t> Chronic active TCMR</a:t>
            </a:r>
          </a:p>
          <a:p>
            <a:pPr marL="0" marR="0" lvl="0" indent="0" algn="l" defTabSz="914400" rtl="0" eaLnBrk="0" fontAlgn="auto" latinLnBrk="0" hangingPunct="0">
              <a:lnSpc>
                <a:spcPct val="100000"/>
              </a:lnSpc>
              <a:spcBef>
                <a:spcPts val="0"/>
              </a:spcBef>
              <a:spcAft>
                <a:spcPts val="0"/>
              </a:spcAft>
              <a:buClrTx/>
              <a:buSzTx/>
              <a:tabLst/>
              <a:defRPr/>
            </a:pPr>
            <a:endParaRPr kumimoji="0" lang="en-US" altLang="en-US" sz="3200" b="0" i="0" u="none" strike="noStrike" kern="0" cap="none" spc="0" normalizeH="0" baseline="0" noProof="0" dirty="0">
              <a:ln>
                <a:noFill/>
              </a:ln>
              <a:solidFill>
                <a:srgbClr val="F8F8F8"/>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1000212435"/>
      </p:ext>
    </p:extLst>
  </p:cSld>
  <p:clrMapOvr>
    <a:masterClrMapping/>
  </p:clrMapOvr>
  <p:transition>
    <p:cover dir="l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685800" y="0"/>
            <a:ext cx="7772400" cy="1143000"/>
          </a:xfrm>
          <a:noFill/>
        </p:spPr>
        <p:txBody>
          <a:bodyPr lIns="92075" tIns="46038" rIns="92075" bIns="46038"/>
          <a:lstStyle/>
          <a:p>
            <a:pPr eaLnBrk="1" hangingPunct="1"/>
            <a:r>
              <a:rPr lang="en-US" altLang="en-US" sz="3600" dirty="0">
                <a:solidFill>
                  <a:srgbClr val="FFFF00"/>
                </a:solidFill>
              </a:rPr>
              <a:t>Borderline Changes Suspicious for </a:t>
            </a:r>
            <a:r>
              <a:rPr lang="en-US" altLang="en-US" sz="3600" u="sng" dirty="0">
                <a:solidFill>
                  <a:srgbClr val="FFFF00"/>
                </a:solidFill>
              </a:rPr>
              <a:t>Acute</a:t>
            </a:r>
            <a:r>
              <a:rPr lang="en-US" altLang="en-US" sz="3600" dirty="0">
                <a:solidFill>
                  <a:srgbClr val="FFFF00"/>
                </a:solidFill>
              </a:rPr>
              <a:t> TCMR </a:t>
            </a:r>
          </a:p>
        </p:txBody>
      </p:sp>
      <p:sp>
        <p:nvSpPr>
          <p:cNvPr id="46083" name="Rectangle 3"/>
          <p:cNvSpPr>
            <a:spLocks noChangeArrowheads="1"/>
          </p:cNvSpPr>
          <p:nvPr/>
        </p:nvSpPr>
        <p:spPr bwMode="auto">
          <a:xfrm>
            <a:off x="263237" y="1295400"/>
            <a:ext cx="8915399" cy="637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marR="0" lvl="0" indent="-3429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Conceptualized as TCMR not meeting criteria of Banff 1A</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altLang="en-US" sz="2400" b="0" i="0" u="none" strike="noStrike" kern="0" cap="none" spc="0" normalizeH="0" baseline="0" noProof="0" dirty="0">
                <a:ln>
                  <a:noFill/>
                </a:ln>
                <a:solidFill>
                  <a:srgbClr val="FFFF00"/>
                </a:solidFill>
                <a:effectLst/>
                <a:uLnTx/>
                <a:uFillTx/>
                <a:latin typeface="Arial" pitchFamily="34" charset="0"/>
                <a:ea typeface="+mn-ea"/>
                <a:cs typeface="+mn-cs"/>
              </a:rPr>
              <a:t>   t1 tubulitis</a:t>
            </a: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 </a:t>
            </a:r>
            <a:r>
              <a:rPr kumimoji="0" lang="en-US" altLang="en-US" sz="2400" b="0" i="0" u="sng" strike="noStrike" kern="0" cap="none" spc="0" normalizeH="0" baseline="0" noProof="0" dirty="0">
                <a:ln>
                  <a:noFill/>
                </a:ln>
                <a:solidFill>
                  <a:srgbClr val="FFFFFF"/>
                </a:solidFill>
                <a:effectLst/>
                <a:uLnTx/>
                <a:uFillTx/>
                <a:latin typeface="Arial" pitchFamily="34" charset="0"/>
                <a:ea typeface="+mn-ea"/>
                <a:cs typeface="+mn-cs"/>
              </a:rPr>
              <a:t>i1 t1</a:t>
            </a: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 </a:t>
            </a:r>
            <a:r>
              <a:rPr kumimoji="0" lang="en-US" altLang="en-US" sz="2400" b="1" i="0" u="sng" strike="noStrike" kern="0" cap="none" spc="0" normalizeH="0" baseline="0" noProof="0" dirty="0">
                <a:ln>
                  <a:noFill/>
                </a:ln>
                <a:solidFill>
                  <a:srgbClr val="FFFFFF"/>
                </a:solidFill>
                <a:effectLst/>
                <a:uLnTx/>
                <a:uFillTx/>
                <a:latin typeface="Arial" pitchFamily="34" charset="0"/>
                <a:ea typeface="+mn-ea"/>
                <a:cs typeface="+mn-cs"/>
              </a:rPr>
              <a:t>i2 t1</a:t>
            </a: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 </a:t>
            </a:r>
            <a:r>
              <a:rPr kumimoji="0" lang="en-US" altLang="en-US" sz="2400" b="0" i="0" u="sng" strike="noStrike" kern="0" cap="none" spc="0" normalizeH="0" baseline="0" noProof="0" dirty="0">
                <a:ln>
                  <a:noFill/>
                </a:ln>
                <a:solidFill>
                  <a:srgbClr val="FFFFFF"/>
                </a:solidFill>
                <a:effectLst/>
                <a:uLnTx/>
                <a:uFillTx/>
                <a:latin typeface="Arial" pitchFamily="34" charset="0"/>
                <a:ea typeface="+mn-ea"/>
                <a:cs typeface="+mn-cs"/>
              </a:rPr>
              <a:t>i3t1</a:t>
            </a:r>
            <a:r>
              <a:rPr kumimoji="0" lang="en-US" altLang="en-US" sz="2400" b="0" i="0" u="none" strike="noStrike" kern="0" cap="none" spc="0" normalizeH="0" baseline="0" noProof="0" dirty="0">
                <a:ln>
                  <a:noFill/>
                </a:ln>
                <a:solidFill>
                  <a:srgbClr val="FFFF00"/>
                </a:solidFill>
                <a:effectLst/>
                <a:uLnTx/>
                <a:uFillTx/>
                <a:latin typeface="Arial" pitchFamily="34" charset="0"/>
                <a:ea typeface="+mn-ea"/>
                <a:cs typeface="+mn-cs"/>
              </a:rPr>
              <a:t>;    t2 tubulitis</a:t>
            </a: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 i1t2   </a:t>
            </a:r>
            <a:r>
              <a:rPr kumimoji="0" lang="en-US" altLang="en-US" sz="2400" b="0" i="0" u="none" strike="noStrike" kern="0" cap="none" spc="0" normalizeH="0" baseline="0" noProof="0" dirty="0">
                <a:ln>
                  <a:noFill/>
                </a:ln>
                <a:solidFill>
                  <a:srgbClr val="FFFF00"/>
                </a:solidFill>
                <a:effectLst/>
                <a:uLnTx/>
                <a:uFillTx/>
                <a:latin typeface="Arial" pitchFamily="34" charset="0"/>
                <a:ea typeface="+mn-ea"/>
                <a:cs typeface="+mn-cs"/>
              </a:rPr>
              <a:t>t3 tubulitis</a:t>
            </a: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 i1t3</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Char char="•"/>
              <a:tabLst/>
              <a:defRPr/>
            </a:pPr>
            <a:endPar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   2005 schema allowed i1t0, i2t0 </a:t>
            </a:r>
            <a:r>
              <a:rPr kumimoji="0" lang="en-US" altLang="en-US" sz="2400" b="1" i="0" u="sng" strike="noStrike" kern="0" cap="none" spc="0" normalizeH="0" baseline="0" noProof="0" dirty="0">
                <a:ln>
                  <a:noFill/>
                </a:ln>
                <a:solidFill>
                  <a:srgbClr val="FFFFFF"/>
                </a:solidFill>
                <a:effectLst/>
                <a:uLnTx/>
                <a:uFillTx/>
                <a:latin typeface="Arial" pitchFamily="34" charset="0"/>
                <a:ea typeface="+mn-ea"/>
                <a:cs typeface="+mn-cs"/>
              </a:rPr>
              <a:t>but</a:t>
            </a: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 Banff 2019 reverted i1t1</a:t>
            </a:r>
          </a:p>
          <a:p>
            <a:pPr marL="0" marR="0" lvl="0" indent="0" algn="l" defTabSz="914400" rtl="0" eaLnBrk="0" fontAlgn="auto" latinLnBrk="0" hangingPunct="0">
              <a:lnSpc>
                <a:spcPct val="100000"/>
              </a:lnSpc>
              <a:spcBef>
                <a:spcPts val="0"/>
              </a:spcBef>
              <a:spcAft>
                <a:spcPts val="0"/>
              </a:spcAft>
              <a:buClrTx/>
              <a:buSzTx/>
              <a:buFontTx/>
              <a:buChar char="•"/>
              <a:tabLst/>
              <a:defRPr/>
            </a:pPr>
            <a:endPar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     - Intent was to standardize Rx of ac TCMR in clinical trials</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     - 2005 threshold may apply rise unexplained rise creatinine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     - For optimizing baseline immunosuppression</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     - Trials seeking to PREVENT development of overt TCMR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mn-cs"/>
              </a:rPr>
              <a:t>   </a:t>
            </a:r>
          </a:p>
        </p:txBody>
      </p:sp>
    </p:spTree>
    <p:extLst>
      <p:ext uri="{BB962C8B-B14F-4D97-AF65-F5344CB8AC3E}">
        <p14:creationId xmlns:p14="http://schemas.microsoft.com/office/powerpoint/2010/main" val="1012174266"/>
      </p:ext>
    </p:extLst>
  </p:cSld>
  <p:clrMapOvr>
    <a:masterClrMapping/>
  </p:clrMapOvr>
  <p:transition>
    <p:cover dir="l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83288" y="60251"/>
            <a:ext cx="8458200" cy="701749"/>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200" dirty="0">
                <a:solidFill>
                  <a:srgbClr val="FFFF00"/>
                </a:solidFill>
                <a:latin typeface="Arial" panose="020B0604020202020204" pitchFamily="34" charset="0"/>
              </a:rPr>
              <a:t>Clinical Correlates of BL: #1</a:t>
            </a:r>
            <a:r>
              <a:rPr lang="en-US" altLang="en-US" sz="3200" dirty="0">
                <a:solidFill>
                  <a:srgbClr val="FF0000"/>
                </a:solidFill>
                <a:latin typeface="Arial" panose="020B0604020202020204" pitchFamily="34" charset="0"/>
              </a:rPr>
              <a:t>Isolated t Lesions</a:t>
            </a:r>
          </a:p>
        </p:txBody>
      </p:sp>
      <p:sp>
        <p:nvSpPr>
          <p:cNvPr id="34819" name="Rectangle 3"/>
          <p:cNvSpPr>
            <a:spLocks noGrp="1" noChangeArrowheads="1"/>
          </p:cNvSpPr>
          <p:nvPr>
            <p:ph type="body" idx="1"/>
          </p:nvPr>
        </p:nvSpPr>
        <p:spPr>
          <a:xfrm>
            <a:off x="460744" y="990599"/>
            <a:ext cx="8229600" cy="5715001"/>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800" dirty="0">
                <a:solidFill>
                  <a:schemeClr val="bg1"/>
                </a:solidFill>
                <a:latin typeface="Arial" panose="020B0604020202020204" pitchFamily="34" charset="0"/>
              </a:rPr>
              <a:t>Most biopsies i0 t1 (rarely i0t2, i0t3)</a:t>
            </a:r>
          </a:p>
          <a:p>
            <a:pPr marL="0" indent="0" eaLnBrk="1" hangingPunct="1">
              <a:buNone/>
            </a:pPr>
            <a:endParaRPr lang="en-US" altLang="en-US" sz="2800" dirty="0">
              <a:solidFill>
                <a:schemeClr val="bg1"/>
              </a:solidFill>
              <a:latin typeface="Arial" panose="020B0604020202020204" pitchFamily="34" charset="0"/>
            </a:endParaRPr>
          </a:p>
          <a:p>
            <a:pPr eaLnBrk="1" hangingPunct="1"/>
            <a:r>
              <a:rPr lang="en-US" altLang="en-US" sz="2800" dirty="0">
                <a:solidFill>
                  <a:schemeClr val="bg1"/>
                </a:solidFill>
                <a:latin typeface="Arial" panose="020B0604020202020204" pitchFamily="34" charset="0"/>
              </a:rPr>
              <a:t>393 = 19% of 2055 </a:t>
            </a:r>
            <a:r>
              <a:rPr lang="en-US" altLang="en-US" sz="2800" dirty="0" err="1">
                <a:solidFill>
                  <a:schemeClr val="bg1"/>
                </a:solidFill>
                <a:latin typeface="Arial" panose="020B0604020202020204" pitchFamily="34" charset="0"/>
              </a:rPr>
              <a:t>consec</a:t>
            </a:r>
            <a:r>
              <a:rPr lang="en-US" altLang="en-US" sz="2800" dirty="0">
                <a:solidFill>
                  <a:schemeClr val="bg1"/>
                </a:solidFill>
                <a:latin typeface="Arial" panose="020B0604020202020204" pitchFamily="34" charset="0"/>
              </a:rPr>
              <a:t> Bxs 107 for cause </a:t>
            </a:r>
          </a:p>
          <a:p>
            <a:pPr marL="0" indent="0" eaLnBrk="1" hangingPunct="1">
              <a:buNone/>
            </a:pPr>
            <a:endParaRPr lang="en-US" altLang="en-US" sz="2800" dirty="0">
              <a:solidFill>
                <a:schemeClr val="bg1"/>
              </a:solidFill>
              <a:latin typeface="Arial" panose="020B0604020202020204" pitchFamily="34" charset="0"/>
            </a:endParaRPr>
          </a:p>
          <a:p>
            <a:pPr eaLnBrk="1" hangingPunct="1"/>
            <a:r>
              <a:rPr lang="en-US" altLang="en-US" sz="2800" dirty="0">
                <a:solidFill>
                  <a:schemeClr val="bg1"/>
                </a:solidFill>
                <a:latin typeface="Arial" panose="020B0604020202020204" pitchFamily="34" charset="0"/>
              </a:rPr>
              <a:t>37.4% ATI, 28.0% IFTA, 12.1% Normal/minimal</a:t>
            </a:r>
          </a:p>
          <a:p>
            <a:pPr marL="0" indent="0" eaLnBrk="1" hangingPunct="1">
              <a:buNone/>
            </a:pPr>
            <a:endParaRPr lang="en-US" altLang="en-US" sz="2800" dirty="0">
              <a:solidFill>
                <a:schemeClr val="bg1"/>
              </a:solidFill>
              <a:latin typeface="Arial" panose="020B0604020202020204" pitchFamily="34" charset="0"/>
            </a:endParaRPr>
          </a:p>
          <a:p>
            <a:pPr eaLnBrk="1" hangingPunct="1"/>
            <a:r>
              <a:rPr lang="en-US" altLang="en-US" sz="2800" dirty="0">
                <a:solidFill>
                  <a:schemeClr val="bg1"/>
                </a:solidFill>
                <a:latin typeface="Arial" panose="020B0604020202020204" pitchFamily="34" charset="0"/>
              </a:rPr>
              <a:t>9.3% had have “active </a:t>
            </a:r>
            <a:r>
              <a:rPr lang="en-US" altLang="en-US" sz="2800" dirty="0" err="1">
                <a:solidFill>
                  <a:schemeClr val="bg1"/>
                </a:solidFill>
                <a:latin typeface="Arial" panose="020B0604020202020204" pitchFamily="34" charset="0"/>
              </a:rPr>
              <a:t>rej</a:t>
            </a:r>
            <a:r>
              <a:rPr lang="en-US" altLang="en-US" sz="2800" dirty="0">
                <a:solidFill>
                  <a:schemeClr val="bg1"/>
                </a:solidFill>
                <a:latin typeface="Arial" panose="020B0604020202020204" pitchFamily="34" charset="0"/>
              </a:rPr>
              <a:t>”, 4 “vascular”, 6 Ab</a:t>
            </a:r>
          </a:p>
          <a:p>
            <a:pPr marL="0" indent="0" eaLnBrk="1" hangingPunct="1">
              <a:buNone/>
            </a:pPr>
            <a:endParaRPr lang="en-US" altLang="en-US" sz="2800" dirty="0">
              <a:solidFill>
                <a:schemeClr val="bg1"/>
              </a:solidFill>
              <a:latin typeface="Arial" panose="020B0604020202020204" pitchFamily="34" charset="0"/>
            </a:endParaRPr>
          </a:p>
          <a:p>
            <a:pPr eaLnBrk="1" hangingPunct="1"/>
            <a:r>
              <a:rPr lang="en-US" altLang="en-US" sz="2800" dirty="0">
                <a:solidFill>
                  <a:schemeClr val="bg1"/>
                </a:solidFill>
                <a:latin typeface="Arial" panose="020B0604020202020204" pitchFamily="34" charset="0"/>
              </a:rPr>
              <a:t>2.8% classified as </a:t>
            </a:r>
            <a:r>
              <a:rPr lang="en-US" altLang="en-US" sz="2800" dirty="0" err="1">
                <a:solidFill>
                  <a:schemeClr val="bg1"/>
                </a:solidFill>
                <a:latin typeface="Arial" panose="020B0604020202020204" pitchFamily="34" charset="0"/>
              </a:rPr>
              <a:t>caTCMR</a:t>
            </a:r>
            <a:r>
              <a:rPr lang="en-US" altLang="en-US" sz="2800" dirty="0">
                <a:solidFill>
                  <a:schemeClr val="bg1"/>
                </a:solidFill>
                <a:latin typeface="Arial" panose="020B0604020202020204" pitchFamily="34" charset="0"/>
              </a:rPr>
              <a:t>, 5.6% BKVN</a:t>
            </a:r>
          </a:p>
          <a:p>
            <a:pPr marL="0" indent="0" eaLnBrk="1" hangingPunct="1">
              <a:buNone/>
            </a:pPr>
            <a:endParaRPr lang="en-US" altLang="en-US" sz="2800" dirty="0">
              <a:solidFill>
                <a:schemeClr val="bg1"/>
              </a:solidFill>
              <a:latin typeface="Arial" panose="020B0604020202020204" pitchFamily="34" charset="0"/>
            </a:endParaRPr>
          </a:p>
          <a:p>
            <a:pPr eaLnBrk="1" hangingPunct="1"/>
            <a:r>
              <a:rPr lang="en-US" altLang="en-US" sz="2800" dirty="0">
                <a:solidFill>
                  <a:schemeClr val="bg1"/>
                </a:solidFill>
                <a:latin typeface="Arial" panose="020B0604020202020204" pitchFamily="34" charset="0"/>
              </a:rPr>
              <a:t>1 &amp; 5 </a:t>
            </a:r>
            <a:r>
              <a:rPr lang="en-US" altLang="en-US" sz="2800" dirty="0" err="1">
                <a:solidFill>
                  <a:schemeClr val="bg1"/>
                </a:solidFill>
                <a:latin typeface="Arial" panose="020B0604020202020204" pitchFamily="34" charset="0"/>
              </a:rPr>
              <a:t>yr</a:t>
            </a:r>
            <a:r>
              <a:rPr lang="en-US" altLang="en-US" sz="2800" dirty="0">
                <a:solidFill>
                  <a:schemeClr val="bg1"/>
                </a:solidFill>
                <a:latin typeface="Arial" panose="020B0604020202020204" pitchFamily="34" charset="0"/>
              </a:rPr>
              <a:t> graft survivals 98.8% and 92.7%</a:t>
            </a:r>
          </a:p>
        </p:txBody>
      </p:sp>
      <p:sp>
        <p:nvSpPr>
          <p:cNvPr id="2" name="Footer Placeholder 1">
            <a:extLst>
              <a:ext uri="{FF2B5EF4-FFF2-40B4-BE49-F238E27FC236}">
                <a16:creationId xmlns:a16="http://schemas.microsoft.com/office/drawing/2014/main" id="{55EB397B-6E97-4511-BD4E-16E4197F08A0}"/>
              </a:ext>
            </a:extLst>
          </p:cNvPr>
          <p:cNvSpPr>
            <a:spLocks noGrp="1"/>
          </p:cNvSpPr>
          <p:nvPr>
            <p:ph type="ftr" sz="quarter" idx="11"/>
          </p:nvPr>
        </p:nvSpPr>
        <p:spPr>
          <a:xfrm>
            <a:off x="4797056" y="6475228"/>
            <a:ext cx="3886200" cy="457200"/>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Times New Roman" charset="0"/>
                <a:cs typeface="Arial" charset="0"/>
              </a:rPr>
              <a:t>Nankivell</a:t>
            </a:r>
            <a:r>
              <a:rPr kumimoji="0" lang="en-US" sz="1400" b="0" i="0" u="none" strike="noStrike" kern="1200" cap="none" spc="0" normalizeH="0" baseline="0" noProof="0" dirty="0">
                <a:ln>
                  <a:noFill/>
                </a:ln>
                <a:solidFill>
                  <a:srgbClr val="FFFFFF"/>
                </a:solidFill>
                <a:effectLst/>
                <a:uLnTx/>
                <a:uFillTx/>
                <a:latin typeface="Times New Roman" charset="0"/>
                <a:cs typeface="Arial" charset="0"/>
              </a:rPr>
              <a:t> et al. Am J Tx 2019: 19: 132</a:t>
            </a:r>
            <a:endParaRPr kumimoji="0" lang="en-US" sz="1400" b="0" i="0" u="none" strike="noStrike" kern="1200" cap="none" spc="0" normalizeH="0" baseline="0" noProof="0" dirty="0">
              <a:ln>
                <a:noFill/>
              </a:ln>
              <a:solidFill>
                <a:srgbClr val="000000"/>
              </a:solidFill>
              <a:effectLst/>
              <a:uLnTx/>
              <a:uFillTx/>
              <a:latin typeface="Times New Roman" charset="0"/>
              <a:cs typeface="Arial" charset="0"/>
            </a:endParaRPr>
          </a:p>
        </p:txBody>
      </p:sp>
    </p:spTree>
    <p:extLst>
      <p:ext uri="{BB962C8B-B14F-4D97-AF65-F5344CB8AC3E}">
        <p14:creationId xmlns:p14="http://schemas.microsoft.com/office/powerpoint/2010/main" val="274641525"/>
      </p:ext>
    </p:extLst>
  </p:cSld>
  <p:clrMapOvr>
    <a:masterClrMapping/>
  </p:clrMapOvr>
  <p:transition>
    <p:cover dir="l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133350"/>
            <a:ext cx="7772400" cy="47625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200" dirty="0">
                <a:solidFill>
                  <a:srgbClr val="FFFF00"/>
                </a:solidFill>
                <a:latin typeface="Arial" panose="020B0604020202020204" pitchFamily="34" charset="0"/>
              </a:rPr>
              <a:t>BL &gt; i1t1 Threshold</a:t>
            </a:r>
          </a:p>
        </p:txBody>
      </p:sp>
      <p:sp>
        <p:nvSpPr>
          <p:cNvPr id="34819" name="Rectangle 3"/>
          <p:cNvSpPr>
            <a:spLocks noGrp="1" noChangeArrowheads="1"/>
          </p:cNvSpPr>
          <p:nvPr>
            <p:ph type="body" idx="1"/>
          </p:nvPr>
        </p:nvSpPr>
        <p:spPr>
          <a:xfrm>
            <a:off x="0" y="914400"/>
            <a:ext cx="9144000" cy="57912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800" dirty="0">
                <a:solidFill>
                  <a:schemeClr val="bg1"/>
                </a:solidFill>
                <a:latin typeface="Arial" panose="020B0604020202020204" pitchFamily="34" charset="0"/>
              </a:rPr>
              <a:t>146 = 7.1% of 2055 </a:t>
            </a:r>
            <a:r>
              <a:rPr lang="en-US" altLang="en-US" sz="2800" dirty="0" err="1">
                <a:solidFill>
                  <a:schemeClr val="bg1"/>
                </a:solidFill>
                <a:latin typeface="Arial" panose="020B0604020202020204" pitchFamily="34" charset="0"/>
              </a:rPr>
              <a:t>consec</a:t>
            </a:r>
            <a:r>
              <a:rPr lang="en-US" altLang="en-US" sz="2800" dirty="0">
                <a:solidFill>
                  <a:schemeClr val="bg1"/>
                </a:solidFill>
                <a:latin typeface="Arial" panose="020B0604020202020204" pitchFamily="34" charset="0"/>
              </a:rPr>
              <a:t>, Bxs, 54 for rising </a:t>
            </a:r>
            <a:r>
              <a:rPr lang="en-US" altLang="en-US" sz="2800" dirty="0" err="1">
                <a:solidFill>
                  <a:schemeClr val="bg1"/>
                </a:solidFill>
                <a:latin typeface="Arial" panose="020B0604020202020204" pitchFamily="34" charset="0"/>
              </a:rPr>
              <a:t>creat</a:t>
            </a:r>
            <a:endParaRPr lang="en-US" altLang="en-US" sz="2800" dirty="0">
              <a:solidFill>
                <a:schemeClr val="bg1"/>
              </a:solidFill>
              <a:latin typeface="Arial" panose="020B0604020202020204" pitchFamily="34" charset="0"/>
            </a:endParaRPr>
          </a:p>
          <a:p>
            <a:pPr marL="0" indent="0" eaLnBrk="1" hangingPunct="1">
              <a:buNone/>
            </a:pPr>
            <a:endParaRPr lang="en-US" altLang="en-US" sz="2800" dirty="0">
              <a:solidFill>
                <a:schemeClr val="bg1"/>
              </a:solidFill>
              <a:latin typeface="Arial" panose="020B0604020202020204" pitchFamily="34" charset="0"/>
            </a:endParaRPr>
          </a:p>
          <a:p>
            <a:pPr eaLnBrk="1" hangingPunct="1"/>
            <a:r>
              <a:rPr lang="en-US" altLang="en-US" sz="2800" dirty="0">
                <a:solidFill>
                  <a:schemeClr val="bg1"/>
                </a:solidFill>
                <a:latin typeface="Arial" panose="020B0604020202020204" pitchFamily="34" charset="0"/>
              </a:rPr>
              <a:t>66% Rx as </a:t>
            </a:r>
            <a:r>
              <a:rPr lang="en-US" altLang="en-US" sz="2800" dirty="0" err="1">
                <a:solidFill>
                  <a:schemeClr val="bg1"/>
                </a:solidFill>
                <a:latin typeface="Arial" panose="020B0604020202020204" pitchFamily="34" charset="0"/>
              </a:rPr>
              <a:t>AcR</a:t>
            </a:r>
            <a:r>
              <a:rPr lang="en-US" altLang="en-US" sz="2800" dirty="0">
                <a:solidFill>
                  <a:schemeClr val="bg1"/>
                </a:solidFill>
                <a:latin typeface="Arial" panose="020B0604020202020204" pitchFamily="34" charset="0"/>
              </a:rPr>
              <a:t>, 28% C.R. 68% stable, 5% worse</a:t>
            </a:r>
          </a:p>
          <a:p>
            <a:pPr marL="0" indent="0" eaLnBrk="1" hangingPunct="1">
              <a:buNone/>
            </a:pPr>
            <a:endParaRPr lang="en-US" altLang="en-US" sz="2800" dirty="0">
              <a:solidFill>
                <a:srgbClr val="FF0000"/>
              </a:solidFill>
              <a:latin typeface="Arial" panose="020B0604020202020204" pitchFamily="34" charset="0"/>
            </a:endParaRPr>
          </a:p>
          <a:p>
            <a:pPr eaLnBrk="1" hangingPunct="1"/>
            <a:r>
              <a:rPr lang="en-US" altLang="en-US" sz="2800" dirty="0">
                <a:solidFill>
                  <a:schemeClr val="bg1"/>
                </a:solidFill>
                <a:latin typeface="Arial" panose="020B0604020202020204" pitchFamily="34" charset="0"/>
              </a:rPr>
              <a:t>i improved in 73%, 39% had subsequent </a:t>
            </a:r>
            <a:r>
              <a:rPr lang="en-US" altLang="en-US" sz="2800" dirty="0" err="1">
                <a:solidFill>
                  <a:schemeClr val="bg1"/>
                </a:solidFill>
                <a:latin typeface="Arial" panose="020B0604020202020204" pitchFamily="34" charset="0"/>
              </a:rPr>
              <a:t>AcR</a:t>
            </a:r>
            <a:r>
              <a:rPr lang="en-US" altLang="en-US" sz="2800" dirty="0">
                <a:solidFill>
                  <a:schemeClr val="bg1"/>
                </a:solidFill>
                <a:latin typeface="Arial" panose="020B0604020202020204" pitchFamily="34" charset="0"/>
              </a:rPr>
              <a:t>  </a:t>
            </a:r>
          </a:p>
          <a:p>
            <a:pPr marL="0" indent="0" eaLnBrk="1" hangingPunct="1">
              <a:buNone/>
            </a:pPr>
            <a:endParaRPr lang="en-US" altLang="en-US" sz="2800" dirty="0">
              <a:solidFill>
                <a:schemeClr val="bg1"/>
              </a:solidFill>
              <a:latin typeface="Arial" panose="020B0604020202020204" pitchFamily="34" charset="0"/>
            </a:endParaRPr>
          </a:p>
          <a:p>
            <a:pPr eaLnBrk="1" hangingPunct="1"/>
            <a:r>
              <a:rPr lang="en-US" altLang="en-US" sz="2800" dirty="0">
                <a:solidFill>
                  <a:schemeClr val="bg1"/>
                </a:solidFill>
                <a:latin typeface="Arial" panose="020B0604020202020204" pitchFamily="34" charset="0"/>
              </a:rPr>
              <a:t>At 1 </a:t>
            </a:r>
            <a:r>
              <a:rPr lang="en-US" altLang="en-US" sz="2800" dirty="0" err="1">
                <a:solidFill>
                  <a:schemeClr val="bg1"/>
                </a:solidFill>
                <a:latin typeface="Arial" panose="020B0604020202020204" pitchFamily="34" charset="0"/>
              </a:rPr>
              <a:t>yr</a:t>
            </a:r>
            <a:r>
              <a:rPr lang="en-US" altLang="en-US" sz="2800" dirty="0">
                <a:solidFill>
                  <a:schemeClr val="bg1"/>
                </a:solidFill>
                <a:latin typeface="Arial" panose="020B0604020202020204" pitchFamily="34" charset="0"/>
              </a:rPr>
              <a:t>, 22% C4d staining, 32% </a:t>
            </a:r>
            <a:r>
              <a:rPr lang="en-US" altLang="en-US" sz="2800" dirty="0" err="1">
                <a:solidFill>
                  <a:schemeClr val="bg1"/>
                </a:solidFill>
                <a:latin typeface="Arial" panose="020B0604020202020204" pitchFamily="34" charset="0"/>
              </a:rPr>
              <a:t>denovo</a:t>
            </a:r>
            <a:r>
              <a:rPr lang="en-US" altLang="en-US" sz="2800" dirty="0">
                <a:solidFill>
                  <a:schemeClr val="bg1"/>
                </a:solidFill>
                <a:latin typeface="Arial" panose="020B0604020202020204" pitchFamily="34" charset="0"/>
              </a:rPr>
              <a:t> </a:t>
            </a:r>
            <a:r>
              <a:rPr lang="en-US" altLang="en-US" sz="2800" dirty="0" err="1">
                <a:solidFill>
                  <a:schemeClr val="bg1"/>
                </a:solidFill>
                <a:latin typeface="Arial" panose="020B0604020202020204" pitchFamily="34" charset="0"/>
              </a:rPr>
              <a:t>DSA</a:t>
            </a:r>
            <a:r>
              <a:rPr lang="en-US" altLang="en-US" sz="2800" dirty="0">
                <a:solidFill>
                  <a:schemeClr val="bg1"/>
                </a:solidFill>
                <a:latin typeface="Arial" panose="020B0604020202020204" pitchFamily="34" charset="0"/>
              </a:rPr>
              <a:t>, 13 % cg, 	19.2% moderate to severe IF &amp; TA</a:t>
            </a:r>
          </a:p>
          <a:p>
            <a:pPr marL="0" indent="0" eaLnBrk="1" hangingPunct="1">
              <a:buNone/>
            </a:pPr>
            <a:endParaRPr lang="en-US" altLang="en-US" sz="2800" dirty="0">
              <a:solidFill>
                <a:schemeClr val="bg1"/>
              </a:solidFill>
              <a:latin typeface="Arial" panose="020B0604020202020204" pitchFamily="34" charset="0"/>
            </a:endParaRPr>
          </a:p>
          <a:p>
            <a:pPr eaLnBrk="1" hangingPunct="1"/>
            <a:r>
              <a:rPr lang="en-US" altLang="en-US" sz="2800" dirty="0">
                <a:solidFill>
                  <a:schemeClr val="bg1"/>
                </a:solidFill>
                <a:latin typeface="Arial" panose="020B0604020202020204" pitchFamily="34" charset="0"/>
              </a:rPr>
              <a:t>1 &amp; 5 </a:t>
            </a:r>
            <a:r>
              <a:rPr lang="en-US" altLang="en-US" sz="2800" dirty="0" err="1">
                <a:solidFill>
                  <a:schemeClr val="bg1"/>
                </a:solidFill>
                <a:latin typeface="Arial" panose="020B0604020202020204" pitchFamily="34" charset="0"/>
              </a:rPr>
              <a:t>yr</a:t>
            </a:r>
            <a:r>
              <a:rPr lang="en-US" altLang="en-US" sz="2800" dirty="0">
                <a:solidFill>
                  <a:schemeClr val="bg1"/>
                </a:solidFill>
                <a:latin typeface="Arial" panose="020B0604020202020204" pitchFamily="34" charset="0"/>
              </a:rPr>
              <a:t> graft survivals 94.5% and 81.7%</a:t>
            </a:r>
          </a:p>
          <a:p>
            <a:pPr eaLnBrk="1" hangingPunct="1"/>
            <a:endParaRPr lang="en-US" altLang="en-US" sz="2400" dirty="0">
              <a:solidFill>
                <a:schemeClr val="bg1"/>
              </a:solidFill>
              <a:latin typeface="Arial" panose="020B0604020202020204" pitchFamily="34" charset="0"/>
            </a:endParaRPr>
          </a:p>
          <a:p>
            <a:pPr eaLnBrk="1" hangingPunct="1"/>
            <a:endParaRPr lang="en-US" altLang="en-US" sz="2800" dirty="0">
              <a:solidFill>
                <a:schemeClr val="bg1"/>
              </a:solidFill>
              <a:latin typeface="Arial" panose="020B0604020202020204" pitchFamily="34" charset="0"/>
            </a:endParaRPr>
          </a:p>
          <a:p>
            <a:pPr marL="0" indent="0" eaLnBrk="1" hangingPunct="1">
              <a:buNone/>
            </a:pPr>
            <a:r>
              <a:rPr lang="en-US" altLang="en-US" sz="2800" dirty="0">
                <a:solidFill>
                  <a:schemeClr val="bg1"/>
                </a:solidFill>
                <a:latin typeface="Arial" panose="020B0604020202020204" pitchFamily="34" charset="0"/>
              </a:rPr>
              <a:t>    </a:t>
            </a:r>
          </a:p>
        </p:txBody>
      </p:sp>
      <p:sp>
        <p:nvSpPr>
          <p:cNvPr id="2" name="Footer Placeholder 1">
            <a:extLst>
              <a:ext uri="{FF2B5EF4-FFF2-40B4-BE49-F238E27FC236}">
                <a16:creationId xmlns:a16="http://schemas.microsoft.com/office/drawing/2014/main" id="{55EB397B-6E97-4511-BD4E-16E4197F08A0}"/>
              </a:ext>
            </a:extLst>
          </p:cNvPr>
          <p:cNvSpPr>
            <a:spLocks noGrp="1"/>
          </p:cNvSpPr>
          <p:nvPr>
            <p:ph type="ftr" sz="quarter" idx="11"/>
          </p:nvPr>
        </p:nvSpPr>
        <p:spPr>
          <a:xfrm>
            <a:off x="3124200" y="6248400"/>
            <a:ext cx="3886200" cy="457200"/>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Times New Roman" charset="0"/>
                <a:cs typeface="Arial" charset="0"/>
              </a:rPr>
              <a:t>Nankivell</a:t>
            </a:r>
            <a:r>
              <a:rPr kumimoji="0" lang="en-US" sz="1400" b="0" i="0" u="none" strike="noStrike" kern="1200" cap="none" spc="0" normalizeH="0" baseline="0" noProof="0" dirty="0">
                <a:ln>
                  <a:noFill/>
                </a:ln>
                <a:solidFill>
                  <a:srgbClr val="FFFFFF"/>
                </a:solidFill>
                <a:effectLst/>
                <a:uLnTx/>
                <a:uFillTx/>
                <a:latin typeface="Times New Roman" charset="0"/>
                <a:cs typeface="Arial" charset="0"/>
              </a:rPr>
              <a:t> et al. Am J Tx 2019: 19: 1452</a:t>
            </a:r>
            <a:endParaRPr kumimoji="0" lang="en-US" sz="1400" b="0" i="0" u="none" strike="noStrike" kern="1200" cap="none" spc="0" normalizeH="0" baseline="0" noProof="0" dirty="0">
              <a:ln>
                <a:noFill/>
              </a:ln>
              <a:solidFill>
                <a:srgbClr val="000000"/>
              </a:solidFill>
              <a:effectLst/>
              <a:uLnTx/>
              <a:uFillTx/>
              <a:latin typeface="Times New Roman" charset="0"/>
              <a:cs typeface="Arial" charset="0"/>
            </a:endParaRPr>
          </a:p>
        </p:txBody>
      </p:sp>
    </p:spTree>
    <p:extLst>
      <p:ext uri="{BB962C8B-B14F-4D97-AF65-F5344CB8AC3E}">
        <p14:creationId xmlns:p14="http://schemas.microsoft.com/office/powerpoint/2010/main" val="3275159747"/>
      </p:ext>
    </p:extLst>
  </p:cSld>
  <p:clrMapOvr>
    <a:masterClrMapping/>
  </p:clrMapOvr>
  <p:transition>
    <p:cover dir="l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52400" y="609600"/>
            <a:ext cx="92964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800" dirty="0">
                <a:solidFill>
                  <a:srgbClr val="FFFF00"/>
                </a:solidFill>
                <a:latin typeface="Arial" panose="020B0604020202020204" pitchFamily="34" charset="0"/>
              </a:rPr>
              <a:t>Response to Rx in BL Biopsies is Very Heterogeneous </a:t>
            </a:r>
          </a:p>
        </p:txBody>
      </p:sp>
      <p:sp>
        <p:nvSpPr>
          <p:cNvPr id="34819" name="Rectangle 3"/>
          <p:cNvSpPr>
            <a:spLocks noGrp="1" noChangeArrowheads="1"/>
          </p:cNvSpPr>
          <p:nvPr>
            <p:ph type="body" idx="1"/>
          </p:nvPr>
        </p:nvSpPr>
        <p:spPr>
          <a:xfrm>
            <a:off x="685800" y="1981200"/>
            <a:ext cx="7772400" cy="46482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800" dirty="0" err="1">
                <a:solidFill>
                  <a:schemeClr val="bg1"/>
                </a:solidFill>
                <a:latin typeface="Arial" panose="020B0604020202020204" pitchFamily="34" charset="0"/>
              </a:rPr>
              <a:t>Scheweitzer</a:t>
            </a:r>
            <a:r>
              <a:rPr lang="en-US" altLang="en-US" sz="2800" dirty="0">
                <a:solidFill>
                  <a:schemeClr val="bg1"/>
                </a:solidFill>
                <a:latin typeface="Arial" panose="020B0604020202020204" pitchFamily="34" charset="0"/>
              </a:rPr>
              <a:t> et al. 58% CR, </a:t>
            </a:r>
            <a:r>
              <a:rPr lang="en-US" altLang="en-US" sz="3600" dirty="0">
                <a:solidFill>
                  <a:srgbClr val="FF0000"/>
                </a:solidFill>
                <a:latin typeface="Arial" panose="020B0604020202020204" pitchFamily="34" charset="0"/>
              </a:rPr>
              <a:t>30%</a:t>
            </a:r>
            <a:r>
              <a:rPr lang="en-US" altLang="en-US" sz="2800" dirty="0">
                <a:solidFill>
                  <a:schemeClr val="bg1"/>
                </a:solidFill>
                <a:latin typeface="Arial" panose="020B0604020202020204" pitchFamily="34" charset="0"/>
              </a:rPr>
              <a:t> </a:t>
            </a:r>
            <a:r>
              <a:rPr lang="en-US" altLang="en-US" sz="2800" dirty="0">
                <a:solidFill>
                  <a:srgbClr val="FF0000"/>
                </a:solidFill>
                <a:latin typeface="Arial" panose="020B0604020202020204" pitchFamily="34" charset="0"/>
              </a:rPr>
              <a:t>PR</a:t>
            </a:r>
          </a:p>
          <a:p>
            <a:pPr eaLnBrk="1" hangingPunct="1"/>
            <a:r>
              <a:rPr lang="en-US" altLang="en-US" sz="2800" dirty="0">
                <a:solidFill>
                  <a:schemeClr val="bg1"/>
                </a:solidFill>
                <a:latin typeface="Arial" panose="020B0604020202020204" pitchFamily="34" charset="0"/>
              </a:rPr>
              <a:t>Saad et al. 63% CR, </a:t>
            </a:r>
            <a:r>
              <a:rPr lang="en-US" altLang="en-US" sz="3600" dirty="0">
                <a:solidFill>
                  <a:srgbClr val="FF0000"/>
                </a:solidFill>
                <a:latin typeface="Arial" panose="020B0604020202020204" pitchFamily="34" charset="0"/>
              </a:rPr>
              <a:t>13%</a:t>
            </a:r>
            <a:r>
              <a:rPr lang="en-US" altLang="en-US" sz="2800" dirty="0">
                <a:solidFill>
                  <a:schemeClr val="bg1"/>
                </a:solidFill>
                <a:latin typeface="Arial" panose="020B0604020202020204" pitchFamily="34" charset="0"/>
              </a:rPr>
              <a:t> </a:t>
            </a:r>
            <a:r>
              <a:rPr lang="en-US" altLang="en-US" sz="2800" dirty="0">
                <a:solidFill>
                  <a:srgbClr val="FF0000"/>
                </a:solidFill>
                <a:latin typeface="Arial" panose="020B0604020202020204" pitchFamily="34" charset="0"/>
              </a:rPr>
              <a:t>PR</a:t>
            </a:r>
          </a:p>
          <a:p>
            <a:pPr eaLnBrk="1" hangingPunct="1"/>
            <a:r>
              <a:rPr lang="en-US" altLang="en-US" sz="2800" dirty="0" err="1">
                <a:solidFill>
                  <a:schemeClr val="bg1"/>
                </a:solidFill>
                <a:latin typeface="Arial" panose="020B0604020202020204" pitchFamily="34" charset="0"/>
              </a:rPr>
              <a:t>Dooper</a:t>
            </a:r>
            <a:r>
              <a:rPr lang="en-US" altLang="en-US" sz="2800" dirty="0">
                <a:solidFill>
                  <a:schemeClr val="bg1"/>
                </a:solidFill>
                <a:latin typeface="Arial" panose="020B0604020202020204" pitchFamily="34" charset="0"/>
              </a:rPr>
              <a:t> et al. </a:t>
            </a:r>
            <a:r>
              <a:rPr lang="en-US" altLang="en-US" sz="3600" dirty="0">
                <a:solidFill>
                  <a:srgbClr val="FFFF00"/>
                </a:solidFill>
                <a:latin typeface="Arial" panose="020B0604020202020204" pitchFamily="34" charset="0"/>
              </a:rPr>
              <a:t>24%</a:t>
            </a:r>
            <a:r>
              <a:rPr lang="en-US" altLang="en-US" sz="2800" dirty="0">
                <a:solidFill>
                  <a:schemeClr val="bg1"/>
                </a:solidFill>
                <a:latin typeface="Arial" panose="020B0604020202020204" pitchFamily="34" charset="0"/>
              </a:rPr>
              <a:t> CR</a:t>
            </a:r>
          </a:p>
          <a:p>
            <a:pPr eaLnBrk="1" hangingPunct="1"/>
            <a:r>
              <a:rPr lang="en-US" altLang="en-US" sz="2800" dirty="0">
                <a:solidFill>
                  <a:schemeClr val="bg1"/>
                </a:solidFill>
                <a:latin typeface="Arial" panose="020B0604020202020204" pitchFamily="34" charset="0"/>
              </a:rPr>
              <a:t>Gaber et al. 8/8 (</a:t>
            </a:r>
            <a:r>
              <a:rPr lang="en-US" altLang="en-US" sz="3600" dirty="0">
                <a:solidFill>
                  <a:srgbClr val="FFFF00"/>
                </a:solidFill>
                <a:latin typeface="Arial" panose="020B0604020202020204" pitchFamily="34" charset="0"/>
              </a:rPr>
              <a:t>100%</a:t>
            </a:r>
            <a:r>
              <a:rPr lang="en-US" altLang="en-US" sz="2800" dirty="0">
                <a:solidFill>
                  <a:schemeClr val="bg1"/>
                </a:solidFill>
                <a:latin typeface="Arial" panose="020B0604020202020204" pitchFamily="34" charset="0"/>
              </a:rPr>
              <a:t>) CR</a:t>
            </a:r>
          </a:p>
          <a:p>
            <a:pPr marL="0" indent="0" eaLnBrk="1" hangingPunct="1">
              <a:buNone/>
            </a:pPr>
            <a:r>
              <a:rPr lang="en-US" altLang="en-US" sz="2800" dirty="0">
                <a:solidFill>
                  <a:schemeClr val="bg1"/>
                </a:solidFill>
                <a:latin typeface="Arial" panose="020B0604020202020204" pitchFamily="34" charset="0"/>
              </a:rPr>
              <a:t> </a:t>
            </a:r>
          </a:p>
          <a:p>
            <a:pPr marL="0" indent="0" eaLnBrk="1" hangingPunct="1">
              <a:buNone/>
            </a:pPr>
            <a:r>
              <a:rPr lang="en-US" altLang="en-US" sz="2800" dirty="0">
                <a:solidFill>
                  <a:schemeClr val="bg1"/>
                </a:solidFill>
                <a:latin typeface="Arial" panose="020B0604020202020204" pitchFamily="34" charset="0"/>
              </a:rPr>
              <a:t>Not all BL biopsies get treated</a:t>
            </a:r>
          </a:p>
          <a:p>
            <a:pPr marL="0" indent="0" eaLnBrk="1" hangingPunct="1">
              <a:buNone/>
            </a:pPr>
            <a:endParaRPr lang="en-US" altLang="en-US" sz="2800" dirty="0">
              <a:solidFill>
                <a:schemeClr val="bg1"/>
              </a:solidFill>
              <a:latin typeface="Arial" panose="020B0604020202020204" pitchFamily="34" charset="0"/>
            </a:endParaRPr>
          </a:p>
          <a:p>
            <a:pPr marL="0" indent="0" eaLnBrk="1" hangingPunct="1">
              <a:buNone/>
            </a:pPr>
            <a:r>
              <a:rPr lang="en-US" altLang="en-US" sz="2800" dirty="0">
                <a:solidFill>
                  <a:schemeClr val="bg1"/>
                </a:solidFill>
                <a:latin typeface="Arial" panose="020B0604020202020204" pitchFamily="34" charset="0"/>
              </a:rPr>
              <a:t>Some have already been treated before Bx</a:t>
            </a:r>
          </a:p>
          <a:p>
            <a:pPr marL="0" indent="0" eaLnBrk="1" hangingPunct="1">
              <a:buNone/>
            </a:pPr>
            <a:endParaRPr lang="en-US" altLang="en-US" sz="2800" dirty="0">
              <a:solidFill>
                <a:schemeClr val="bg1"/>
              </a:solidFill>
              <a:latin typeface="Arial" panose="020B0604020202020204" pitchFamily="34" charset="0"/>
            </a:endParaRPr>
          </a:p>
          <a:p>
            <a:pPr marL="0" indent="0" eaLnBrk="1" hangingPunct="1">
              <a:buNone/>
            </a:pPr>
            <a:endParaRPr lang="en-US" altLang="en-US" sz="2800" dirty="0">
              <a:solidFill>
                <a:schemeClr val="bg1"/>
              </a:solidFill>
              <a:latin typeface="Arial" panose="020B0604020202020204" pitchFamily="34" charset="0"/>
            </a:endParaRPr>
          </a:p>
        </p:txBody>
      </p:sp>
    </p:spTree>
    <p:extLst>
      <p:ext uri="{BB962C8B-B14F-4D97-AF65-F5344CB8AC3E}">
        <p14:creationId xmlns:p14="http://schemas.microsoft.com/office/powerpoint/2010/main" val="1999941931"/>
      </p:ext>
    </p:extLst>
  </p:cSld>
  <p:clrMapOvr>
    <a:masterClrMapping/>
  </p:clrMapOvr>
  <p:transition>
    <p:cover dir="l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a:extLst>
              <a:ext uri="{FF2B5EF4-FFF2-40B4-BE49-F238E27FC236}">
                <a16:creationId xmlns:a16="http://schemas.microsoft.com/office/drawing/2014/main" id="{E9FADEED-33CB-4239-AED0-10A4D99333C4}"/>
              </a:ext>
            </a:extLst>
          </p:cNvPr>
          <p:cNvSpPr>
            <a:spLocks noGrp="1" noChangeArrowheads="1"/>
          </p:cNvSpPr>
          <p:nvPr>
            <p:ph type="title"/>
          </p:nvPr>
        </p:nvSpPr>
        <p:spPr>
          <a:xfrm>
            <a:off x="136525" y="11112"/>
            <a:ext cx="8778875" cy="1741488"/>
          </a:xfrm>
          <a:noFill/>
        </p:spPr>
        <p:txBody>
          <a:bodyPr lIns="92075" tIns="46038" rIns="92075" bIns="46038"/>
          <a:lstStyle/>
          <a:p>
            <a:pPr eaLnBrk="1" hangingPunct="1"/>
            <a:r>
              <a:rPr lang="en-US" altLang="en-US" sz="3600" dirty="0">
                <a:solidFill>
                  <a:srgbClr val="FFFF00"/>
                </a:solidFill>
                <a:latin typeface="Arial" panose="020B0604020202020204" pitchFamily="34" charset="0"/>
                <a:cs typeface="Arial" panose="020B0604020202020204" pitchFamily="34" charset="0"/>
              </a:rPr>
              <a:t>Problems with BL Calls</a:t>
            </a:r>
            <a:br>
              <a:rPr lang="en-US" altLang="en-US" dirty="0">
                <a:solidFill>
                  <a:srgbClr val="FFFF00"/>
                </a:solidFill>
                <a:latin typeface="Arial" panose="020B0604020202020204" pitchFamily="34" charset="0"/>
                <a:cs typeface="Arial" panose="020B0604020202020204" pitchFamily="34" charset="0"/>
              </a:rPr>
            </a:br>
            <a:endParaRPr lang="en-US" altLang="en-US" sz="3200" dirty="0">
              <a:solidFill>
                <a:srgbClr val="FFFF00"/>
              </a:solidFill>
              <a:latin typeface="Arial" panose="020B0604020202020204" pitchFamily="34" charset="0"/>
              <a:cs typeface="Arial" panose="020B0604020202020204" pitchFamily="34" charset="0"/>
            </a:endParaRPr>
          </a:p>
        </p:txBody>
      </p:sp>
      <p:sp>
        <p:nvSpPr>
          <p:cNvPr id="332803" name="Rectangle 3">
            <a:extLst>
              <a:ext uri="{FF2B5EF4-FFF2-40B4-BE49-F238E27FC236}">
                <a16:creationId xmlns:a16="http://schemas.microsoft.com/office/drawing/2014/main" id="{63DE3B27-71DD-41BE-BDB6-EC549BF0CD2C}"/>
              </a:ext>
            </a:extLst>
          </p:cNvPr>
          <p:cNvSpPr>
            <a:spLocks noChangeArrowheads="1"/>
          </p:cNvSpPr>
          <p:nvPr/>
        </p:nvSpPr>
        <p:spPr bwMode="auto">
          <a:xfrm>
            <a:off x="411163" y="1828800"/>
            <a:ext cx="8321675" cy="501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Difficulties</a:t>
            </a:r>
            <a:r>
              <a:rPr kumimoji="0" lang="en-US" altLang="en-US" sz="3200"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in grading inflammation</a:t>
            </a:r>
          </a:p>
          <a:p>
            <a:pPr marL="0" marR="0" lvl="0" indent="0" algn="l" defTabSz="914400" rtl="0" eaLnBrk="0" fontAlgn="base" latinLnBrk="0" hangingPunct="0">
              <a:lnSpc>
                <a:spcPct val="100000"/>
              </a:lnSpc>
              <a:spcBef>
                <a:spcPct val="0"/>
              </a:spcBef>
              <a:spcAft>
                <a:spcPct val="0"/>
              </a:spcAft>
              <a:buClrTx/>
              <a:buSzTx/>
              <a:buFontTx/>
              <a:buChar char="•"/>
              <a:tabLst/>
              <a:defRPr/>
            </a:pPr>
            <a:endParaRPr lang="en-US" altLang="en-US" baseline="0" dirty="0">
              <a:solidFill>
                <a:srgbClr val="FFFFFF"/>
              </a:solidFill>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3200"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lang="en-US" altLang="en-US" dirty="0">
                <a:solidFill>
                  <a:srgbClr val="FFFFFF"/>
                </a:solidFill>
                <a:latin typeface="Arial" panose="020B0604020202020204" pitchFamily="34" charset="0"/>
                <a:ea typeface="+mn-ea"/>
                <a:cs typeface="Arial" panose="020B0604020202020204" pitchFamily="34" charset="0"/>
              </a:rPr>
              <a:t>Imprecise t</a:t>
            </a:r>
            <a:r>
              <a:rPr kumimoji="0" lang="en-US" altLang="en-US" sz="32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hreshold</a:t>
            </a:r>
            <a:r>
              <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between i0 &amp; i1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Non-accounting of density of inflammation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Wide range inflammation allowed:11-100%</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defRPr/>
            </a:pPr>
            <a:endPar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5049420"/>
      </p:ext>
    </p:extLst>
  </p:cSld>
  <p:clrMapOvr>
    <a:masterClrMapping/>
  </p:clrMapOvr>
  <p:transition>
    <p:cover dir="l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a:extLst>
              <a:ext uri="{FF2B5EF4-FFF2-40B4-BE49-F238E27FC236}">
                <a16:creationId xmlns:a16="http://schemas.microsoft.com/office/drawing/2014/main" id="{E9FADEED-33CB-4239-AED0-10A4D99333C4}"/>
              </a:ext>
            </a:extLst>
          </p:cNvPr>
          <p:cNvSpPr>
            <a:spLocks noGrp="1" noChangeArrowheads="1"/>
          </p:cNvSpPr>
          <p:nvPr>
            <p:ph type="title"/>
          </p:nvPr>
        </p:nvSpPr>
        <p:spPr>
          <a:xfrm>
            <a:off x="136525" y="11112"/>
            <a:ext cx="8778875" cy="1741488"/>
          </a:xfrm>
          <a:noFill/>
        </p:spPr>
        <p:txBody>
          <a:bodyPr lIns="92075" tIns="46038" rIns="92075" bIns="46038"/>
          <a:lstStyle/>
          <a:p>
            <a:pPr eaLnBrk="1" hangingPunct="1"/>
            <a:r>
              <a:rPr lang="en-US" altLang="en-US" sz="3200" dirty="0">
                <a:solidFill>
                  <a:srgbClr val="FFFF00"/>
                </a:solidFill>
                <a:latin typeface="Arial" panose="020B0604020202020204" pitchFamily="34" charset="0"/>
                <a:cs typeface="Arial" panose="020B0604020202020204" pitchFamily="34" charset="0"/>
              </a:rPr>
              <a:t>mRNA-P Has </a:t>
            </a:r>
            <a:r>
              <a:rPr lang="en-US" altLang="en-US" sz="3200" b="1" u="sng" dirty="0">
                <a:solidFill>
                  <a:srgbClr val="FFFF00"/>
                </a:solidFill>
                <a:latin typeface="Arial" panose="020B0604020202020204" pitchFamily="34" charset="0"/>
                <a:cs typeface="Arial" panose="020B0604020202020204" pitchFamily="34" charset="0"/>
              </a:rPr>
              <a:t>Potential</a:t>
            </a:r>
            <a:r>
              <a:rPr lang="en-US" altLang="en-US" sz="3200" dirty="0">
                <a:solidFill>
                  <a:srgbClr val="FFFF00"/>
                </a:solidFill>
                <a:latin typeface="Arial" panose="020B0604020202020204" pitchFamily="34" charset="0"/>
                <a:cs typeface="Arial" panose="020B0604020202020204" pitchFamily="34" charset="0"/>
              </a:rPr>
              <a:t> Utility in Bxs–BL</a:t>
            </a:r>
          </a:p>
        </p:txBody>
      </p:sp>
      <p:sp>
        <p:nvSpPr>
          <p:cNvPr id="332803" name="Rectangle 3">
            <a:extLst>
              <a:ext uri="{FF2B5EF4-FFF2-40B4-BE49-F238E27FC236}">
                <a16:creationId xmlns:a16="http://schemas.microsoft.com/office/drawing/2014/main" id="{63DE3B27-71DD-41BE-BDB6-EC549BF0CD2C}"/>
              </a:ext>
            </a:extLst>
          </p:cNvPr>
          <p:cNvSpPr>
            <a:spLocks noChangeArrowheads="1"/>
          </p:cNvSpPr>
          <p:nvPr/>
        </p:nvSpPr>
        <p:spPr bwMode="auto">
          <a:xfrm>
            <a:off x="411163" y="1828800"/>
            <a:ext cx="8321675" cy="575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marR="0" lvl="0" indent="-342900" algn="l" defTabSz="685800" rtl="0" eaLnBrk="0" fontAlgn="base" latinLnBrk="0" hangingPunct="0">
              <a:lnSpc>
                <a:spcPct val="100000"/>
              </a:lnSpc>
              <a:spcBef>
                <a:spcPct val="0"/>
              </a:spcBef>
              <a:spcAft>
                <a:spcPct val="0"/>
              </a:spcAft>
              <a:buClrTx/>
              <a:buSzTx/>
              <a:buFontTx/>
              <a:buChar char="•"/>
              <a:tabLst/>
              <a:defRPr/>
            </a:pPr>
            <a:r>
              <a:rPr kumimoji="0" lang="en-US" altLang="en-US" sz="2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Quantifying inflammation as a substitute or i0-3</a:t>
            </a:r>
          </a:p>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altLang="en-US" sz="2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l" defTabSz="685800" rtl="0" eaLnBrk="0" fontAlgn="base" latinLnBrk="0" hangingPunct="0">
              <a:lnSpc>
                <a:spcPct val="100000"/>
              </a:lnSpc>
              <a:spcBef>
                <a:spcPct val="0"/>
              </a:spcBef>
              <a:spcAft>
                <a:spcPct val="0"/>
              </a:spcAft>
              <a:buClrTx/>
              <a:buSzTx/>
              <a:buFontTx/>
              <a:buChar char="•"/>
              <a:tabLst/>
              <a:defRPr/>
            </a:pPr>
            <a:r>
              <a:rPr kumimoji="0" lang="en-US" altLang="en-US" sz="2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D/D quiescent vs immunologically active infiltrate</a:t>
            </a:r>
          </a:p>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altLang="en-US" sz="2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Inflammatory response to </a:t>
            </a:r>
            <a:r>
              <a:rPr kumimoji="0" lang="en-US" altLang="en-US" sz="2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IRI</a:t>
            </a:r>
            <a:r>
              <a:rPr kumimoji="0" lang="en-US" altLang="en-US" sz="2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vs alloimmune injury</a:t>
            </a:r>
          </a:p>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altLang="en-US" sz="2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MDx</a:t>
            </a:r>
            <a:r>
              <a:rPr kumimoji="0" lang="en-US" altLang="en-US" sz="21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can not  be currently regarded as a validated test for managing these cases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CAVEATS:</a:t>
            </a:r>
          </a:p>
          <a:p>
            <a:pPr marL="514350" marR="0" lvl="0" indent="-514350" algn="l" defTabSz="914400" rtl="0" eaLnBrk="0" fontAlgn="base" latinLnBrk="0" hangingPunct="0">
              <a:lnSpc>
                <a:spcPct val="100000"/>
              </a:lnSpc>
              <a:spcBef>
                <a:spcPct val="0"/>
              </a:spcBef>
              <a:spcAft>
                <a:spcPct val="0"/>
              </a:spcAft>
              <a:buClrTx/>
              <a:buSzTx/>
              <a:buFontTx/>
              <a:buAutoNum type="arabicPeriod"/>
              <a:tabLst/>
              <a:defRPr/>
            </a:pP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Conceptual issues with use of MCs</a:t>
            </a:r>
          </a:p>
          <a:p>
            <a:pPr marL="514350" marR="0" lvl="0" indent="-514350" algn="l" defTabSz="914400" rtl="0" eaLnBrk="0" fontAlgn="base" latinLnBrk="0" hangingPunct="0">
              <a:lnSpc>
                <a:spcPct val="100000"/>
              </a:lnSpc>
              <a:spcBef>
                <a:spcPct val="0"/>
              </a:spcBef>
              <a:spcAft>
                <a:spcPct val="0"/>
              </a:spcAft>
              <a:buClrTx/>
              <a:buSzTx/>
              <a:buFontTx/>
              <a:buAutoNum type="arabicPeriod"/>
              <a:tabLst/>
              <a:defRPr/>
            </a:pP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sampling problem </a:t>
            </a:r>
          </a:p>
          <a:p>
            <a:pPr marL="514350" marR="0" lvl="0" indent="-514350" algn="l" defTabSz="914400" rtl="0" eaLnBrk="0" fontAlgn="base" latinLnBrk="0" hangingPunct="0">
              <a:lnSpc>
                <a:spcPct val="100000"/>
              </a:lnSpc>
              <a:spcBef>
                <a:spcPct val="0"/>
              </a:spcBef>
              <a:spcAft>
                <a:spcPct val="0"/>
              </a:spcAft>
              <a:buClrTx/>
              <a:buSzTx/>
              <a:buFontTx/>
              <a:buAutoNum type="arabicPeriod"/>
              <a:tabLst/>
              <a:defRPr/>
            </a:pP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Precision of </a:t>
            </a:r>
            <a:r>
              <a:rPr kumimoji="0" lang="en-US" altLang="en-US" sz="2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MDx</a:t>
            </a:r>
            <a:r>
              <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measurements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1213724"/>
      </p:ext>
    </p:extLst>
  </p:cSld>
  <p:clrMapOvr>
    <a:masterClrMapping/>
  </p:clrMapOvr>
  <p:transition>
    <p:cover dir="l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19570-63B5-4825-9956-F743A926A451}"/>
              </a:ext>
            </a:extLst>
          </p:cNvPr>
          <p:cNvSpPr>
            <a:spLocks noGrp="1"/>
          </p:cNvSpPr>
          <p:nvPr>
            <p:ph type="title"/>
          </p:nvPr>
        </p:nvSpPr>
        <p:spPr>
          <a:xfrm>
            <a:off x="661987" y="295603"/>
            <a:ext cx="8077200" cy="1391682"/>
          </a:xfrm>
        </p:spPr>
        <p:txBody>
          <a:bodyPr/>
          <a:lstStyle/>
          <a:p>
            <a:r>
              <a:rPr lang="en-US" sz="3200" dirty="0">
                <a:solidFill>
                  <a:srgbClr val="FFFF00"/>
                </a:solidFill>
              </a:rPr>
              <a:t>Conceptual Issues with Applying TCMR Classifier to BL Biopsies </a:t>
            </a:r>
            <a:br>
              <a:rPr lang="en-US" sz="3200" dirty="0">
                <a:solidFill>
                  <a:srgbClr val="FFFF00"/>
                </a:solidFill>
              </a:rPr>
            </a:br>
            <a:endParaRPr lang="en-US" sz="3200" dirty="0">
              <a:solidFill>
                <a:srgbClr val="FFFF00"/>
              </a:solidFill>
            </a:endParaRPr>
          </a:p>
        </p:txBody>
      </p:sp>
      <p:sp>
        <p:nvSpPr>
          <p:cNvPr id="3" name="TextBox 2">
            <a:extLst>
              <a:ext uri="{FF2B5EF4-FFF2-40B4-BE49-F238E27FC236}">
                <a16:creationId xmlns:a16="http://schemas.microsoft.com/office/drawing/2014/main" id="{26D87417-211B-4E5C-AD86-648C9B070FC2}"/>
              </a:ext>
            </a:extLst>
          </p:cNvPr>
          <p:cNvSpPr txBox="1"/>
          <p:nvPr/>
        </p:nvSpPr>
        <p:spPr>
          <a:xfrm>
            <a:off x="661987" y="1668750"/>
            <a:ext cx="7772400" cy="415498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Discrepancies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Histo</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-MMDX: n = 128  p-TCMR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charset="0"/>
                <a:ea typeface="+mn-ea"/>
                <a:cs typeface="Arial" charset="0"/>
              </a:rPr>
              <a:t>~ 83/128 = 56% </a:t>
            </a:r>
            <a:r>
              <a:rPr kumimoji="0" lang="en-US" sz="2400" b="0" i="0" u="none" strike="noStrike" kern="1200" cap="none" spc="0" normalizeH="0" baseline="0" noProof="0" dirty="0" err="1">
                <a:ln>
                  <a:noFill/>
                </a:ln>
                <a:solidFill>
                  <a:srgbClr val="FF0000"/>
                </a:solidFill>
                <a:effectLst/>
                <a:uLnTx/>
                <a:uFillTx/>
                <a:latin typeface="Times New Roman" charset="0"/>
                <a:ea typeface="+mn-ea"/>
                <a:cs typeface="Arial" charset="0"/>
              </a:rPr>
              <a:t>Histo</a:t>
            </a:r>
            <a:r>
              <a:rPr kumimoji="0" lang="en-US" sz="2400" b="0" i="0" u="none" strike="noStrike" kern="1200" cap="none" spc="0" normalizeH="0" baseline="0" noProof="0" dirty="0">
                <a:ln>
                  <a:noFill/>
                </a:ln>
                <a:solidFill>
                  <a:srgbClr val="FF0000"/>
                </a:solidFill>
                <a:effectLst/>
                <a:uLnTx/>
                <a:uFillTx/>
                <a:latin typeface="Times New Roman" charset="0"/>
                <a:ea typeface="+mn-ea"/>
                <a:cs typeface="Arial" charset="0"/>
              </a:rPr>
              <a:t> BL = NO Molecular TCMR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Times New Roman"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Not MMDx® superiority; Case of </a:t>
            </a:r>
            <a:r>
              <a:rPr kumimoji="0" lang="en-US" sz="2400" b="0" i="0" u="sng" strike="noStrike" kern="1200" cap="none" spc="0" normalizeH="0" baseline="0" noProof="0" dirty="0">
                <a:ln>
                  <a:noFill/>
                </a:ln>
                <a:solidFill>
                  <a:srgbClr val="FFFFFF"/>
                </a:solidFill>
                <a:effectLst/>
                <a:uLnTx/>
                <a:uFillTx/>
                <a:latin typeface="Times New Roman" charset="0"/>
                <a:ea typeface="+mn-ea"/>
                <a:cs typeface="Arial" charset="0"/>
              </a:rPr>
              <a:t>circular reasoning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TCMR classifier taught not to call BL biopsies as rejection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Performance in </a:t>
            </a:r>
            <a:r>
              <a:rPr kumimoji="0" lang="en-US" sz="2400" b="0" i="0" u="sng" strike="noStrike" kern="1200" cap="none" spc="0" normalizeH="0" baseline="0" noProof="0" dirty="0">
                <a:ln>
                  <a:noFill/>
                </a:ln>
                <a:solidFill>
                  <a:srgbClr val="FFFFFF"/>
                </a:solidFill>
                <a:effectLst/>
                <a:uLnTx/>
                <a:uFillTx/>
                <a:latin typeface="Times New Roman" charset="0"/>
                <a:ea typeface="+mn-ea"/>
                <a:cs typeface="Arial" charset="0"/>
              </a:rPr>
              <a:t>real world </a:t>
            </a: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is not matching the Training Set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Times New Roman" charset="0"/>
              <a:ea typeface="+mn-ea"/>
              <a:cs typeface="Arial" charset="0"/>
            </a:endParaRPr>
          </a:p>
        </p:txBody>
      </p:sp>
      <p:sp>
        <p:nvSpPr>
          <p:cNvPr id="4" name="Footer Placeholder 3">
            <a:extLst>
              <a:ext uri="{FF2B5EF4-FFF2-40B4-BE49-F238E27FC236}">
                <a16:creationId xmlns:a16="http://schemas.microsoft.com/office/drawing/2014/main" id="{81FE8593-8BE4-4E90-9330-00C20597167A}"/>
              </a:ext>
            </a:extLst>
          </p:cNvPr>
          <p:cNvSpPr>
            <a:spLocks noGrp="1"/>
          </p:cNvSpPr>
          <p:nvPr>
            <p:ph type="ftr" sz="quarter" idx="11"/>
          </p:nvPr>
        </p:nvSpPr>
        <p:spPr>
          <a:xfrm>
            <a:off x="671995" y="6392859"/>
            <a:ext cx="7543800" cy="762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pitchFamily="18" charset="0"/>
                <a:ea typeface="+mn-ea"/>
                <a:cs typeface="+mn-cs"/>
              </a:rPr>
              <a:t>Madill-Thomsen et al. Am J Tx 2019 Dec 17. </a:t>
            </a:r>
            <a:r>
              <a:rPr kumimoji="0" lang="en-US" sz="1400" b="0" i="0" u="none" strike="noStrike" kern="1200" cap="none" spc="0" normalizeH="0" baseline="0" noProof="0" dirty="0" err="1">
                <a:ln>
                  <a:noFill/>
                </a:ln>
                <a:solidFill>
                  <a:srgbClr val="FFFFFF"/>
                </a:solidFill>
                <a:effectLst/>
                <a:uLnTx/>
                <a:uFillTx/>
                <a:latin typeface="Times New Roman" pitchFamily="18" charset="0"/>
                <a:ea typeface="+mn-ea"/>
                <a:cs typeface="+mn-cs"/>
              </a:rPr>
              <a:t>doi</a:t>
            </a:r>
            <a:r>
              <a:rPr kumimoji="0" lang="en-US" sz="1400" b="0" i="0" u="none" strike="noStrike" kern="1200" cap="none" spc="0" normalizeH="0" baseline="0" noProof="0" dirty="0">
                <a:ln>
                  <a:noFill/>
                </a:ln>
                <a:solidFill>
                  <a:srgbClr val="FFFFFF"/>
                </a:solidFill>
                <a:effectLst/>
                <a:uLnTx/>
                <a:uFillTx/>
                <a:latin typeface="Times New Roman" pitchFamily="18" charset="0"/>
                <a:ea typeface="+mn-ea"/>
                <a:cs typeface="+mn-cs"/>
              </a:rPr>
              <a:t>: 10.1111/ajt.15752</a:t>
            </a:r>
          </a:p>
        </p:txBody>
      </p:sp>
      <p:sp>
        <p:nvSpPr>
          <p:cNvPr id="5" name="Content Placeholder 4">
            <a:extLst>
              <a:ext uri="{FF2B5EF4-FFF2-40B4-BE49-F238E27FC236}">
                <a16:creationId xmlns:a16="http://schemas.microsoft.com/office/drawing/2014/main" id="{01705302-5A43-443D-9936-C96FC5E13F6E}"/>
              </a:ext>
            </a:extLst>
          </p:cNvPr>
          <p:cNvSpPr>
            <a:spLocks noGrp="1"/>
          </p:cNvSpPr>
          <p:nvPr>
            <p:ph idx="1"/>
          </p:nvPr>
        </p:nvSpPr>
        <p:spPr>
          <a:xfrm flipV="1">
            <a:off x="685800" y="6096000"/>
            <a:ext cx="7772400" cy="76200"/>
          </a:xfrm>
        </p:spPr>
        <p:txBody>
          <a:bodyPr/>
          <a:lstStyle/>
          <a:p>
            <a:pPr marL="0" indent="0">
              <a:buNone/>
            </a:pPr>
            <a:r>
              <a:rPr lang="en-US" dirty="0">
                <a:solidFill>
                  <a:schemeClr val="accent2">
                    <a:lumMod val="75000"/>
                  </a:schemeClr>
                </a:solidFill>
              </a:rPr>
              <a:t>..</a:t>
            </a:r>
          </a:p>
        </p:txBody>
      </p:sp>
    </p:spTree>
    <p:extLst>
      <p:ext uri="{BB962C8B-B14F-4D97-AF65-F5344CB8AC3E}">
        <p14:creationId xmlns:p14="http://schemas.microsoft.com/office/powerpoint/2010/main" val="1807682044"/>
      </p:ext>
    </p:extLst>
  </p:cSld>
  <p:clrMapOvr>
    <a:masterClrMapping/>
  </p:clrMapOvr>
  <p:transition>
    <p:cover dir="l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EC1F32-6C46-4717-A182-BADADDAB1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6949"/>
            <a:ext cx="4648200" cy="1945118"/>
          </a:xfrm>
          <a:prstGeom prst="rect">
            <a:avLst/>
          </a:prstGeom>
        </p:spPr>
      </p:pic>
      <p:pic>
        <p:nvPicPr>
          <p:cNvPr id="8" name="Picture 7">
            <a:extLst>
              <a:ext uri="{FF2B5EF4-FFF2-40B4-BE49-F238E27FC236}">
                <a16:creationId xmlns:a16="http://schemas.microsoft.com/office/drawing/2014/main" id="{11C43AB3-E74B-4E1C-A3F6-821ACD38E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685800"/>
            <a:ext cx="4343400" cy="2376617"/>
          </a:xfrm>
          <a:prstGeom prst="rect">
            <a:avLst/>
          </a:prstGeom>
        </p:spPr>
      </p:pic>
      <p:sp>
        <p:nvSpPr>
          <p:cNvPr id="2" name="Rectangle 1">
            <a:extLst>
              <a:ext uri="{FF2B5EF4-FFF2-40B4-BE49-F238E27FC236}">
                <a16:creationId xmlns:a16="http://schemas.microsoft.com/office/drawing/2014/main" id="{029D0935-EB90-496A-A424-01E24917A1E9}"/>
              </a:ext>
            </a:extLst>
          </p:cNvPr>
          <p:cNvSpPr/>
          <p:nvPr/>
        </p:nvSpPr>
        <p:spPr>
          <a:xfrm>
            <a:off x="0" y="-41903"/>
            <a:ext cx="9144000" cy="727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a:ea typeface="+mn-ea"/>
                <a:cs typeface="+mn-cs"/>
              </a:rPr>
              <a:t>THE SAMPLING PROBLEM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a:ea typeface="+mn-ea"/>
                <a:cs typeface="+mn-cs"/>
              </a:rPr>
              <a:t>Different Microscopic Areas Look Very Different in 10-20% of Biopsies </a:t>
            </a:r>
          </a:p>
        </p:txBody>
      </p:sp>
      <p:pic>
        <p:nvPicPr>
          <p:cNvPr id="4" name="Picture 3">
            <a:extLst>
              <a:ext uri="{FF2B5EF4-FFF2-40B4-BE49-F238E27FC236}">
                <a16:creationId xmlns:a16="http://schemas.microsoft.com/office/drawing/2014/main" id="{E8FF97A4-7A7B-4FEB-8C4B-E281A8B3ED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88" y="3581400"/>
            <a:ext cx="2763012" cy="3163824"/>
          </a:xfrm>
          <a:prstGeom prst="rect">
            <a:avLst/>
          </a:prstGeom>
        </p:spPr>
      </p:pic>
      <p:pic>
        <p:nvPicPr>
          <p:cNvPr id="7" name="Picture 6">
            <a:extLst>
              <a:ext uri="{FF2B5EF4-FFF2-40B4-BE49-F238E27FC236}">
                <a16:creationId xmlns:a16="http://schemas.microsoft.com/office/drawing/2014/main" id="{49221FD2-D94F-424C-A894-E28A015483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400" y="3686868"/>
            <a:ext cx="2763012" cy="3058356"/>
          </a:xfrm>
          <a:prstGeom prst="rect">
            <a:avLst/>
          </a:prstGeom>
        </p:spPr>
      </p:pic>
      <p:pic>
        <p:nvPicPr>
          <p:cNvPr id="10" name="Picture 9" descr="A close up of a persons face&#10;&#10;Description generated with high confidence">
            <a:extLst>
              <a:ext uri="{FF2B5EF4-FFF2-40B4-BE49-F238E27FC236}">
                <a16:creationId xmlns:a16="http://schemas.microsoft.com/office/drawing/2014/main" id="{3289C52D-D742-4724-A767-4E549CA665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72202" y="3809999"/>
            <a:ext cx="2763010" cy="2740957"/>
          </a:xfrm>
          <a:prstGeom prst="rect">
            <a:avLst/>
          </a:prstGeom>
        </p:spPr>
      </p:pic>
    </p:spTree>
    <p:extLst>
      <p:ext uri="{BB962C8B-B14F-4D97-AF65-F5344CB8AC3E}">
        <p14:creationId xmlns:p14="http://schemas.microsoft.com/office/powerpoint/2010/main" val="3299875901"/>
      </p:ext>
    </p:extLst>
  </p:cSld>
  <p:clrMapOvr>
    <a:masterClrMapping/>
  </p:clrMapOvr>
  <p:transition>
    <p:cover dir="l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a:extLst>
              <a:ext uri="{FF2B5EF4-FFF2-40B4-BE49-F238E27FC236}">
                <a16:creationId xmlns:a16="http://schemas.microsoft.com/office/drawing/2014/main" id="{DBEDE366-F74A-40F8-9E22-1BEA031F0C67}"/>
              </a:ext>
            </a:extLst>
          </p:cNvPr>
          <p:cNvSpPr>
            <a:spLocks noGrp="1" noChangeArrowheads="1"/>
          </p:cNvSpPr>
          <p:nvPr>
            <p:ph type="title"/>
          </p:nvPr>
        </p:nvSpPr>
        <p:spPr>
          <a:xfrm>
            <a:off x="0" y="1"/>
            <a:ext cx="8991600" cy="7620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br>
              <a:rPr lang="en-US" altLang="en-US" sz="3200" dirty="0">
                <a:solidFill>
                  <a:srgbClr val="FFFF00"/>
                </a:solidFill>
                <a:latin typeface="Arial" panose="020B0604020202020204" pitchFamily="34" charset="0"/>
              </a:rPr>
            </a:br>
            <a:r>
              <a:rPr lang="en-US" altLang="en-US" sz="3200" dirty="0">
                <a:solidFill>
                  <a:srgbClr val="FF0000"/>
                </a:solidFill>
                <a:latin typeface="Arial" panose="020B0604020202020204" pitchFamily="34" charset="0"/>
              </a:rPr>
              <a:t>“Biologic” </a:t>
            </a:r>
            <a:r>
              <a:rPr lang="en-US" altLang="en-US" sz="3200" dirty="0">
                <a:solidFill>
                  <a:srgbClr val="FFFF00"/>
                </a:solidFill>
                <a:latin typeface="Arial" panose="020B0604020202020204" pitchFamily="34" charset="0"/>
              </a:rPr>
              <a:t>Reproducibility of MMDx</a:t>
            </a:r>
            <a:br>
              <a:rPr lang="en-US" altLang="en-US" sz="3200" dirty="0">
                <a:solidFill>
                  <a:srgbClr val="FFFF00"/>
                </a:solidFill>
                <a:latin typeface="Arial" panose="020B0604020202020204" pitchFamily="34" charset="0"/>
              </a:rPr>
            </a:br>
            <a:r>
              <a:rPr lang="en-US" altLang="en-US" sz="3200" dirty="0">
                <a:solidFill>
                  <a:schemeClr val="bg1"/>
                </a:solidFill>
                <a:latin typeface="Arial" panose="020B0604020202020204" pitchFamily="34" charset="0"/>
              </a:rPr>
              <a:t>Assays on 37 Biopsies </a:t>
            </a:r>
            <a:endParaRPr lang="en-US" altLang="en-US" sz="1600" dirty="0">
              <a:solidFill>
                <a:schemeClr val="bg1"/>
              </a:solidFill>
              <a:latin typeface="Arial" panose="020B0604020202020204" pitchFamily="34" charset="0"/>
            </a:endParaRPr>
          </a:p>
        </p:txBody>
      </p:sp>
      <p:sp>
        <p:nvSpPr>
          <p:cNvPr id="54275" name="Rectangle 3">
            <a:extLst>
              <a:ext uri="{FF2B5EF4-FFF2-40B4-BE49-F238E27FC236}">
                <a16:creationId xmlns:a16="http://schemas.microsoft.com/office/drawing/2014/main" id="{75F21B18-A974-4A17-918C-9ADE2AA5E775}"/>
              </a:ext>
            </a:extLst>
          </p:cNvPr>
          <p:cNvSpPr>
            <a:spLocks noGrp="1" noChangeArrowheads="1"/>
          </p:cNvSpPr>
          <p:nvPr>
            <p:ph type="body" idx="1"/>
          </p:nvPr>
        </p:nvSpPr>
        <p:spPr>
          <a:xfrm>
            <a:off x="0" y="1066800"/>
            <a:ext cx="8686800" cy="54864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0" indent="0" eaLnBrk="1" hangingPunct="1">
              <a:buNone/>
              <a:defRPr/>
            </a:pPr>
            <a:r>
              <a:rPr lang="en-US" sz="2800" dirty="0">
                <a:solidFill>
                  <a:srgbClr val="3366FF"/>
                </a:solidFill>
                <a:latin typeface="Arial" pitchFamily="34" charset="0"/>
                <a:cs typeface="Arial" pitchFamily="34" charset="0"/>
              </a:rPr>
              <a:t>.</a:t>
            </a:r>
          </a:p>
        </p:txBody>
      </p:sp>
      <p:sp>
        <p:nvSpPr>
          <p:cNvPr id="6" name="Footer Placeholder 5">
            <a:extLst>
              <a:ext uri="{FF2B5EF4-FFF2-40B4-BE49-F238E27FC236}">
                <a16:creationId xmlns:a16="http://schemas.microsoft.com/office/drawing/2014/main" id="{1DA8B79F-4277-4FC1-831B-EFA33ACEAF7C}"/>
              </a:ext>
            </a:extLst>
          </p:cNvPr>
          <p:cNvSpPr>
            <a:spLocks noGrp="1"/>
          </p:cNvSpPr>
          <p:nvPr>
            <p:ph type="ftr" sz="quarter" idx="11"/>
          </p:nvPr>
        </p:nvSpPr>
        <p:spPr>
          <a:xfrm>
            <a:off x="3124199" y="6553200"/>
            <a:ext cx="4038601" cy="1524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charset="0"/>
                <a:cs typeface="Arial" charset="0"/>
              </a:rPr>
              <a:t>Madill-Thomsen et al. Am J Tx 2017: 17: 2117</a:t>
            </a:r>
          </a:p>
        </p:txBody>
      </p:sp>
      <p:pic>
        <p:nvPicPr>
          <p:cNvPr id="7" name="Picture 6">
            <a:extLst>
              <a:ext uri="{FF2B5EF4-FFF2-40B4-BE49-F238E27FC236}">
                <a16:creationId xmlns:a16="http://schemas.microsoft.com/office/drawing/2014/main" id="{4F7BB6A6-65A2-4779-B3E2-81B2A8A0AB88}"/>
              </a:ext>
            </a:extLst>
          </p:cNvPr>
          <p:cNvPicPr>
            <a:picLocks noChangeAspect="1"/>
          </p:cNvPicPr>
          <p:nvPr/>
        </p:nvPicPr>
        <p:blipFill>
          <a:blip r:embed="rId3"/>
          <a:stretch>
            <a:fillRect/>
          </a:stretch>
        </p:blipFill>
        <p:spPr>
          <a:xfrm>
            <a:off x="1143000" y="1371600"/>
            <a:ext cx="6019799" cy="3657600"/>
          </a:xfrm>
          <a:prstGeom prst="rect">
            <a:avLst/>
          </a:prstGeom>
        </p:spPr>
      </p:pic>
      <p:sp>
        <p:nvSpPr>
          <p:cNvPr id="10" name="Rectangle 9">
            <a:extLst>
              <a:ext uri="{FF2B5EF4-FFF2-40B4-BE49-F238E27FC236}">
                <a16:creationId xmlns:a16="http://schemas.microsoft.com/office/drawing/2014/main" id="{4B2929DB-2663-4C7B-A174-87ABFCD0AF38}"/>
              </a:ext>
            </a:extLst>
          </p:cNvPr>
          <p:cNvSpPr/>
          <p:nvPr/>
        </p:nvSpPr>
        <p:spPr>
          <a:xfrm>
            <a:off x="609600" y="5161005"/>
            <a:ext cx="8077200" cy="1392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dirty="0"/>
              <a:t>Samples not biologically distinct </a:t>
            </a:r>
          </a:p>
          <a:p>
            <a:pPr marL="457200" indent="-457200">
              <a:buAutoNum type="arabicPeriod"/>
            </a:pPr>
            <a:r>
              <a:rPr lang="en-US" dirty="0"/>
              <a:t>Splitting 3-4 mm Bxs for TECHNICAL reproducibility does not capture variation seen in longer cores examined by </a:t>
            </a:r>
            <a:r>
              <a:rPr lang="en-US" dirty="0" err="1"/>
              <a:t>LM</a:t>
            </a:r>
            <a:endParaRPr lang="en-US" dirty="0"/>
          </a:p>
          <a:p>
            <a:pPr algn="ctr"/>
            <a:endParaRPr lang="en-US" dirty="0"/>
          </a:p>
        </p:txBody>
      </p:sp>
    </p:spTree>
    <p:extLst>
      <p:ext uri="{BB962C8B-B14F-4D97-AF65-F5344CB8AC3E}">
        <p14:creationId xmlns:p14="http://schemas.microsoft.com/office/powerpoint/2010/main" val="1310259454"/>
      </p:ext>
    </p:extLst>
  </p:cSld>
  <p:clrMapOvr>
    <a:masterClrMapping/>
  </p:clrMapOvr>
  <p:transition>
    <p:cover dir="l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7048EF2B-E97A-46E1-B247-D75CA1E0BCB6}"/>
              </a:ext>
            </a:extLst>
          </p:cNvPr>
          <p:cNvSpPr>
            <a:spLocks noGrp="1" noChangeArrowheads="1"/>
          </p:cNvSpPr>
          <p:nvPr>
            <p:ph type="title"/>
          </p:nvPr>
        </p:nvSpPr>
        <p:spPr>
          <a:xfrm>
            <a:off x="1171575" y="1000125"/>
            <a:ext cx="6800850" cy="857250"/>
          </a:xfrm>
          <a:noFill/>
        </p:spPr>
        <p:txBody>
          <a:bodyPr vert="horz" wrap="square" lIns="69056" tIns="34529" rIns="69056" bIns="34529" numCol="1" anchor="ctr" anchorCtr="0" compatLnSpc="1">
            <a:prstTxWarp prst="textNoShape">
              <a:avLst/>
            </a:prstTxWarp>
          </a:bodyPr>
          <a:lstStyle/>
          <a:p>
            <a:pPr eaLnBrk="1" hangingPunct="1"/>
            <a:r>
              <a:rPr lang="en-US" altLang="en-US" sz="2400" dirty="0">
                <a:solidFill>
                  <a:srgbClr val="FFFF00"/>
                </a:solidFill>
                <a:latin typeface="Arial" panose="020B0604020202020204" pitchFamily="34" charset="0"/>
              </a:rPr>
              <a:t>DISCLOSURES</a:t>
            </a:r>
            <a:endParaRPr lang="en-US" altLang="en-US" sz="2400" dirty="0">
              <a:solidFill>
                <a:srgbClr val="FF0000"/>
              </a:solidFill>
              <a:latin typeface="Arial" panose="020B0604020202020204" pitchFamily="34" charset="0"/>
            </a:endParaRPr>
          </a:p>
        </p:txBody>
      </p:sp>
      <p:sp>
        <p:nvSpPr>
          <p:cNvPr id="110595" name="Rectangle 3">
            <a:extLst>
              <a:ext uri="{FF2B5EF4-FFF2-40B4-BE49-F238E27FC236}">
                <a16:creationId xmlns:a16="http://schemas.microsoft.com/office/drawing/2014/main" id="{6A1E87F3-69F6-4C6F-AE97-5D34B23561E2}"/>
              </a:ext>
            </a:extLst>
          </p:cNvPr>
          <p:cNvSpPr>
            <a:spLocks noGrp="1" noChangeArrowheads="1"/>
          </p:cNvSpPr>
          <p:nvPr>
            <p:ph type="body" idx="1"/>
          </p:nvPr>
        </p:nvSpPr>
        <p:spPr>
          <a:xfrm>
            <a:off x="1285875" y="2057400"/>
            <a:ext cx="6572250" cy="3600450"/>
          </a:xfrm>
          <a:noFill/>
        </p:spPr>
        <p:txBody>
          <a:bodyPr vert="horz" wrap="square" lIns="69056" tIns="34529" rIns="69056" bIns="34529" numCol="1" anchor="t" anchorCtr="0" compatLnSpc="1">
            <a:prstTxWarp prst="textNoShape">
              <a:avLst/>
            </a:prstTxWarp>
          </a:bodyPr>
          <a:lstStyle/>
          <a:p>
            <a:pPr eaLnBrk="1" hangingPunct="1"/>
            <a:endParaRPr lang="en-US" altLang="en-US" sz="2100" dirty="0">
              <a:solidFill>
                <a:schemeClr val="bg1"/>
              </a:solidFill>
              <a:latin typeface="Arial" panose="020B0604020202020204" pitchFamily="34" charset="0"/>
            </a:endParaRPr>
          </a:p>
          <a:p>
            <a:pPr eaLnBrk="1" hangingPunct="1"/>
            <a:r>
              <a:rPr lang="en-US" altLang="en-US" sz="2100" u="sng" dirty="0">
                <a:solidFill>
                  <a:schemeClr val="bg1"/>
                </a:solidFill>
                <a:latin typeface="Arial" panose="020B0604020202020204" pitchFamily="34" charset="0"/>
              </a:rPr>
              <a:t>Consultancy</a:t>
            </a:r>
            <a:r>
              <a:rPr lang="en-US" altLang="en-US" sz="2100" dirty="0">
                <a:solidFill>
                  <a:schemeClr val="bg1"/>
                </a:solidFill>
                <a:latin typeface="Arial" panose="020B0604020202020204" pitchFamily="34" charset="0"/>
              </a:rPr>
              <a:t>: Takeda Pharma </a:t>
            </a:r>
            <a:r>
              <a:rPr lang="en-US" altLang="en-US" sz="2100" dirty="0" err="1">
                <a:solidFill>
                  <a:schemeClr val="bg1"/>
                </a:solidFill>
                <a:latin typeface="Arial" panose="020B0604020202020204" pitchFamily="34" charset="0"/>
              </a:rPr>
              <a:t>inc</a:t>
            </a:r>
            <a:r>
              <a:rPr lang="en-US" altLang="en-US" sz="2100" dirty="0">
                <a:solidFill>
                  <a:schemeClr val="bg1"/>
                </a:solidFill>
                <a:latin typeface="Arial" panose="020B0604020202020204" pitchFamily="34" charset="0"/>
              </a:rPr>
              <a:t> &amp;</a:t>
            </a:r>
            <a:r>
              <a:rPr lang="en-US" sz="2100" dirty="0" err="1">
                <a:solidFill>
                  <a:schemeClr val="bg1"/>
                </a:solidFill>
                <a:latin typeface="Arial" panose="020B0604020202020204" pitchFamily="34" charset="0"/>
              </a:rPr>
              <a:t>Allovir</a:t>
            </a:r>
            <a:r>
              <a:rPr lang="en-US" sz="2100" dirty="0">
                <a:solidFill>
                  <a:schemeClr val="bg1"/>
                </a:solidFill>
                <a:latin typeface="Arial" panose="020B0604020202020204" pitchFamily="34" charset="0"/>
              </a:rPr>
              <a:t> Inc. (</a:t>
            </a:r>
            <a:r>
              <a:rPr lang="en-US" sz="2100" dirty="0" err="1">
                <a:solidFill>
                  <a:schemeClr val="bg1"/>
                </a:solidFill>
                <a:latin typeface="Arial" panose="020B0604020202020204" pitchFamily="34" charset="0"/>
              </a:rPr>
              <a:t>Viralym</a:t>
            </a:r>
            <a:r>
              <a:rPr lang="en-US" sz="2100" dirty="0">
                <a:solidFill>
                  <a:schemeClr val="bg1"/>
                </a:solidFill>
                <a:latin typeface="Arial" panose="020B0604020202020204" pitchFamily="34" charset="0"/>
              </a:rPr>
              <a:t>-M trial)</a:t>
            </a:r>
            <a:endParaRPr lang="en-US" altLang="en-US" sz="2100" dirty="0">
              <a:solidFill>
                <a:schemeClr val="bg1"/>
              </a:solidFill>
              <a:latin typeface="Arial" panose="020B0604020202020204" pitchFamily="34" charset="0"/>
            </a:endParaRPr>
          </a:p>
          <a:p>
            <a:pPr eaLnBrk="1" hangingPunct="1"/>
            <a:endParaRPr lang="en-US" altLang="en-US" sz="2100" dirty="0">
              <a:solidFill>
                <a:schemeClr val="bg1"/>
              </a:solidFill>
              <a:latin typeface="Arial" panose="020B0604020202020204" pitchFamily="34" charset="0"/>
            </a:endParaRPr>
          </a:p>
          <a:p>
            <a:pPr eaLnBrk="1" hangingPunct="1"/>
            <a:r>
              <a:rPr lang="en-US" altLang="en-US" sz="2100" u="sng" dirty="0">
                <a:solidFill>
                  <a:schemeClr val="bg1"/>
                </a:solidFill>
                <a:latin typeface="Arial" panose="020B0604020202020204" pitchFamily="34" charset="0"/>
              </a:rPr>
              <a:t>Editorial Board</a:t>
            </a:r>
            <a:r>
              <a:rPr lang="en-US" altLang="en-US" sz="2100" dirty="0">
                <a:solidFill>
                  <a:schemeClr val="bg1"/>
                </a:solidFill>
                <a:latin typeface="Arial" panose="020B0604020202020204" pitchFamily="34" charset="0"/>
              </a:rPr>
              <a:t>: Clinical Transplantation </a:t>
            </a:r>
          </a:p>
          <a:p>
            <a:pPr eaLnBrk="1" hangingPunct="1"/>
            <a:endParaRPr lang="en-US" altLang="en-US" sz="2100" dirty="0">
              <a:solidFill>
                <a:schemeClr val="bg1"/>
              </a:solidFill>
              <a:latin typeface="Arial" panose="020B0604020202020204" pitchFamily="34" charset="0"/>
            </a:endParaRPr>
          </a:p>
          <a:p>
            <a:pPr eaLnBrk="1" hangingPunct="1"/>
            <a:r>
              <a:rPr lang="en-US" altLang="en-US" sz="2100" u="sng" dirty="0">
                <a:solidFill>
                  <a:schemeClr val="bg1"/>
                </a:solidFill>
                <a:latin typeface="Arial" panose="020B0604020202020204" pitchFamily="34" charset="0"/>
              </a:rPr>
              <a:t>Board of Director</a:t>
            </a:r>
            <a:r>
              <a:rPr lang="en-US" altLang="en-US" sz="2100" dirty="0">
                <a:solidFill>
                  <a:schemeClr val="bg1"/>
                </a:solidFill>
                <a:latin typeface="Arial" panose="020B0604020202020204" pitchFamily="34" charset="0"/>
              </a:rPr>
              <a:t>: Renal Pathology Society</a:t>
            </a:r>
          </a:p>
        </p:txBody>
      </p:sp>
    </p:spTree>
    <p:extLst>
      <p:ext uri="{BB962C8B-B14F-4D97-AF65-F5344CB8AC3E}">
        <p14:creationId xmlns:p14="http://schemas.microsoft.com/office/powerpoint/2010/main" val="1263188939"/>
      </p:ext>
    </p:extLst>
  </p:cSld>
  <p:clrMapOvr>
    <a:masterClrMapping/>
  </p:clrMapOvr>
  <p:transition>
    <p:cover dir="l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EC1F32-6C46-4717-A182-BADADDAB1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
            <a:ext cx="4572000" cy="6172200"/>
          </a:xfrm>
          <a:prstGeom prst="rect">
            <a:avLst/>
          </a:prstGeom>
        </p:spPr>
      </p:pic>
      <p:pic>
        <p:nvPicPr>
          <p:cNvPr id="8" name="Picture 7">
            <a:extLst>
              <a:ext uri="{FF2B5EF4-FFF2-40B4-BE49-F238E27FC236}">
                <a16:creationId xmlns:a16="http://schemas.microsoft.com/office/drawing/2014/main" id="{11C43AB3-E74B-4E1C-A3F6-821ACD38E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524000"/>
            <a:ext cx="4724400" cy="7315200"/>
          </a:xfrm>
          <a:prstGeom prst="rect">
            <a:avLst/>
          </a:prstGeom>
        </p:spPr>
      </p:pic>
      <p:sp>
        <p:nvSpPr>
          <p:cNvPr id="3" name="TextBox 2">
            <a:extLst>
              <a:ext uri="{FF2B5EF4-FFF2-40B4-BE49-F238E27FC236}">
                <a16:creationId xmlns:a16="http://schemas.microsoft.com/office/drawing/2014/main" id="{329C091D-8084-447C-9C91-F52D298DBE43}"/>
              </a:ext>
            </a:extLst>
          </p:cNvPr>
          <p:cNvSpPr txBox="1"/>
          <p:nvPr/>
        </p:nvSpPr>
        <p:spPr>
          <a:xfrm>
            <a:off x="762000" y="150167"/>
            <a:ext cx="2971800" cy="461665"/>
          </a:xfrm>
          <a:prstGeom prst="rect">
            <a:avLst/>
          </a:prstGeom>
          <a:noFill/>
        </p:spPr>
        <p:txBody>
          <a:bodyPr wrap="square" rtlCol="0">
            <a:spAutoFit/>
          </a:bodyPr>
          <a:lstStyle/>
          <a:p>
            <a:r>
              <a:rPr lang="en-US" dirty="0">
                <a:solidFill>
                  <a:srgbClr val="FFFF00"/>
                </a:solidFill>
              </a:rPr>
              <a:t> Left End of Biopsy </a:t>
            </a:r>
          </a:p>
        </p:txBody>
      </p:sp>
      <p:sp>
        <p:nvSpPr>
          <p:cNvPr id="9" name="Rectangle 8">
            <a:extLst>
              <a:ext uri="{FF2B5EF4-FFF2-40B4-BE49-F238E27FC236}">
                <a16:creationId xmlns:a16="http://schemas.microsoft.com/office/drawing/2014/main" id="{56C4B095-2FAF-4342-ACFC-B16E4969B71F}"/>
              </a:ext>
            </a:extLst>
          </p:cNvPr>
          <p:cNvSpPr/>
          <p:nvPr/>
        </p:nvSpPr>
        <p:spPr>
          <a:xfrm>
            <a:off x="0" y="6400800"/>
            <a:ext cx="9185564"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Each end: r= 0.99, ICC =1.0     Example of </a:t>
            </a:r>
            <a:r>
              <a:rPr lang="en-US" dirty="0" err="1"/>
              <a:t>Pseudoprecision</a:t>
            </a:r>
            <a:endParaRPr lang="en-US" dirty="0"/>
          </a:p>
        </p:txBody>
      </p:sp>
      <p:sp>
        <p:nvSpPr>
          <p:cNvPr id="12" name="TextBox 11">
            <a:extLst>
              <a:ext uri="{FF2B5EF4-FFF2-40B4-BE49-F238E27FC236}">
                <a16:creationId xmlns:a16="http://schemas.microsoft.com/office/drawing/2014/main" id="{87176ED0-6E2F-4FB7-BAB9-D0B11D971033}"/>
              </a:ext>
            </a:extLst>
          </p:cNvPr>
          <p:cNvSpPr txBox="1"/>
          <p:nvPr/>
        </p:nvSpPr>
        <p:spPr>
          <a:xfrm>
            <a:off x="5257800" y="5837457"/>
            <a:ext cx="2670924" cy="461665"/>
          </a:xfrm>
          <a:prstGeom prst="rect">
            <a:avLst/>
          </a:prstGeom>
          <a:noFill/>
        </p:spPr>
        <p:txBody>
          <a:bodyPr wrap="none" rtlCol="0">
            <a:spAutoFit/>
          </a:bodyPr>
          <a:lstStyle/>
          <a:p>
            <a:r>
              <a:rPr lang="en-US" dirty="0">
                <a:solidFill>
                  <a:srgbClr val="FFFF00"/>
                </a:solidFill>
              </a:rPr>
              <a:t>Right end of Biopsy</a:t>
            </a:r>
          </a:p>
        </p:txBody>
      </p:sp>
    </p:spTree>
    <p:extLst>
      <p:ext uri="{BB962C8B-B14F-4D97-AF65-F5344CB8AC3E}">
        <p14:creationId xmlns:p14="http://schemas.microsoft.com/office/powerpoint/2010/main" val="2563551716"/>
      </p:ext>
    </p:extLst>
  </p:cSld>
  <p:clrMapOvr>
    <a:masterClrMapping/>
  </p:clrMapOvr>
  <p:transition>
    <p:cover dir="l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77EB0-BEE3-4B4B-A235-759B7BCB60F0}"/>
              </a:ext>
            </a:extLst>
          </p:cNvPr>
          <p:cNvSpPr>
            <a:spLocks noGrp="1"/>
          </p:cNvSpPr>
          <p:nvPr>
            <p:ph type="title"/>
          </p:nvPr>
        </p:nvSpPr>
        <p:spPr>
          <a:xfrm>
            <a:off x="685800" y="2286000"/>
            <a:ext cx="7772400" cy="1143000"/>
          </a:xfrm>
        </p:spPr>
        <p:txBody>
          <a:bodyPr/>
          <a:lstStyle/>
          <a:p>
            <a:r>
              <a:rPr lang="en-US" dirty="0">
                <a:solidFill>
                  <a:srgbClr val="FFFF00"/>
                </a:solidFill>
              </a:rPr>
              <a:t>Definitive TCMR</a:t>
            </a:r>
            <a:br>
              <a:rPr lang="en-US" dirty="0">
                <a:solidFill>
                  <a:srgbClr val="FFFF00"/>
                </a:solidFill>
              </a:rPr>
            </a:br>
            <a:r>
              <a:rPr lang="en-US" sz="3200" dirty="0">
                <a:solidFill>
                  <a:srgbClr val="FFFF00"/>
                </a:solidFill>
              </a:rPr>
              <a:t>(Biopsies above threshold for BL) </a:t>
            </a:r>
          </a:p>
        </p:txBody>
      </p:sp>
    </p:spTree>
    <p:extLst>
      <p:ext uri="{BB962C8B-B14F-4D97-AF65-F5344CB8AC3E}">
        <p14:creationId xmlns:p14="http://schemas.microsoft.com/office/powerpoint/2010/main" val="1215967452"/>
      </p:ext>
    </p:extLst>
  </p:cSld>
  <p:clrMapOvr>
    <a:masterClrMapping/>
  </p:clrMapOvr>
  <p:transition>
    <p:cover dir="l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a:extLst>
              <a:ext uri="{FF2B5EF4-FFF2-40B4-BE49-F238E27FC236}">
                <a16:creationId xmlns:a16="http://schemas.microsoft.com/office/drawing/2014/main" id="{04B803DA-BEE6-4394-ADE0-FC4C426306BA}"/>
              </a:ext>
            </a:extLst>
          </p:cNvPr>
          <p:cNvSpPr>
            <a:spLocks noGrp="1" noChangeArrowheads="1"/>
          </p:cNvSpPr>
          <p:nvPr>
            <p:ph type="title"/>
          </p:nvPr>
        </p:nvSpPr>
        <p:spPr>
          <a:xfrm>
            <a:off x="425450" y="419099"/>
            <a:ext cx="8228013" cy="1349375"/>
          </a:xfrm>
        </p:spPr>
        <p:txBody>
          <a:bodyPr tIns="12801"/>
          <a:lstStyle/>
          <a:p>
            <a:pPr eaLnBrk="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br>
              <a:rPr lang="en-GB" altLang="en-US" sz="3600" dirty="0"/>
            </a:br>
            <a:r>
              <a:rPr lang="en-GB" altLang="en-US" sz="3600" dirty="0"/>
              <a:t>Pathologist Agreement in Dx of TCMR</a:t>
            </a:r>
            <a:br>
              <a:rPr lang="en-GB" altLang="en-US" sz="3600" dirty="0"/>
            </a:br>
            <a:r>
              <a:rPr lang="en-GB" altLang="en-US" sz="3600" dirty="0"/>
              <a:t>n=245 biopsies, Pathologists A, B, C</a:t>
            </a:r>
            <a:br>
              <a:rPr lang="en-GB" altLang="en-US" sz="3600" dirty="0"/>
            </a:br>
            <a:r>
              <a:rPr lang="en-GB" altLang="en-US" sz="3600" dirty="0"/>
              <a:t> </a:t>
            </a:r>
          </a:p>
        </p:txBody>
      </p:sp>
      <p:pic>
        <p:nvPicPr>
          <p:cNvPr id="114691" name="Picture 2">
            <a:extLst>
              <a:ext uri="{FF2B5EF4-FFF2-40B4-BE49-F238E27FC236}">
                <a16:creationId xmlns:a16="http://schemas.microsoft.com/office/drawing/2014/main" id="{45EB570E-41CA-4C47-945D-7747F15B0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2514600"/>
            <a:ext cx="887571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4692" name="Picture 3">
            <a:extLst>
              <a:ext uri="{FF2B5EF4-FFF2-40B4-BE49-F238E27FC236}">
                <a16:creationId xmlns:a16="http://schemas.microsoft.com/office/drawing/2014/main" id="{38A77DEA-7AFA-4D15-8412-03BA71A01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4693" name="Text Box 4">
            <a:extLst>
              <a:ext uri="{FF2B5EF4-FFF2-40B4-BE49-F238E27FC236}">
                <a16:creationId xmlns:a16="http://schemas.microsoft.com/office/drawing/2014/main" id="{98C84897-7236-47DB-AE03-28CEF2B01ACE}"/>
              </a:ext>
            </a:extLst>
          </p:cNvPr>
          <p:cNvSpPr txBox="1">
            <a:spLocks noChangeArrowheads="1"/>
          </p:cNvSpPr>
          <p:nvPr/>
        </p:nvSpPr>
        <p:spPr bwMode="auto">
          <a:xfrm>
            <a:off x="115888" y="6205538"/>
            <a:ext cx="6251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9620" rIns="81639" bIns="40820"/>
          <a:lstStyle>
            <a:lvl1pPr eaLnBrk="0" hangingPunct="0">
              <a:spcBef>
                <a:spcPct val="20000"/>
              </a:spcBef>
              <a:buChar char="•"/>
              <a:tabLst>
                <a:tab pos="655638" algn="l"/>
                <a:tab pos="1312863" algn="l"/>
                <a:tab pos="1968500" algn="l"/>
                <a:tab pos="2625725" algn="l"/>
                <a:tab pos="3282950" algn="l"/>
                <a:tab pos="3938588" algn="l"/>
                <a:tab pos="4595813" algn="l"/>
                <a:tab pos="5253038" algn="l"/>
                <a:tab pos="5908675" algn="l"/>
              </a:tabLst>
              <a:defRPr sz="3200">
                <a:solidFill>
                  <a:schemeClr val="tx1"/>
                </a:solidFill>
                <a:latin typeface="Times New Roman" panose="02020603050405020304" pitchFamily="18" charset="0"/>
              </a:defRPr>
            </a:lvl1pPr>
            <a:lvl2pPr marL="742950" indent="-285750" eaLnBrk="0" hangingPunct="0">
              <a:spcBef>
                <a:spcPct val="20000"/>
              </a:spcBef>
              <a:buChar char="–"/>
              <a:tabLst>
                <a:tab pos="655638" algn="l"/>
                <a:tab pos="1312863" algn="l"/>
                <a:tab pos="1968500" algn="l"/>
                <a:tab pos="2625725" algn="l"/>
                <a:tab pos="3282950" algn="l"/>
                <a:tab pos="3938588" algn="l"/>
                <a:tab pos="4595813" algn="l"/>
                <a:tab pos="5253038" algn="l"/>
                <a:tab pos="5908675" algn="l"/>
              </a:tabLst>
              <a:defRPr sz="2800">
                <a:solidFill>
                  <a:schemeClr val="tx1"/>
                </a:solidFill>
                <a:latin typeface="Times New Roman" panose="02020603050405020304" pitchFamily="18" charset="0"/>
              </a:defRPr>
            </a:lvl2pPr>
            <a:lvl3pPr marL="1143000" indent="-228600" eaLnBrk="0" hangingPunct="0">
              <a:spcBef>
                <a:spcPct val="20000"/>
              </a:spcBef>
              <a:buChar char="•"/>
              <a:tabLst>
                <a:tab pos="655638" algn="l"/>
                <a:tab pos="1312863" algn="l"/>
                <a:tab pos="1968500" algn="l"/>
                <a:tab pos="2625725" algn="l"/>
                <a:tab pos="3282950" algn="l"/>
                <a:tab pos="3938588" algn="l"/>
                <a:tab pos="4595813" algn="l"/>
                <a:tab pos="5253038" algn="l"/>
                <a:tab pos="5908675" algn="l"/>
              </a:tabLst>
              <a:defRPr sz="2400">
                <a:solidFill>
                  <a:schemeClr val="tx1"/>
                </a:solidFill>
                <a:latin typeface="Times New Roman" panose="02020603050405020304" pitchFamily="18" charset="0"/>
              </a:defRPr>
            </a:lvl3pPr>
            <a:lvl4pPr marL="1600200" indent="-228600" eaLnBrk="0" hangingPunct="0">
              <a:spcBef>
                <a:spcPct val="20000"/>
              </a:spcBef>
              <a:buChar char="–"/>
              <a:tabLst>
                <a:tab pos="655638" algn="l"/>
                <a:tab pos="1312863" algn="l"/>
                <a:tab pos="1968500" algn="l"/>
                <a:tab pos="2625725" algn="l"/>
                <a:tab pos="3282950" algn="l"/>
                <a:tab pos="3938588" algn="l"/>
                <a:tab pos="4595813" algn="l"/>
                <a:tab pos="5253038" algn="l"/>
                <a:tab pos="5908675" algn="l"/>
              </a:tabLst>
              <a:defRPr sz="2000">
                <a:solidFill>
                  <a:schemeClr val="tx1"/>
                </a:solidFill>
                <a:latin typeface="Times New Roman" panose="02020603050405020304" pitchFamily="18" charset="0"/>
              </a:defRPr>
            </a:lvl4pPr>
            <a:lvl5pPr marL="2057400" indent="-228600" eaLnBrk="0" hangingPunct="0">
              <a:spcBef>
                <a:spcPct val="20000"/>
              </a:spcBef>
              <a:buChar char="»"/>
              <a:tabLst>
                <a:tab pos="655638" algn="l"/>
                <a:tab pos="1312863" algn="l"/>
                <a:tab pos="1968500" algn="l"/>
                <a:tab pos="2625725" algn="l"/>
                <a:tab pos="3282950" algn="l"/>
                <a:tab pos="3938588" algn="l"/>
                <a:tab pos="4595813" algn="l"/>
                <a:tab pos="5253038" algn="l"/>
                <a:tab pos="5908675"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 pos="5908675"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 pos="5908675"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 pos="5908675"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 pos="5908675" algn="l"/>
              </a:tabLst>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655638" algn="l"/>
                <a:tab pos="1312863" algn="l"/>
                <a:tab pos="1968500" algn="l"/>
                <a:tab pos="2625725" algn="l"/>
                <a:tab pos="3282950" algn="l"/>
                <a:tab pos="3938588" algn="l"/>
                <a:tab pos="4595813" algn="l"/>
                <a:tab pos="5253038" algn="l"/>
                <a:tab pos="5908675" algn="l"/>
              </a:tabLst>
              <a:defRPr/>
            </a:pPr>
            <a:r>
              <a:rPr kumimoji="0" lang="en-GB"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Arial" charset="0"/>
              </a:rPr>
              <a:t>Reeve et al. Am J Tx 13: 645: 2013</a:t>
            </a:r>
            <a:endParaRPr kumimoji="0" lang="en-GB"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Arial" charset="0"/>
              <a:hlinkClick r:id="rId5"/>
            </a:endParaRPr>
          </a:p>
        </p:txBody>
      </p:sp>
    </p:spTree>
    <p:extLst>
      <p:ext uri="{BB962C8B-B14F-4D97-AF65-F5344CB8AC3E}">
        <p14:creationId xmlns:p14="http://schemas.microsoft.com/office/powerpoint/2010/main" val="3222574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a:extLst>
              <a:ext uri="{FF2B5EF4-FFF2-40B4-BE49-F238E27FC236}">
                <a16:creationId xmlns:a16="http://schemas.microsoft.com/office/drawing/2014/main" id="{04B803DA-BEE6-4394-ADE0-FC4C426306BA}"/>
              </a:ext>
            </a:extLst>
          </p:cNvPr>
          <p:cNvSpPr>
            <a:spLocks noGrp="1" noChangeArrowheads="1"/>
          </p:cNvSpPr>
          <p:nvPr>
            <p:ph type="title"/>
          </p:nvPr>
        </p:nvSpPr>
        <p:spPr>
          <a:xfrm>
            <a:off x="228600" y="152400"/>
            <a:ext cx="8348663" cy="6057901"/>
          </a:xfrm>
        </p:spPr>
        <p:txBody>
          <a:bodyPr tIns="12801"/>
          <a:lstStyle/>
          <a:p>
            <a:pPr algn="l" eaLnBrk="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br>
              <a:rPr lang="en-GB" altLang="en-US" sz="3600" dirty="0"/>
            </a:br>
            <a:br>
              <a:rPr lang="en-GB" altLang="en-US" sz="3600" dirty="0"/>
            </a:br>
            <a:br>
              <a:rPr lang="en-GB" altLang="en-US" sz="3600" dirty="0"/>
            </a:br>
            <a:br>
              <a:rPr lang="en-GB" altLang="en-US" sz="3600" dirty="0"/>
            </a:br>
            <a:br>
              <a:rPr lang="en-GB" altLang="en-US" sz="3600" dirty="0"/>
            </a:br>
            <a:br>
              <a:rPr lang="en-GB" altLang="en-US" sz="3600" dirty="0"/>
            </a:br>
            <a:r>
              <a:rPr lang="en-GB" altLang="en-US" sz="3600" dirty="0"/>
              <a:t>  Dx Agreement Among Pathologists</a:t>
            </a:r>
            <a:br>
              <a:rPr lang="en-GB" altLang="en-US" sz="2800" dirty="0">
                <a:solidFill>
                  <a:schemeClr val="tx1"/>
                </a:solidFill>
              </a:rPr>
            </a:br>
            <a:br>
              <a:rPr lang="en-GB" altLang="en-US" sz="2800" dirty="0">
                <a:solidFill>
                  <a:schemeClr val="tx1"/>
                </a:solidFill>
              </a:rPr>
            </a:br>
            <a:r>
              <a:rPr lang="en-GB" altLang="en-US" sz="2800" dirty="0">
                <a:solidFill>
                  <a:schemeClr val="tx1"/>
                </a:solidFill>
              </a:rPr>
              <a:t>- Quoted agreement  for all 3 pathologists = 18%</a:t>
            </a:r>
            <a:br>
              <a:rPr lang="en-GB" altLang="en-US" sz="2800" dirty="0">
                <a:solidFill>
                  <a:schemeClr val="tx1"/>
                </a:solidFill>
              </a:rPr>
            </a:br>
            <a:br>
              <a:rPr lang="en-GB" altLang="en-US" sz="2800" dirty="0">
                <a:solidFill>
                  <a:schemeClr val="tx1"/>
                </a:solidFill>
              </a:rPr>
            </a:br>
            <a:r>
              <a:rPr lang="en-GB" altLang="en-US" sz="2800" dirty="0">
                <a:solidFill>
                  <a:schemeClr val="tx1"/>
                </a:solidFill>
              </a:rPr>
              <a:t>- Numerator reduced by assuming BL never TCMR</a:t>
            </a:r>
            <a:br>
              <a:rPr lang="en-GB" altLang="en-US" sz="2800" dirty="0">
                <a:solidFill>
                  <a:schemeClr val="tx1"/>
                </a:solidFill>
              </a:rPr>
            </a:br>
            <a:br>
              <a:rPr lang="en-GB" altLang="en-US" sz="2800" dirty="0">
                <a:solidFill>
                  <a:schemeClr val="tx1"/>
                </a:solidFill>
              </a:rPr>
            </a:br>
            <a:r>
              <a:rPr lang="en-GB" altLang="en-US" sz="2800" dirty="0">
                <a:solidFill>
                  <a:schemeClr val="tx1"/>
                </a:solidFill>
              </a:rPr>
              <a:t>- </a:t>
            </a:r>
            <a:r>
              <a:rPr lang="en-GB" altLang="en-US" sz="2800" dirty="0" err="1">
                <a:solidFill>
                  <a:schemeClr val="tx1"/>
                </a:solidFill>
              </a:rPr>
              <a:t>Denom</a:t>
            </a:r>
            <a:r>
              <a:rPr lang="en-GB" altLang="en-US" sz="2800" dirty="0">
                <a:solidFill>
                  <a:schemeClr val="tx1"/>
                </a:solidFill>
              </a:rPr>
              <a:t> </a:t>
            </a:r>
            <a:r>
              <a:rPr lang="en-GB" altLang="en-US" sz="2800" dirty="0" err="1">
                <a:solidFill>
                  <a:schemeClr val="tx1"/>
                </a:solidFill>
              </a:rPr>
              <a:t>incr</a:t>
            </a:r>
            <a:r>
              <a:rPr lang="en-GB" altLang="en-US" sz="2800" dirty="0">
                <a:solidFill>
                  <a:schemeClr val="tx1"/>
                </a:solidFill>
              </a:rPr>
              <a:t> by accepting TCMR even if 1/3 calls+</a:t>
            </a:r>
            <a:br>
              <a:rPr lang="en-GB" altLang="en-US" sz="2800" dirty="0">
                <a:solidFill>
                  <a:schemeClr val="tx1"/>
                </a:solidFill>
              </a:rPr>
            </a:br>
            <a:br>
              <a:rPr lang="en-GB" altLang="en-US" sz="2800" dirty="0">
                <a:solidFill>
                  <a:schemeClr val="tx1"/>
                </a:solidFill>
              </a:rPr>
            </a:br>
            <a:r>
              <a:rPr lang="en-GB" altLang="en-US" sz="2800" dirty="0">
                <a:solidFill>
                  <a:schemeClr val="tx1"/>
                </a:solidFill>
              </a:rPr>
              <a:t>- Most </a:t>
            </a:r>
            <a:r>
              <a:rPr lang="en-GB" altLang="en-US" sz="2800" dirty="0" err="1">
                <a:solidFill>
                  <a:schemeClr val="tx1"/>
                </a:solidFill>
              </a:rPr>
              <a:t>bxs</a:t>
            </a:r>
            <a:r>
              <a:rPr lang="en-GB" altLang="en-US" sz="2800" dirty="0">
                <a:solidFill>
                  <a:schemeClr val="tx1"/>
                </a:solidFill>
              </a:rPr>
              <a:t> on interface BL-TCMR (37 </a:t>
            </a:r>
            <a:r>
              <a:rPr lang="en-GB" altLang="en-US" sz="2800" dirty="0" err="1">
                <a:solidFill>
                  <a:schemeClr val="tx1"/>
                </a:solidFill>
              </a:rPr>
              <a:t>MDx</a:t>
            </a:r>
            <a:r>
              <a:rPr lang="en-GB" altLang="en-US" sz="2800" dirty="0">
                <a:solidFill>
                  <a:schemeClr val="tx1"/>
                </a:solidFill>
              </a:rPr>
              <a:t> score 0.1)</a:t>
            </a:r>
            <a:br>
              <a:rPr lang="en-GB" altLang="en-US" sz="2800" dirty="0">
                <a:solidFill>
                  <a:schemeClr val="tx1"/>
                </a:solidFill>
              </a:rPr>
            </a:br>
            <a:br>
              <a:rPr lang="en-GB" altLang="en-US" sz="2800" dirty="0">
                <a:solidFill>
                  <a:schemeClr val="tx1"/>
                </a:solidFill>
              </a:rPr>
            </a:br>
            <a:r>
              <a:rPr lang="en-GB" altLang="en-US" sz="2800" dirty="0">
                <a:solidFill>
                  <a:schemeClr val="tx1"/>
                </a:solidFill>
              </a:rPr>
              <a:t>- Clear cut TCMR ≥1A, 1B ~ 90% agreement  amongst 5 pathologists in QA conference</a:t>
            </a:r>
            <a:br>
              <a:rPr lang="en-GB" altLang="en-US" sz="2800" dirty="0">
                <a:solidFill>
                  <a:schemeClr val="tx1"/>
                </a:solidFill>
              </a:rPr>
            </a:br>
            <a:br>
              <a:rPr lang="en-GB" altLang="en-US" sz="2800" dirty="0">
                <a:solidFill>
                  <a:schemeClr val="tx1"/>
                </a:solidFill>
              </a:rPr>
            </a:br>
            <a:br>
              <a:rPr lang="en-GB" altLang="en-US" sz="2800" dirty="0">
                <a:solidFill>
                  <a:schemeClr val="tx1"/>
                </a:solidFill>
              </a:rPr>
            </a:br>
            <a:br>
              <a:rPr lang="en-GB" altLang="en-US" sz="2800" dirty="0">
                <a:solidFill>
                  <a:schemeClr val="tx1"/>
                </a:solidFill>
              </a:rPr>
            </a:br>
            <a:br>
              <a:rPr lang="en-GB" altLang="en-US" sz="2800" dirty="0">
                <a:solidFill>
                  <a:schemeClr val="tx1"/>
                </a:solidFill>
              </a:rPr>
            </a:br>
            <a:r>
              <a:rPr lang="en-GB" altLang="en-US" sz="2800" dirty="0" err="1">
                <a:solidFill>
                  <a:schemeClr val="tx1"/>
                </a:solidFill>
              </a:rPr>
              <a:t>Bxs</a:t>
            </a:r>
            <a:r>
              <a:rPr lang="en-GB" altLang="en-US" sz="2800" dirty="0">
                <a:solidFill>
                  <a:schemeClr val="tx1"/>
                </a:solidFill>
              </a:rPr>
              <a:t> with 1A, 1B, 2A, 2B or 3 in our 5 patholgists group have 80-90% agreement (weekly conf 25 years)</a:t>
            </a:r>
            <a:br>
              <a:rPr lang="en-GB" altLang="en-US" sz="2800" dirty="0">
                <a:solidFill>
                  <a:schemeClr val="tx1"/>
                </a:solidFill>
              </a:rPr>
            </a:br>
            <a:r>
              <a:rPr lang="en-GB" altLang="en-US" sz="2800" dirty="0">
                <a:solidFill>
                  <a:schemeClr val="tx1"/>
                </a:solidFill>
              </a:rPr>
              <a:t> </a:t>
            </a:r>
            <a:br>
              <a:rPr lang="en-GB" altLang="en-US" sz="3600" dirty="0"/>
            </a:br>
            <a:r>
              <a:rPr lang="en-GB" altLang="en-US" sz="3600" dirty="0"/>
              <a:t> </a:t>
            </a:r>
          </a:p>
        </p:txBody>
      </p:sp>
      <p:pic>
        <p:nvPicPr>
          <p:cNvPr id="114692" name="Picture 3">
            <a:extLst>
              <a:ext uri="{FF2B5EF4-FFF2-40B4-BE49-F238E27FC236}">
                <a16:creationId xmlns:a16="http://schemas.microsoft.com/office/drawing/2014/main" id="{38A77DEA-7AFA-4D15-8412-03BA71A01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Footer Placeholder 1">
            <a:extLst>
              <a:ext uri="{FF2B5EF4-FFF2-40B4-BE49-F238E27FC236}">
                <a16:creationId xmlns:a16="http://schemas.microsoft.com/office/drawing/2014/main" id="{EE01F67D-22D4-4852-BD79-ABE9FFD06FC7}"/>
              </a:ext>
            </a:extLst>
          </p:cNvPr>
          <p:cNvSpPr>
            <a:spLocks noGrp="1"/>
          </p:cNvSpPr>
          <p:nvPr>
            <p:ph type="ft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a:ln>
                  <a:noFill/>
                </a:ln>
                <a:solidFill>
                  <a:srgbClr val="FFFFFF"/>
                </a:solidFill>
                <a:effectLst/>
                <a:uLnTx/>
                <a:uFillTx/>
                <a:latin typeface="Times New Roman" charset="0"/>
                <a:ea typeface="+mn-ea"/>
                <a:cs typeface="Arial" charset="0"/>
              </a:rPr>
              <a:t>Reeve et al. Am J Tx 2013: 13: 645</a:t>
            </a:r>
            <a:endParaRPr kumimoji="0" lang="en-US" sz="1400" b="0" i="0" u="none" strike="noStrike" kern="1200" cap="none" spc="0" normalizeH="0" baseline="0" noProof="0">
              <a:ln>
                <a:noFill/>
              </a:ln>
              <a:solidFill>
                <a:srgbClr val="FFFFFF"/>
              </a:solidFill>
              <a:effectLst/>
              <a:uLnTx/>
              <a:uFillTx/>
              <a:latin typeface="Times New Roman" charset="0"/>
              <a:ea typeface="+mn-ea"/>
              <a:cs typeface="Arial" charset="0"/>
            </a:endParaRPr>
          </a:p>
        </p:txBody>
      </p:sp>
    </p:spTree>
    <p:extLst>
      <p:ext uri="{BB962C8B-B14F-4D97-AF65-F5344CB8AC3E}">
        <p14:creationId xmlns:p14="http://schemas.microsoft.com/office/powerpoint/2010/main" val="1297717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AAC50-8A37-4A39-8B32-765B08057640}"/>
              </a:ext>
            </a:extLst>
          </p:cNvPr>
          <p:cNvSpPr>
            <a:spLocks noGrp="1"/>
          </p:cNvSpPr>
          <p:nvPr>
            <p:ph type="title"/>
          </p:nvPr>
        </p:nvSpPr>
        <p:spPr>
          <a:xfrm flipV="1">
            <a:off x="0" y="-685800"/>
            <a:ext cx="304800" cy="292933"/>
          </a:xfrm>
        </p:spPr>
        <p:txBody>
          <a:bodyPr/>
          <a:lstStyle/>
          <a:p>
            <a:r>
              <a:rPr lang="en-US" dirty="0">
                <a:solidFill>
                  <a:schemeClr val="bg1"/>
                </a:solidFill>
              </a:rPr>
              <a:t>.</a:t>
            </a:r>
          </a:p>
        </p:txBody>
      </p:sp>
      <p:sp>
        <p:nvSpPr>
          <p:cNvPr id="6" name="Rectangle 5">
            <a:extLst>
              <a:ext uri="{FF2B5EF4-FFF2-40B4-BE49-F238E27FC236}">
                <a16:creationId xmlns:a16="http://schemas.microsoft.com/office/drawing/2014/main" id="{B8734594-4BEA-4061-9C0A-C4F9659BA73A}"/>
              </a:ext>
            </a:extLst>
          </p:cNvPr>
          <p:cNvSpPr/>
          <p:nvPr/>
        </p:nvSpPr>
        <p:spPr>
          <a:xfrm>
            <a:off x="0" y="3200400"/>
            <a:ext cx="9144000" cy="3657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UNDER-RECOGNIZED, LARGE,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Almost Certainly of MAJOR clinical consequence, and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In URGENT need of improvement (2003 publication!)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a:ea typeface="+mn-ea"/>
                <a:cs typeface="+mn-cs"/>
              </a:rPr>
              <a:t>.</a:t>
            </a:r>
            <a:endParaRPr kumimoji="0" lang="en-US" sz="28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a:ea typeface="+mn-ea"/>
                <a:cs typeface="+mn-cs"/>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4" name="Picture 3" descr="A screenshot of a computer&#10;&#10;Description automatically generated">
            <a:extLst>
              <a:ext uri="{FF2B5EF4-FFF2-40B4-BE49-F238E27FC236}">
                <a16:creationId xmlns:a16="http://schemas.microsoft.com/office/drawing/2014/main" id="{B51BE0E4-1C73-903B-D4F9-0DAF32DF9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138" y="381000"/>
            <a:ext cx="6901723" cy="2569096"/>
          </a:xfrm>
          <a:prstGeom prst="rect">
            <a:avLst/>
          </a:prstGeom>
        </p:spPr>
      </p:pic>
    </p:spTree>
    <p:extLst>
      <p:ext uri="{BB962C8B-B14F-4D97-AF65-F5344CB8AC3E}">
        <p14:creationId xmlns:p14="http://schemas.microsoft.com/office/powerpoint/2010/main" val="2560086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AAC50-8A37-4A39-8B32-765B08057640}"/>
              </a:ext>
            </a:extLst>
          </p:cNvPr>
          <p:cNvSpPr>
            <a:spLocks noGrp="1"/>
          </p:cNvSpPr>
          <p:nvPr>
            <p:ph type="title"/>
          </p:nvPr>
        </p:nvSpPr>
        <p:spPr>
          <a:xfrm flipV="1">
            <a:off x="2438400" y="457200"/>
            <a:ext cx="1828800" cy="914400"/>
          </a:xfrm>
        </p:spPr>
        <p:txBody>
          <a:bodyPr/>
          <a:lstStyle/>
          <a:p>
            <a:r>
              <a:rPr lang="en-US" dirty="0">
                <a:solidFill>
                  <a:schemeClr val="bg1"/>
                </a:solidFill>
              </a:rPr>
              <a:t>.</a:t>
            </a:r>
          </a:p>
        </p:txBody>
      </p:sp>
      <p:sp>
        <p:nvSpPr>
          <p:cNvPr id="6" name="Rectangle 5">
            <a:extLst>
              <a:ext uri="{FF2B5EF4-FFF2-40B4-BE49-F238E27FC236}">
                <a16:creationId xmlns:a16="http://schemas.microsoft.com/office/drawing/2014/main" id="{B8734594-4BEA-4061-9C0A-C4F9659BA73A}"/>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a:ea typeface="+mn-ea"/>
                <a:cs typeface="+mn-cs"/>
              </a:rPr>
              <a:t>M</a:t>
            </a:r>
            <a:r>
              <a:rPr kumimoji="0" lang="en-US" sz="3200" b="0" i="0" u="none" strike="noStrike" kern="1200" cap="none" spc="0" normalizeH="0" baseline="0" noProof="0" dirty="0" err="1">
                <a:ln>
                  <a:noFill/>
                </a:ln>
                <a:solidFill>
                  <a:srgbClr val="FFFF00"/>
                </a:solidFill>
                <a:effectLst/>
                <a:uLnTx/>
                <a:uFillTx/>
                <a:latin typeface="Times New Roman"/>
                <a:ea typeface="+mn-ea"/>
                <a:cs typeface="+mn-cs"/>
              </a:rPr>
              <a:t>isconceptions</a:t>
            </a:r>
            <a:r>
              <a:rPr kumimoji="0" lang="en-US" sz="3200" b="0" i="0" u="none" strike="noStrike" kern="1200" cap="none" spc="0" normalizeH="0" baseline="0" noProof="0" dirty="0">
                <a:ln>
                  <a:noFill/>
                </a:ln>
                <a:solidFill>
                  <a:srgbClr val="FFFF00"/>
                </a:solidFill>
                <a:effectLst/>
                <a:uLnTx/>
                <a:uFillTx/>
                <a:latin typeface="Times New Roman"/>
                <a:ea typeface="+mn-ea"/>
                <a:cs typeface="+mn-cs"/>
              </a:rPr>
              <a:t> About  Furness Reproducibility Study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Times New Roman"/>
                <a:ea typeface="+mn-ea"/>
                <a:cs typeface="+mn-cs"/>
              </a:rPr>
              <a:t>Focused on  histologic </a:t>
            </a:r>
            <a:r>
              <a:rPr kumimoji="0" lang="en-US" sz="2400" b="0" i="0" u="none" strike="noStrike" kern="1200" cap="none" spc="0" normalizeH="0" baseline="0" noProof="0" dirty="0">
                <a:ln>
                  <a:noFill/>
                </a:ln>
                <a:solidFill>
                  <a:srgbClr val="FFFF00"/>
                </a:solidFill>
                <a:effectLst/>
                <a:uLnTx/>
                <a:uFillTx/>
                <a:latin typeface="Times New Roman"/>
                <a:ea typeface="+mn-ea"/>
                <a:cs typeface="+mn-cs"/>
              </a:rPr>
              <a:t>grading of lesions </a:t>
            </a:r>
            <a:r>
              <a:rPr kumimoji="0" lang="en-US" sz="2400" b="0" i="0" u="none" strike="noStrike" kern="1200" cap="none" spc="0" normalizeH="0" baseline="0" noProof="0" dirty="0">
                <a:ln>
                  <a:noFill/>
                </a:ln>
                <a:solidFill>
                  <a:srgbClr val="FFFFFF"/>
                </a:solidFill>
                <a:effectLst/>
                <a:uLnTx/>
                <a:uFillTx/>
                <a:latin typeface="Times New Roman"/>
                <a:ea typeface="+mn-ea"/>
                <a:cs typeface="+mn-cs"/>
              </a:rPr>
              <a:t>≠ Dx accuracy of biopsy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Times New Roman"/>
                <a:ea typeface="+mn-ea"/>
                <a:cs typeface="+mn-cs"/>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Times New Roman"/>
                <a:ea typeface="+mn-ea"/>
                <a:cs typeface="+mn-cs"/>
              </a:rPr>
              <a:t>Bx </a:t>
            </a:r>
            <a:r>
              <a:rPr kumimoji="0" lang="en-US" sz="2400" b="1" i="0" u="none" strike="noStrike" kern="1200" cap="none" spc="0" normalizeH="0" baseline="0" noProof="0" dirty="0">
                <a:ln>
                  <a:noFill/>
                </a:ln>
                <a:solidFill>
                  <a:srgbClr val="FFFF00"/>
                </a:solidFill>
                <a:effectLst/>
                <a:uLnTx/>
                <a:uFillTx/>
                <a:latin typeface="Times New Roman"/>
                <a:ea typeface="+mn-ea"/>
                <a:cs typeface="+mn-cs"/>
              </a:rPr>
              <a:t>Dx</a:t>
            </a:r>
            <a:r>
              <a:rPr kumimoji="0" lang="en-US" sz="2400" b="0" i="0" u="none" strike="noStrike" kern="1200" cap="none" spc="0" normalizeH="0" baseline="0" noProof="0" dirty="0">
                <a:ln>
                  <a:noFill/>
                </a:ln>
                <a:solidFill>
                  <a:srgbClr val="FFFFFF"/>
                </a:solidFill>
                <a:effectLst/>
                <a:uLnTx/>
                <a:uFillTx/>
                <a:latin typeface="Times New Roman"/>
                <a:ea typeface="+mn-ea"/>
                <a:cs typeface="+mn-cs"/>
              </a:rPr>
              <a:t> can be accurate based on </a:t>
            </a:r>
            <a:r>
              <a:rPr kumimoji="0" lang="en-US" sz="2400" b="0" i="0" u="none" strike="noStrike" kern="1200" cap="none" spc="0" normalizeH="0" baseline="0" noProof="0" dirty="0" err="1">
                <a:ln>
                  <a:noFill/>
                </a:ln>
                <a:solidFill>
                  <a:srgbClr val="FFFFFF"/>
                </a:solidFill>
                <a:effectLst/>
                <a:uLnTx/>
                <a:uFillTx/>
                <a:latin typeface="Times New Roman"/>
                <a:ea typeface="+mn-ea"/>
                <a:cs typeface="+mn-cs"/>
              </a:rPr>
              <a:t>clincopathologic</a:t>
            </a:r>
            <a:r>
              <a:rPr kumimoji="0" lang="en-US" sz="2400" b="0" i="0" u="none" strike="noStrike" kern="1200" cap="none" spc="0" normalizeH="0" baseline="0" noProof="0" dirty="0">
                <a:ln>
                  <a:noFill/>
                </a:ln>
                <a:solidFill>
                  <a:srgbClr val="FFFFFF"/>
                </a:solidFill>
                <a:effectLst/>
                <a:uLnTx/>
                <a:uFillTx/>
                <a:latin typeface="Times New Roman"/>
                <a:ea typeface="+mn-ea"/>
                <a:cs typeface="+mn-cs"/>
              </a:rPr>
              <a:t> correlation </a:t>
            </a:r>
          </a:p>
          <a:p>
            <a:pPr marR="0" lvl="0" algn="l" defTabSz="914400" rtl="0" eaLnBrk="0" fontAlgn="base" latinLnBrk="0" hangingPunct="0">
              <a:lnSpc>
                <a:spcPct val="100000"/>
              </a:lnSpc>
              <a:spcBef>
                <a:spcPct val="0"/>
              </a:spcBef>
              <a:spcAft>
                <a:spcPct val="0"/>
              </a:spcAft>
              <a:buClrTx/>
              <a:buSzTx/>
              <a:tabLst/>
              <a:defRPr/>
            </a:pPr>
            <a:r>
              <a:rPr lang="en-US" dirty="0">
                <a:solidFill>
                  <a:srgbClr val="FFFFFF"/>
                </a:solidFill>
                <a:latin typeface="Times New Roman"/>
              </a:rPr>
              <a:t>      --</a:t>
            </a:r>
            <a:r>
              <a:rPr kumimoji="0" lang="en-US" sz="2400" b="0" i="0" u="none" strike="noStrike" kern="1200" cap="none" spc="0" normalizeH="0" baseline="0" noProof="0" dirty="0">
                <a:ln>
                  <a:noFill/>
                </a:ln>
                <a:solidFill>
                  <a:srgbClr val="FFFFFF"/>
                </a:solidFill>
                <a:effectLst/>
                <a:uLnTx/>
                <a:uFillTx/>
                <a:latin typeface="Times New Roman"/>
                <a:ea typeface="+mn-ea"/>
                <a:cs typeface="+mn-cs"/>
              </a:rPr>
              <a:t>even though </a:t>
            </a:r>
            <a:r>
              <a:rPr kumimoji="0" lang="en-US" sz="2400" b="1" i="0" u="none" strike="noStrike" kern="1200" cap="none" spc="0" normalizeH="0" baseline="0" noProof="0" dirty="0" err="1">
                <a:ln>
                  <a:noFill/>
                </a:ln>
                <a:solidFill>
                  <a:srgbClr val="FFFF00"/>
                </a:solidFill>
                <a:effectLst/>
                <a:uLnTx/>
                <a:uFillTx/>
                <a:latin typeface="Times New Roman"/>
                <a:ea typeface="+mn-ea"/>
                <a:cs typeface="+mn-cs"/>
              </a:rPr>
              <a:t>gradng</a:t>
            </a:r>
            <a:r>
              <a:rPr kumimoji="0" lang="en-US" sz="2400" b="1" i="0" u="none" strike="noStrike" kern="1200" cap="none" spc="0" normalizeH="0" baseline="0" noProof="0" dirty="0">
                <a:ln>
                  <a:noFill/>
                </a:ln>
                <a:solidFill>
                  <a:srgbClr val="FFFF00"/>
                </a:solidFill>
                <a:effectLst/>
                <a:uLnTx/>
                <a:uFillTx/>
                <a:latin typeface="Times New Roman"/>
                <a:ea typeface="+mn-ea"/>
                <a:cs typeface="+mn-cs"/>
              </a:rPr>
              <a:t> </a:t>
            </a:r>
            <a:r>
              <a:rPr kumimoji="0" lang="en-US" sz="2400" b="0" i="0" u="none" strike="noStrike" kern="1200" cap="none" spc="0" normalizeH="0" baseline="0" noProof="0" dirty="0">
                <a:ln>
                  <a:noFill/>
                </a:ln>
                <a:solidFill>
                  <a:srgbClr val="FFFFFF"/>
                </a:solidFill>
                <a:effectLst/>
                <a:uLnTx/>
                <a:uFillTx/>
                <a:latin typeface="Times New Roman"/>
                <a:ea typeface="+mn-ea"/>
                <a:cs typeface="+mn-cs"/>
              </a:rPr>
              <a:t>of rejection associated pathology  is imperfect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Times New Roman"/>
                <a:ea typeface="+mn-ea"/>
                <a:cs typeface="+mn-cs"/>
              </a:rPr>
              <a:t>G</a:t>
            </a:r>
            <a:r>
              <a:rPr kumimoji="0" lang="en-US" sz="2400" b="0" i="0" u="none" strike="noStrike" kern="1200" cap="none" spc="0" normalizeH="0" baseline="0" noProof="0" dirty="0" err="1">
                <a:ln>
                  <a:noFill/>
                </a:ln>
                <a:solidFill>
                  <a:srgbClr val="FFFFFF"/>
                </a:solidFill>
                <a:effectLst/>
                <a:uLnTx/>
                <a:uFillTx/>
                <a:latin typeface="Times New Roman"/>
                <a:ea typeface="+mn-ea"/>
                <a:cs typeface="+mn-cs"/>
              </a:rPr>
              <a:t>rades</a:t>
            </a:r>
            <a:r>
              <a:rPr kumimoji="0" lang="en-US" sz="2400" b="0" i="0" u="none" strike="noStrike" kern="1200" cap="none" spc="0" normalizeH="0" baseline="0" noProof="0" dirty="0">
                <a:ln>
                  <a:noFill/>
                </a:ln>
                <a:solidFill>
                  <a:srgbClr val="FFFFFF"/>
                </a:solidFill>
                <a:effectLst/>
                <a:uLnTx/>
                <a:uFillTx/>
                <a:latin typeface="Times New Roman"/>
                <a:ea typeface="+mn-ea"/>
                <a:cs typeface="+mn-cs"/>
              </a:rPr>
              <a:t> can determine intensity Rx, all </a:t>
            </a:r>
            <a:r>
              <a:rPr kumimoji="0" lang="en-US" sz="2400" b="0" i="0" u="none" strike="noStrike" kern="1200" cap="none" spc="0" normalizeH="0" baseline="0" noProof="0" dirty="0" err="1">
                <a:ln>
                  <a:noFill/>
                </a:ln>
                <a:solidFill>
                  <a:srgbClr val="FFFFFF"/>
                </a:solidFill>
                <a:effectLst/>
                <a:uLnTx/>
                <a:uFillTx/>
                <a:latin typeface="Times New Roman"/>
                <a:ea typeface="+mn-ea"/>
                <a:cs typeface="+mn-cs"/>
              </a:rPr>
              <a:t>Histo</a:t>
            </a:r>
            <a:r>
              <a:rPr kumimoji="0" lang="en-US" sz="2400" b="0" i="0" u="none" strike="noStrike" kern="1200" cap="none" spc="0" normalizeH="0" baseline="0" noProof="0" dirty="0">
                <a:ln>
                  <a:noFill/>
                </a:ln>
                <a:solidFill>
                  <a:srgbClr val="FFFFFF"/>
                </a:solidFill>
                <a:effectLst/>
                <a:uLnTx/>
                <a:uFillTx/>
                <a:latin typeface="Times New Roman"/>
                <a:ea typeface="+mn-ea"/>
                <a:cs typeface="+mn-cs"/>
              </a:rPr>
              <a:t> TCMR gets steroids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a:ea typeface="+mn-ea"/>
                <a:cs typeface="+mn-cs"/>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Times New Roman"/>
                <a:ea typeface="+mn-ea"/>
                <a:cs typeface="+mn-cs"/>
              </a:rPr>
              <a:t>Bx guided Rx has played a critical role in evolution of </a:t>
            </a:r>
            <a:r>
              <a:rPr kumimoji="0" lang="en-US" sz="2400" b="0" i="0" u="none" strike="noStrike" kern="1200" cap="none" spc="0" normalizeH="0" baseline="0" noProof="0" dirty="0" err="1">
                <a:ln>
                  <a:noFill/>
                </a:ln>
                <a:solidFill>
                  <a:srgbClr val="FFFFFF"/>
                </a:solidFill>
                <a:effectLst/>
                <a:uLnTx/>
                <a:uFillTx/>
                <a:latin typeface="Times New Roman"/>
                <a:ea typeface="+mn-ea"/>
                <a:cs typeface="+mn-cs"/>
              </a:rPr>
              <a:t>TxMed</a:t>
            </a:r>
            <a:r>
              <a:rPr kumimoji="0" lang="en-US" sz="2400" b="0" i="0" u="none" strike="noStrike" kern="1200" cap="none" spc="0" normalizeH="0" baseline="0" noProof="0" dirty="0">
                <a:ln>
                  <a:noFill/>
                </a:ln>
                <a:solidFill>
                  <a:srgbClr val="FFFFFF"/>
                </a:solidFill>
                <a:effectLst/>
                <a:uLnTx/>
                <a:uFillTx/>
                <a:latin typeface="Times New Roman"/>
                <a:ea typeface="+mn-ea"/>
                <a:cs typeface="+mn-cs"/>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Times New Roman"/>
                <a:ea typeface="+mn-ea"/>
                <a:cs typeface="+mn-cs"/>
              </a:rPr>
              <a:t>Better methods to </a:t>
            </a:r>
            <a:r>
              <a:rPr kumimoji="0" lang="en-US" sz="2400" b="0" i="0" u="none" strike="noStrike" kern="1200" cap="none" spc="0" normalizeH="0" baseline="0" noProof="0" dirty="0">
                <a:ln>
                  <a:noFill/>
                </a:ln>
                <a:solidFill>
                  <a:srgbClr val="FFFF00"/>
                </a:solidFill>
                <a:effectLst/>
                <a:uLnTx/>
                <a:uFillTx/>
                <a:latin typeface="Times New Roman"/>
                <a:ea typeface="+mn-ea"/>
                <a:cs typeface="+mn-cs"/>
              </a:rPr>
              <a:t>refine Dx </a:t>
            </a:r>
            <a:r>
              <a:rPr kumimoji="0" lang="en-US" sz="2400" b="0" i="0" u="none" strike="noStrike" kern="1200" cap="none" spc="0" normalizeH="0" baseline="0" noProof="0" dirty="0">
                <a:ln>
                  <a:noFill/>
                </a:ln>
                <a:solidFill>
                  <a:srgbClr val="FFFFFF"/>
                </a:solidFill>
                <a:effectLst/>
                <a:uLnTx/>
                <a:uFillTx/>
                <a:latin typeface="Times New Roman"/>
                <a:ea typeface="+mn-ea"/>
                <a:cs typeface="+mn-cs"/>
              </a:rPr>
              <a:t>&amp; </a:t>
            </a:r>
            <a:r>
              <a:rPr kumimoji="0" lang="en-US" sz="2400" b="1" i="0" u="none" strike="noStrike" kern="1200" cap="none" spc="0" normalizeH="0" baseline="0" noProof="0" dirty="0">
                <a:ln>
                  <a:noFill/>
                </a:ln>
                <a:solidFill>
                  <a:srgbClr val="FFFF00"/>
                </a:solidFill>
                <a:effectLst/>
                <a:uLnTx/>
                <a:uFillTx/>
                <a:latin typeface="Times New Roman"/>
                <a:ea typeface="+mn-ea"/>
                <a:cs typeface="+mn-cs"/>
              </a:rPr>
              <a:t>quantify kidney injury </a:t>
            </a:r>
            <a:r>
              <a:rPr kumimoji="0" lang="en-US" sz="2400" b="0" i="0" u="none" strike="noStrike" kern="1200" cap="none" spc="0" normalizeH="0" baseline="0" noProof="0" dirty="0">
                <a:ln>
                  <a:noFill/>
                </a:ln>
                <a:solidFill>
                  <a:srgbClr val="FFFFFF"/>
                </a:solidFill>
                <a:effectLst/>
                <a:uLnTx/>
                <a:uFillTx/>
                <a:latin typeface="Times New Roman"/>
                <a:ea typeface="+mn-ea"/>
                <a:cs typeface="+mn-cs"/>
              </a:rPr>
              <a:t>are needed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760732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AAC50-8A37-4A39-8B32-765B08057640}"/>
              </a:ext>
            </a:extLst>
          </p:cNvPr>
          <p:cNvSpPr>
            <a:spLocks noGrp="1"/>
          </p:cNvSpPr>
          <p:nvPr>
            <p:ph type="title"/>
          </p:nvPr>
        </p:nvSpPr>
        <p:spPr>
          <a:xfrm flipV="1">
            <a:off x="2438400" y="457200"/>
            <a:ext cx="1828800" cy="914400"/>
          </a:xfrm>
        </p:spPr>
        <p:txBody>
          <a:bodyPr/>
          <a:lstStyle/>
          <a:p>
            <a:r>
              <a:rPr lang="en-US" dirty="0">
                <a:solidFill>
                  <a:schemeClr val="bg1"/>
                </a:solidFill>
              </a:rPr>
              <a:t>.</a:t>
            </a:r>
          </a:p>
        </p:txBody>
      </p:sp>
      <p:sp>
        <p:nvSpPr>
          <p:cNvPr id="6" name="Rectangle 5">
            <a:extLst>
              <a:ext uri="{FF2B5EF4-FFF2-40B4-BE49-F238E27FC236}">
                <a16:creationId xmlns:a16="http://schemas.microsoft.com/office/drawing/2014/main" id="{B8734594-4BEA-4061-9C0A-C4F9659BA73A}"/>
              </a:ext>
            </a:extLst>
          </p:cNvPr>
          <p:cNvSpPr/>
          <p:nvPr/>
        </p:nvSpPr>
        <p:spPr>
          <a:xfrm>
            <a:off x="0" y="0"/>
            <a:ext cx="9296400" cy="67926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a:ea typeface="+mn-ea"/>
                <a:cs typeface="+mn-cs"/>
              </a:rPr>
              <a:t>Applicability Kappa Statistics to Kidney Pathology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00"/>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Pathology lesions with kappa scores comparable to Banff lesions have value in managing </a:t>
            </a:r>
            <a:r>
              <a:rPr kumimoji="0" lang="en-US" sz="2800" b="0" i="0" u="none" strike="noStrike" kern="1200" cap="none" spc="0" normalizeH="0" baseline="0" noProof="0" dirty="0" err="1">
                <a:ln>
                  <a:noFill/>
                </a:ln>
                <a:solidFill>
                  <a:srgbClr val="FFFFFF"/>
                </a:solidFill>
                <a:effectLst/>
                <a:uLnTx/>
                <a:uFillTx/>
                <a:latin typeface="Times New Roman"/>
                <a:ea typeface="+mn-ea"/>
                <a:cs typeface="+mn-cs"/>
              </a:rPr>
              <a:t>SLE</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IgA, ANCA</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Times New Roman"/>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Problem is with the </a:t>
            </a:r>
            <a:r>
              <a:rPr kumimoji="0" lang="en-US" sz="2800" b="1" i="0" u="none" strike="noStrike" kern="1200" cap="none" spc="0" normalizeH="0" baseline="0" noProof="0" dirty="0">
                <a:ln>
                  <a:noFill/>
                </a:ln>
                <a:solidFill>
                  <a:srgbClr val="FFFF00">
                    <a:lumMod val="60000"/>
                    <a:lumOff val="40000"/>
                  </a:srgbClr>
                </a:solidFill>
                <a:effectLst/>
                <a:uLnTx/>
                <a:uFillTx/>
                <a:latin typeface="Times New Roman"/>
                <a:ea typeface="+mn-ea"/>
                <a:cs typeface="+mn-cs"/>
              </a:rPr>
              <a:t>biologic</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relevance as opposed to </a:t>
            </a:r>
            <a:r>
              <a:rPr kumimoji="0" lang="en-US" sz="2800" b="1" i="0" u="none" strike="noStrike" kern="1200" cap="none" spc="0" normalizeH="0" baseline="0" noProof="0" dirty="0">
                <a:ln>
                  <a:noFill/>
                </a:ln>
                <a:solidFill>
                  <a:srgbClr val="FFFF00">
                    <a:lumMod val="60000"/>
                    <a:lumOff val="40000"/>
                  </a:srgbClr>
                </a:solidFill>
                <a:effectLst/>
                <a:uLnTx/>
                <a:uFillTx/>
                <a:latin typeface="Times New Roman"/>
                <a:ea typeface="+mn-ea"/>
                <a:cs typeface="+mn-cs"/>
              </a:rPr>
              <a:t>statistical</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relevance of the Kappa values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Times New Roman"/>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Many Kappa calculation penalize clinically </a:t>
            </a:r>
            <a:r>
              <a:rPr kumimoji="0" lang="en-US" sz="2800" b="0" i="0" u="none" strike="noStrike" kern="1200" cap="none" spc="0" normalizeH="0" baseline="0" noProof="0" dirty="0" err="1">
                <a:ln>
                  <a:noFill/>
                </a:ln>
                <a:solidFill>
                  <a:srgbClr val="FFFFFF"/>
                </a:solidFill>
                <a:effectLst/>
                <a:uLnTx/>
                <a:uFillTx/>
                <a:latin typeface="Times New Roman"/>
                <a:ea typeface="+mn-ea"/>
                <a:cs typeface="+mn-cs"/>
              </a:rPr>
              <a:t>insignificant</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differences </a:t>
            </a:r>
            <a:r>
              <a:rPr kumimoji="0" lang="en-US" sz="2800" b="0" i="0" u="none" strike="noStrike" kern="1200" cap="none" spc="0" normalizeH="0" baseline="0" noProof="0" dirty="0" err="1">
                <a:ln>
                  <a:noFill/>
                </a:ln>
                <a:solidFill>
                  <a:srgbClr val="FFFFFF"/>
                </a:solidFill>
                <a:effectLst/>
                <a:uLnTx/>
                <a:uFillTx/>
                <a:latin typeface="Times New Roman"/>
                <a:ea typeface="+mn-ea"/>
                <a:cs typeface="+mn-cs"/>
              </a:rPr>
              <a:t>eg</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ci0 vs ci1, or t2 vs t3</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2371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609600"/>
            <a:ext cx="82296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200" dirty="0">
                <a:solidFill>
                  <a:srgbClr val="FFFF00"/>
                </a:solidFill>
                <a:latin typeface="Arial" panose="020B0604020202020204" pitchFamily="34" charset="0"/>
              </a:rPr>
              <a:t>Clinical Implications </a:t>
            </a:r>
            <a:r>
              <a:rPr lang="en-US" altLang="en-US" sz="3200" dirty="0" err="1">
                <a:solidFill>
                  <a:srgbClr val="FFFF00"/>
                </a:solidFill>
                <a:latin typeface="Arial" panose="020B0604020202020204" pitchFamily="34" charset="0"/>
              </a:rPr>
              <a:t>DxTCMR</a:t>
            </a:r>
            <a:r>
              <a:rPr lang="en-US" altLang="en-US" sz="3200" dirty="0">
                <a:solidFill>
                  <a:srgbClr val="FFFF00"/>
                </a:solidFill>
                <a:latin typeface="Arial" panose="020B0604020202020204" pitchFamily="34" charset="0"/>
              </a:rPr>
              <a:t> 1A or Higher</a:t>
            </a:r>
          </a:p>
        </p:txBody>
      </p:sp>
      <p:sp>
        <p:nvSpPr>
          <p:cNvPr id="34819" name="Rectangle 3"/>
          <p:cNvSpPr>
            <a:spLocks noGrp="1" noChangeArrowheads="1"/>
          </p:cNvSpPr>
          <p:nvPr>
            <p:ph type="body" idx="1"/>
          </p:nvPr>
        </p:nvSpPr>
        <p:spPr>
          <a:xfrm>
            <a:off x="685800" y="1943100"/>
            <a:ext cx="82296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800" dirty="0">
                <a:solidFill>
                  <a:schemeClr val="bg1"/>
                </a:solidFill>
                <a:latin typeface="Arial" panose="020B0604020202020204" pitchFamily="34" charset="0"/>
              </a:rPr>
              <a:t>Nankivell = 55 = 2.6% of 2055 consecutive bxs </a:t>
            </a:r>
          </a:p>
          <a:p>
            <a:pPr marL="0" indent="0" eaLnBrk="1" hangingPunct="1">
              <a:buNone/>
            </a:pPr>
            <a:endParaRPr lang="en-US" altLang="en-US" sz="2800" dirty="0">
              <a:solidFill>
                <a:schemeClr val="bg1"/>
              </a:solidFill>
              <a:latin typeface="Arial" panose="020B0604020202020204" pitchFamily="34" charset="0"/>
            </a:endParaRPr>
          </a:p>
          <a:p>
            <a:pPr eaLnBrk="1" hangingPunct="1"/>
            <a:r>
              <a:rPr lang="en-US" altLang="en-US" sz="2800" dirty="0">
                <a:solidFill>
                  <a:schemeClr val="bg1"/>
                </a:solidFill>
                <a:latin typeface="Arial" panose="020B0604020202020204" pitchFamily="34" charset="0"/>
              </a:rPr>
              <a:t>80% performed for rising creatinine</a:t>
            </a:r>
          </a:p>
          <a:p>
            <a:pPr eaLnBrk="1" hangingPunct="1"/>
            <a:endParaRPr lang="en-US" altLang="en-US" sz="2800" dirty="0">
              <a:solidFill>
                <a:schemeClr val="bg1"/>
              </a:solidFill>
              <a:latin typeface="Arial" panose="020B0604020202020204" pitchFamily="34" charset="0"/>
            </a:endParaRPr>
          </a:p>
          <a:p>
            <a:pPr eaLnBrk="1" hangingPunct="1"/>
            <a:r>
              <a:rPr lang="en-US" altLang="en-US" sz="2800" dirty="0">
                <a:solidFill>
                  <a:schemeClr val="bg1"/>
                </a:solidFill>
                <a:latin typeface="Arial" panose="020B0604020202020204" pitchFamily="34" charset="0"/>
              </a:rPr>
              <a:t>Overall 1 &amp; </a:t>
            </a:r>
            <a:r>
              <a:rPr lang="en-US" altLang="en-US" sz="2800" b="1" dirty="0">
                <a:solidFill>
                  <a:srgbClr val="FFFF00"/>
                </a:solidFill>
                <a:latin typeface="Arial" panose="020B0604020202020204" pitchFamily="34" charset="0"/>
              </a:rPr>
              <a:t>5 </a:t>
            </a:r>
            <a:r>
              <a:rPr lang="en-US" altLang="en-US" sz="2800" b="1" dirty="0" err="1">
                <a:solidFill>
                  <a:srgbClr val="FFFF00"/>
                </a:solidFill>
                <a:latin typeface="Arial" panose="020B0604020202020204" pitchFamily="34" charset="0"/>
              </a:rPr>
              <a:t>yr</a:t>
            </a:r>
            <a:r>
              <a:rPr lang="en-US" altLang="en-US" sz="2800" b="1" dirty="0">
                <a:solidFill>
                  <a:srgbClr val="FFFF00"/>
                </a:solidFill>
                <a:latin typeface="Arial" panose="020B0604020202020204" pitchFamily="34" charset="0"/>
              </a:rPr>
              <a:t> </a:t>
            </a:r>
            <a:r>
              <a:rPr lang="en-US" altLang="en-US" sz="2800" dirty="0">
                <a:solidFill>
                  <a:schemeClr val="bg1"/>
                </a:solidFill>
                <a:latin typeface="Arial" panose="020B0604020202020204" pitchFamily="34" charset="0"/>
              </a:rPr>
              <a:t>graft survivals 97.7% and </a:t>
            </a:r>
            <a:r>
              <a:rPr lang="en-US" altLang="en-US" sz="2800" b="1" dirty="0">
                <a:solidFill>
                  <a:srgbClr val="FFFF00"/>
                </a:solidFill>
                <a:latin typeface="Arial" panose="020B0604020202020204" pitchFamily="34" charset="0"/>
              </a:rPr>
              <a:t>87.4%</a:t>
            </a:r>
          </a:p>
          <a:p>
            <a:pPr eaLnBrk="1" hangingPunct="1"/>
            <a:endParaRPr lang="en-US" altLang="en-US" sz="2800" dirty="0">
              <a:solidFill>
                <a:schemeClr val="bg1"/>
              </a:solidFill>
              <a:latin typeface="Arial" panose="020B0604020202020204" pitchFamily="34" charset="0"/>
            </a:endParaRPr>
          </a:p>
          <a:p>
            <a:pPr eaLnBrk="1" hangingPunct="1"/>
            <a:r>
              <a:rPr lang="en-US" altLang="en-US" sz="2800" dirty="0">
                <a:solidFill>
                  <a:schemeClr val="bg1"/>
                </a:solidFill>
                <a:latin typeface="Arial" panose="020B0604020202020204" pitchFamily="34" charset="0"/>
              </a:rPr>
              <a:t> 97.0 &amp; </a:t>
            </a:r>
            <a:r>
              <a:rPr lang="en-US" altLang="en-US" sz="2800" b="1" dirty="0">
                <a:solidFill>
                  <a:srgbClr val="FFFF00"/>
                </a:solidFill>
                <a:latin typeface="Arial" panose="020B0604020202020204" pitchFamily="34" charset="0"/>
              </a:rPr>
              <a:t>76.0%</a:t>
            </a:r>
            <a:r>
              <a:rPr lang="en-US" altLang="en-US" sz="2800" dirty="0">
                <a:solidFill>
                  <a:schemeClr val="bg1"/>
                </a:solidFill>
                <a:latin typeface="Arial" panose="020B0604020202020204" pitchFamily="34" charset="0"/>
              </a:rPr>
              <a:t> for Banff 1A and higher)</a:t>
            </a:r>
          </a:p>
          <a:p>
            <a:pPr marL="0" indent="0" eaLnBrk="1" hangingPunct="1">
              <a:buNone/>
            </a:pPr>
            <a:endParaRPr lang="en-US" altLang="en-US" sz="2800" dirty="0">
              <a:solidFill>
                <a:schemeClr val="bg1"/>
              </a:solidFill>
              <a:latin typeface="Arial" panose="020B0604020202020204" pitchFamily="34" charset="0"/>
            </a:endParaRPr>
          </a:p>
          <a:p>
            <a:pPr eaLnBrk="1" hangingPunct="1"/>
            <a:endParaRPr lang="en-US" altLang="en-US" sz="2800" dirty="0">
              <a:solidFill>
                <a:schemeClr val="bg1"/>
              </a:solidFill>
              <a:latin typeface="Arial" panose="020B0604020202020204" pitchFamily="34" charset="0"/>
            </a:endParaRPr>
          </a:p>
        </p:txBody>
      </p:sp>
      <p:sp>
        <p:nvSpPr>
          <p:cNvPr id="2" name="Footer Placeholder 1">
            <a:extLst>
              <a:ext uri="{FF2B5EF4-FFF2-40B4-BE49-F238E27FC236}">
                <a16:creationId xmlns:a16="http://schemas.microsoft.com/office/drawing/2014/main" id="{55EB397B-6E97-4511-BD4E-16E4197F08A0}"/>
              </a:ext>
            </a:extLst>
          </p:cNvPr>
          <p:cNvSpPr>
            <a:spLocks noGrp="1"/>
          </p:cNvSpPr>
          <p:nvPr>
            <p:ph type="ftr" sz="quarter" idx="11"/>
          </p:nvPr>
        </p:nvSpPr>
        <p:spPr>
          <a:xfrm>
            <a:off x="3124200" y="6248400"/>
            <a:ext cx="3886200" cy="457200"/>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Times New Roman" charset="0"/>
                <a:cs typeface="Arial" charset="0"/>
              </a:rPr>
              <a:t>Nankivell</a:t>
            </a:r>
            <a:r>
              <a:rPr kumimoji="0" lang="en-US" sz="1400" b="0" i="0" u="none" strike="noStrike" kern="1200" cap="none" spc="0" normalizeH="0" baseline="0" noProof="0" dirty="0">
                <a:ln>
                  <a:noFill/>
                </a:ln>
                <a:solidFill>
                  <a:srgbClr val="FFFFFF"/>
                </a:solidFill>
                <a:effectLst/>
                <a:uLnTx/>
                <a:uFillTx/>
                <a:latin typeface="Times New Roman" charset="0"/>
                <a:cs typeface="Arial" charset="0"/>
              </a:rPr>
              <a:t> et al. Am J Tx 2019: 19: 1452</a:t>
            </a:r>
            <a:endParaRPr kumimoji="0" lang="en-US" sz="1400" b="0" i="0" u="none" strike="noStrike" kern="1200" cap="none" spc="0" normalizeH="0" baseline="0" noProof="0" dirty="0">
              <a:ln>
                <a:noFill/>
              </a:ln>
              <a:solidFill>
                <a:srgbClr val="000000"/>
              </a:solidFill>
              <a:effectLst/>
              <a:uLnTx/>
              <a:uFillTx/>
              <a:latin typeface="Times New Roman" charset="0"/>
              <a:cs typeface="Arial" charset="0"/>
            </a:endParaRPr>
          </a:p>
        </p:txBody>
      </p:sp>
    </p:spTree>
    <p:extLst>
      <p:ext uri="{BB962C8B-B14F-4D97-AF65-F5344CB8AC3E}">
        <p14:creationId xmlns:p14="http://schemas.microsoft.com/office/powerpoint/2010/main" val="2632754719"/>
      </p:ext>
    </p:extLst>
  </p:cSld>
  <p:clrMapOvr>
    <a:masterClrMapping/>
  </p:clrMapOvr>
  <p:transition>
    <p:cover dir="l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13335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200" dirty="0">
                <a:solidFill>
                  <a:srgbClr val="FFFF00"/>
                </a:solidFill>
                <a:latin typeface="Arial" panose="020B0604020202020204" pitchFamily="34" charset="0"/>
              </a:rPr>
              <a:t>Rx TCMR 1A or Higher</a:t>
            </a:r>
          </a:p>
        </p:txBody>
      </p:sp>
      <p:sp>
        <p:nvSpPr>
          <p:cNvPr id="34819" name="Rectangle 3"/>
          <p:cNvSpPr>
            <a:spLocks noGrp="1" noChangeArrowheads="1"/>
          </p:cNvSpPr>
          <p:nvPr>
            <p:ph type="body" idx="1"/>
          </p:nvPr>
        </p:nvSpPr>
        <p:spPr>
          <a:xfrm>
            <a:off x="457200" y="1524000"/>
            <a:ext cx="82296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0" indent="0" eaLnBrk="1" hangingPunct="1">
              <a:buNone/>
            </a:pPr>
            <a:endParaRPr lang="en-US" altLang="en-US" sz="2800" dirty="0">
              <a:solidFill>
                <a:schemeClr val="bg1"/>
              </a:solidFill>
              <a:latin typeface="Arial" panose="020B0604020202020204" pitchFamily="34" charset="0"/>
            </a:endParaRPr>
          </a:p>
          <a:p>
            <a:pPr eaLnBrk="1" hangingPunct="1"/>
            <a:r>
              <a:rPr lang="en-US" altLang="en-US" sz="2800" dirty="0">
                <a:solidFill>
                  <a:schemeClr val="bg1"/>
                </a:solidFill>
                <a:latin typeface="Arial" panose="020B0604020202020204" pitchFamily="34" charset="0"/>
              </a:rPr>
              <a:t>96% treated as acute rejection </a:t>
            </a:r>
          </a:p>
          <a:p>
            <a:pPr marL="0" indent="0" eaLnBrk="1" hangingPunct="1">
              <a:buNone/>
            </a:pPr>
            <a:endParaRPr lang="en-US" altLang="en-US" sz="2800" dirty="0">
              <a:solidFill>
                <a:schemeClr val="bg1"/>
              </a:solidFill>
              <a:latin typeface="Arial" panose="020B0604020202020204" pitchFamily="34" charset="0"/>
            </a:endParaRPr>
          </a:p>
          <a:p>
            <a:pPr eaLnBrk="1" hangingPunct="1"/>
            <a:r>
              <a:rPr lang="en-US" altLang="en-US" sz="2800" dirty="0">
                <a:solidFill>
                  <a:schemeClr val="bg1"/>
                </a:solidFill>
                <a:latin typeface="Arial" panose="020B0604020202020204" pitchFamily="34" charset="0"/>
              </a:rPr>
              <a:t>38% had &gt;25% recovery, 58% stable, 2% worse</a:t>
            </a:r>
          </a:p>
          <a:p>
            <a:pPr marL="0" indent="0" eaLnBrk="1" hangingPunct="1">
              <a:buNone/>
            </a:pPr>
            <a:endParaRPr lang="en-US" altLang="en-US" sz="2800" dirty="0">
              <a:solidFill>
                <a:schemeClr val="bg1"/>
              </a:solidFill>
              <a:latin typeface="Arial" panose="020B0604020202020204" pitchFamily="34" charset="0"/>
            </a:endParaRPr>
          </a:p>
          <a:p>
            <a:pPr eaLnBrk="1" hangingPunct="1"/>
            <a:r>
              <a:rPr lang="en-US" altLang="en-US" sz="2800" dirty="0">
                <a:solidFill>
                  <a:schemeClr val="bg1"/>
                </a:solidFill>
                <a:latin typeface="Arial" panose="020B0604020202020204" pitchFamily="34" charset="0"/>
              </a:rPr>
              <a:t>Inflammation better in 84% paired biopsies </a:t>
            </a:r>
          </a:p>
          <a:p>
            <a:pPr marL="0" indent="0" eaLnBrk="1" hangingPunct="1">
              <a:buNone/>
            </a:pPr>
            <a:endParaRPr lang="en-US" altLang="en-US" sz="2800" dirty="0">
              <a:solidFill>
                <a:schemeClr val="bg1"/>
              </a:solidFill>
              <a:latin typeface="Arial" panose="020B0604020202020204" pitchFamily="34" charset="0"/>
            </a:endParaRPr>
          </a:p>
          <a:p>
            <a:pPr eaLnBrk="1" hangingPunct="1"/>
            <a:r>
              <a:rPr lang="en-US" altLang="en-US" sz="2800" dirty="0">
                <a:solidFill>
                  <a:schemeClr val="bg1"/>
                </a:solidFill>
                <a:latin typeface="Arial" panose="020B0604020202020204" pitchFamily="34" charset="0"/>
              </a:rPr>
              <a:t>51% had subsequent acute rejection  </a:t>
            </a:r>
          </a:p>
          <a:p>
            <a:pPr eaLnBrk="1" hangingPunct="1"/>
            <a:endParaRPr lang="en-US" altLang="en-US" sz="2800" dirty="0">
              <a:solidFill>
                <a:schemeClr val="bg1"/>
              </a:solidFill>
              <a:latin typeface="Arial" panose="020B0604020202020204" pitchFamily="34" charset="0"/>
            </a:endParaRPr>
          </a:p>
        </p:txBody>
      </p:sp>
      <p:sp>
        <p:nvSpPr>
          <p:cNvPr id="2" name="Footer Placeholder 1">
            <a:extLst>
              <a:ext uri="{FF2B5EF4-FFF2-40B4-BE49-F238E27FC236}">
                <a16:creationId xmlns:a16="http://schemas.microsoft.com/office/drawing/2014/main" id="{55EB397B-6E97-4511-BD4E-16E4197F08A0}"/>
              </a:ext>
            </a:extLst>
          </p:cNvPr>
          <p:cNvSpPr>
            <a:spLocks noGrp="1"/>
          </p:cNvSpPr>
          <p:nvPr>
            <p:ph type="ftr" sz="quarter" idx="11"/>
          </p:nvPr>
        </p:nvSpPr>
        <p:spPr>
          <a:xfrm>
            <a:off x="3124200" y="6248400"/>
            <a:ext cx="3886200" cy="457200"/>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Times New Roman" charset="0"/>
                <a:cs typeface="Arial" charset="0"/>
              </a:rPr>
              <a:t>Nankivell</a:t>
            </a:r>
            <a:r>
              <a:rPr kumimoji="0" lang="en-US" sz="1400" b="0" i="0" u="none" strike="noStrike" kern="1200" cap="none" spc="0" normalizeH="0" baseline="0" noProof="0" dirty="0">
                <a:ln>
                  <a:noFill/>
                </a:ln>
                <a:solidFill>
                  <a:srgbClr val="FFFFFF"/>
                </a:solidFill>
                <a:effectLst/>
                <a:uLnTx/>
                <a:uFillTx/>
                <a:latin typeface="Times New Roman" charset="0"/>
                <a:cs typeface="Arial" charset="0"/>
              </a:rPr>
              <a:t> et al. Am J Tx 2019: 19: 1452</a:t>
            </a:r>
            <a:endParaRPr kumimoji="0" lang="en-US" sz="1400" b="0" i="0" u="none" strike="noStrike" kern="1200" cap="none" spc="0" normalizeH="0" baseline="0" noProof="0" dirty="0">
              <a:ln>
                <a:noFill/>
              </a:ln>
              <a:solidFill>
                <a:srgbClr val="000000"/>
              </a:solidFill>
              <a:effectLst/>
              <a:uLnTx/>
              <a:uFillTx/>
              <a:latin typeface="Times New Roman" charset="0"/>
              <a:cs typeface="Arial" charset="0"/>
            </a:endParaRPr>
          </a:p>
        </p:txBody>
      </p:sp>
    </p:spTree>
    <p:extLst>
      <p:ext uri="{BB962C8B-B14F-4D97-AF65-F5344CB8AC3E}">
        <p14:creationId xmlns:p14="http://schemas.microsoft.com/office/powerpoint/2010/main" val="2793931835"/>
      </p:ext>
    </p:extLst>
  </p:cSld>
  <p:clrMapOvr>
    <a:masterClrMapping/>
  </p:clrMapOvr>
  <p:transition>
    <p:cover dir="l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BDCB86FC-CD36-4C11-A581-C83F4D6AEA32}"/>
              </a:ext>
            </a:extLst>
          </p:cNvPr>
          <p:cNvSpPr>
            <a:spLocks noGrp="1" noChangeArrowheads="1"/>
          </p:cNvSpPr>
          <p:nvPr>
            <p:ph type="title"/>
          </p:nvPr>
        </p:nvSpPr>
        <p:spPr>
          <a:xfrm>
            <a:off x="152400" y="164592"/>
            <a:ext cx="8991600" cy="1143000"/>
          </a:xfrm>
        </p:spPr>
        <p:txBody>
          <a:bodyPr lIns="69026" tIns="34514" rIns="69026" bIns="34514"/>
          <a:lstStyle/>
          <a:p>
            <a:pPr eaLnBrk="1" hangingPunct="1"/>
            <a:r>
              <a:rPr lang="en-US" altLang="en-US" sz="3200" dirty="0">
                <a:solidFill>
                  <a:srgbClr val="FFFF00"/>
                </a:solidFill>
                <a:latin typeface="Arial" panose="020B0604020202020204" pitchFamily="34" charset="0"/>
              </a:rPr>
              <a:t>Performance of  Molecular Classifier for TCMR </a:t>
            </a:r>
            <a:br>
              <a:rPr lang="en-US" altLang="en-US" sz="2100" dirty="0">
                <a:solidFill>
                  <a:schemeClr val="tx1"/>
                </a:solidFill>
                <a:latin typeface="Arial" panose="020B0604020202020204" pitchFamily="34" charset="0"/>
              </a:rPr>
            </a:br>
            <a:endParaRPr lang="en-US" altLang="en-US" sz="2100" dirty="0">
              <a:solidFill>
                <a:schemeClr val="tx1"/>
              </a:solidFill>
              <a:latin typeface="Arial" panose="020B0604020202020204" pitchFamily="34" charset="0"/>
            </a:endParaRPr>
          </a:p>
        </p:txBody>
      </p:sp>
      <p:sp>
        <p:nvSpPr>
          <p:cNvPr id="197635" name="Rectangle 3">
            <a:extLst>
              <a:ext uri="{FF2B5EF4-FFF2-40B4-BE49-F238E27FC236}">
                <a16:creationId xmlns:a16="http://schemas.microsoft.com/office/drawing/2014/main" id="{BA86C9CD-EB77-4EFD-A3A8-ED0197A96523}"/>
              </a:ext>
            </a:extLst>
          </p:cNvPr>
          <p:cNvSpPr>
            <a:spLocks noGrp="1" noChangeArrowheads="1"/>
          </p:cNvSpPr>
          <p:nvPr>
            <p:ph type="body" idx="1"/>
          </p:nvPr>
        </p:nvSpPr>
        <p:spPr>
          <a:xfrm>
            <a:off x="0" y="1657350"/>
            <a:ext cx="9144000" cy="3543300"/>
          </a:xfrm>
        </p:spPr>
        <p:txBody>
          <a:bodyPr lIns="69026" tIns="34514" rIns="69026" bIns="34514"/>
          <a:lstStyle/>
          <a:p>
            <a:pPr marL="799958" lvl="1" indent="-457200" eaLnBrk="1" hangingPunct="1">
              <a:buFont typeface="Arial" panose="020B0604020202020204" pitchFamily="34" charset="0"/>
              <a:buChar char="•"/>
              <a:defRPr/>
            </a:pPr>
            <a:r>
              <a:rPr lang="en-US" altLang="en-US" sz="2800" dirty="0">
                <a:solidFill>
                  <a:srgbClr val="F8F8F8"/>
                </a:solidFill>
                <a:latin typeface="Arial" panose="020B0604020202020204" pitchFamily="34" charset="0"/>
                <a:cs typeface="Arial" panose="020B0604020202020204" pitchFamily="34" charset="0"/>
              </a:rPr>
              <a:t>Sensitivity just 50% even after including Mixed</a:t>
            </a:r>
          </a:p>
          <a:p>
            <a:pPr marL="342758" lvl="1" indent="0" eaLnBrk="1" hangingPunct="1">
              <a:buNone/>
              <a:defRPr/>
            </a:pPr>
            <a:r>
              <a:rPr lang="en-US" altLang="en-US" sz="2800" dirty="0">
                <a:solidFill>
                  <a:srgbClr val="F8F8F8"/>
                </a:solidFill>
                <a:latin typeface="Arial" panose="020B0604020202020204" pitchFamily="34" charset="0"/>
                <a:cs typeface="Arial" panose="020B0604020202020204" pitchFamily="34" charset="0"/>
              </a:rPr>
              <a:t> </a:t>
            </a:r>
          </a:p>
          <a:p>
            <a:pPr marL="799958" lvl="1" indent="-457200" eaLnBrk="1" hangingPunct="1">
              <a:buFont typeface="Arial" panose="020B0604020202020204" pitchFamily="34" charset="0"/>
              <a:buChar char="•"/>
              <a:defRPr/>
            </a:pPr>
            <a:r>
              <a:rPr lang="en-US" altLang="en-US" sz="2800" dirty="0">
                <a:solidFill>
                  <a:srgbClr val="F8F8F8"/>
                </a:solidFill>
                <a:latin typeface="Arial" panose="020B0604020202020204" pitchFamily="34" charset="0"/>
                <a:cs typeface="Arial" panose="020B0604020202020204" pitchFamily="34" charset="0"/>
              </a:rPr>
              <a:t>PPV only 62%</a:t>
            </a:r>
          </a:p>
          <a:p>
            <a:pPr marL="342758" lvl="1" indent="0" eaLnBrk="1" hangingPunct="1">
              <a:buNone/>
              <a:defRPr/>
            </a:pPr>
            <a:endParaRPr lang="en-US" altLang="en-US" sz="2800" dirty="0">
              <a:solidFill>
                <a:srgbClr val="F8F8F8"/>
              </a:solidFill>
              <a:latin typeface="Arial" panose="020B0604020202020204" pitchFamily="34" charset="0"/>
              <a:cs typeface="Arial" panose="020B0604020202020204" pitchFamily="34" charset="0"/>
            </a:endParaRPr>
          </a:p>
          <a:p>
            <a:pPr marL="799958" lvl="1" indent="-457200" eaLnBrk="1" hangingPunct="1">
              <a:buFont typeface="Arial" panose="020B0604020202020204" pitchFamily="34" charset="0"/>
              <a:buChar char="•"/>
              <a:defRPr/>
            </a:pPr>
            <a:r>
              <a:rPr lang="en-US" altLang="en-US" sz="2800" dirty="0">
                <a:solidFill>
                  <a:srgbClr val="F8F8F8"/>
                </a:solidFill>
                <a:latin typeface="Arial" panose="020B0604020202020204" pitchFamily="34" charset="0"/>
                <a:cs typeface="Arial" panose="020B0604020202020204" pitchFamily="34" charset="0"/>
              </a:rPr>
              <a:t>NPV 92% similar to a pathologist read of no TCMR</a:t>
            </a:r>
          </a:p>
          <a:p>
            <a:pPr marL="342758" lvl="1" indent="0" eaLnBrk="1" hangingPunct="1">
              <a:buNone/>
              <a:defRPr/>
            </a:pPr>
            <a:endParaRPr lang="en-US" altLang="en-US" sz="2800" dirty="0">
              <a:solidFill>
                <a:srgbClr val="F8F8F8"/>
              </a:solidFill>
              <a:latin typeface="Arial" panose="020B0604020202020204" pitchFamily="34" charset="0"/>
              <a:cs typeface="Arial" panose="020B0604020202020204" pitchFamily="34" charset="0"/>
            </a:endParaRPr>
          </a:p>
          <a:p>
            <a:pPr marL="799958" lvl="1" indent="-457200" eaLnBrk="1" hangingPunct="1">
              <a:buFont typeface="Arial" panose="020B0604020202020204" pitchFamily="34" charset="0"/>
              <a:buChar char="•"/>
              <a:defRPr/>
            </a:pPr>
            <a:r>
              <a:rPr lang="en-US" altLang="en-US" sz="2800" dirty="0">
                <a:solidFill>
                  <a:srgbClr val="F8F8F8"/>
                </a:solidFill>
                <a:latin typeface="Arial" panose="020B0604020202020204" pitchFamily="34" charset="0"/>
                <a:cs typeface="Arial" panose="020B0604020202020204" pitchFamily="34" charset="0"/>
              </a:rPr>
              <a:t>Overall accuracy 89% driven largely by high NPV</a:t>
            </a:r>
          </a:p>
          <a:p>
            <a:pPr marL="342758" lvl="1" indent="0" eaLnBrk="1" hangingPunct="1">
              <a:buNone/>
              <a:defRPr/>
            </a:pPr>
            <a:endParaRPr lang="en-US" altLang="en-US" sz="2800" dirty="0">
              <a:solidFill>
                <a:srgbClr val="F8F8F8"/>
              </a:solidFill>
              <a:latin typeface="Arial" panose="020B0604020202020204" pitchFamily="34" charset="0"/>
              <a:cs typeface="Arial" panose="020B0604020202020204" pitchFamily="34" charset="0"/>
            </a:endParaRPr>
          </a:p>
          <a:p>
            <a:pPr marL="342758" lvl="1" indent="0" eaLnBrk="1" hangingPunct="1">
              <a:buNone/>
              <a:defRPr/>
            </a:pPr>
            <a:endParaRPr lang="en-US" altLang="en-US" sz="2800" dirty="0">
              <a:solidFill>
                <a:srgbClr val="F8F8F8"/>
              </a:solidFill>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C9156F42-75D0-4CC9-9040-A5933836D48F}"/>
              </a:ext>
            </a:extLst>
          </p:cNvPr>
          <p:cNvSpPr>
            <a:spLocks noGrp="1"/>
          </p:cNvSpPr>
          <p:nvPr>
            <p:ph type="ftr" sz="quarter" idx="11"/>
          </p:nvPr>
        </p:nvSpPr>
        <p:spPr>
          <a:xfrm>
            <a:off x="838200" y="6248400"/>
            <a:ext cx="5181600" cy="457200"/>
          </a:xfrm>
        </p:spPr>
        <p:txBody>
          <a:bodyPr/>
          <a:lstStyle/>
          <a:p>
            <a:pPr>
              <a:defRPr/>
            </a:pPr>
            <a:r>
              <a:rPr lang="da-DK" sz="2400" dirty="0"/>
              <a:t>Reeve et al. Am J Tx 2013: 12: 645</a:t>
            </a:r>
            <a:endParaRPr lang="en-US" sz="2400" dirty="0"/>
          </a:p>
        </p:txBody>
      </p:sp>
    </p:spTree>
    <p:extLst>
      <p:ext uri="{BB962C8B-B14F-4D97-AF65-F5344CB8AC3E}">
        <p14:creationId xmlns:p14="http://schemas.microsoft.com/office/powerpoint/2010/main" val="3998065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152400" y="0"/>
            <a:ext cx="8610600" cy="1143000"/>
          </a:xfrm>
          <a:noFill/>
        </p:spPr>
        <p:txBody>
          <a:bodyPr lIns="92075" tIns="46038" rIns="92075" bIns="46038"/>
          <a:lstStyle/>
          <a:p>
            <a:pPr eaLnBrk="1" hangingPunct="1"/>
            <a:r>
              <a:rPr lang="en-US" altLang="en-US" sz="3200" dirty="0">
                <a:solidFill>
                  <a:srgbClr val="FFFF00"/>
                </a:solidFill>
              </a:rPr>
              <a:t>Outline of Talk</a:t>
            </a:r>
          </a:p>
        </p:txBody>
      </p:sp>
      <p:sp>
        <p:nvSpPr>
          <p:cNvPr id="46083" name="Rectangle 3"/>
          <p:cNvSpPr>
            <a:spLocks noChangeArrowheads="1"/>
          </p:cNvSpPr>
          <p:nvPr/>
        </p:nvSpPr>
        <p:spPr bwMode="auto">
          <a:xfrm>
            <a:off x="304800" y="1295400"/>
            <a:ext cx="8534400" cy="575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altLang="en-US" sz="3200" b="0" i="0" u="none" strike="noStrike" kern="0" cap="none" spc="0" normalizeH="0" baseline="0" noProof="0" dirty="0">
                <a:ln>
                  <a:noFill/>
                </a:ln>
                <a:solidFill>
                  <a:srgbClr val="F8F8F8"/>
                </a:solidFill>
                <a:effectLst/>
                <a:uLnTx/>
                <a:uFillTx/>
                <a:latin typeface="Arial" pitchFamily="34" charset="0"/>
                <a:ea typeface="+mn-ea"/>
                <a:cs typeface="Arial" charset="0"/>
              </a:rPr>
              <a:t> </a:t>
            </a:r>
            <a:r>
              <a:rPr kumimoji="0" lang="en-US" altLang="en-US" sz="2800" b="0" i="0" u="none" strike="noStrike" kern="0" cap="none" spc="0" normalizeH="0" baseline="0" noProof="0" dirty="0">
                <a:ln>
                  <a:noFill/>
                </a:ln>
                <a:solidFill>
                  <a:srgbClr val="F8F8F8"/>
                </a:solidFill>
                <a:effectLst/>
                <a:uLnTx/>
                <a:uFillTx/>
                <a:latin typeface="Arial" pitchFamily="34" charset="0"/>
                <a:ea typeface="+mn-ea"/>
              </a:rPr>
              <a:t>Impact of TCMR in kidney transplantation</a:t>
            </a:r>
          </a:p>
          <a:p>
            <a:pPr marL="0" marR="0" lvl="0" indent="0" algn="l" defTabSz="914400" rtl="0" eaLnBrk="0" fontAlgn="auto" latinLnBrk="0" hangingPunct="0">
              <a:lnSpc>
                <a:spcPct val="100000"/>
              </a:lnSpc>
              <a:spcBef>
                <a:spcPts val="0"/>
              </a:spcBef>
              <a:spcAft>
                <a:spcPts val="0"/>
              </a:spcAft>
              <a:buClrTx/>
              <a:buSzTx/>
              <a:tabLst/>
              <a:defRPr/>
            </a:pPr>
            <a:r>
              <a:rPr kumimoji="0" lang="en-US" altLang="en-US" sz="2800" b="0" i="0" u="none" strike="noStrike" kern="0" cap="none" spc="0" normalizeH="0" baseline="0" noProof="0" dirty="0">
                <a:ln>
                  <a:noFill/>
                </a:ln>
                <a:solidFill>
                  <a:srgbClr val="F8F8F8"/>
                </a:solidFill>
                <a:effectLst/>
                <a:uLnTx/>
                <a:uFillTx/>
                <a:latin typeface="Arial" pitchFamily="34" charset="0"/>
                <a:ea typeface="+mn-ea"/>
              </a:rPr>
              <a:t> </a:t>
            </a: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Arial" pitchFamily="34" charset="0"/>
                <a:ea typeface="+mn-ea"/>
              </a:rPr>
              <a:t> Evolution of the category Borderline Change </a:t>
            </a:r>
          </a:p>
          <a:p>
            <a:pPr marL="0" marR="0" lvl="0" indent="0" algn="l" defTabSz="914400" rtl="0" eaLnBrk="0" fontAlgn="auto" latinLnBrk="0" hangingPunct="0">
              <a:lnSpc>
                <a:spcPct val="100000"/>
              </a:lnSpc>
              <a:spcBef>
                <a:spcPts val="0"/>
              </a:spcBef>
              <a:spcAft>
                <a:spcPts val="0"/>
              </a:spcAft>
              <a:buClrTx/>
              <a:buSzTx/>
              <a:buFontTx/>
              <a:buChar char="•"/>
              <a:tabLst/>
              <a:defRPr/>
            </a:pPr>
            <a:endParaRPr kumimoji="0" lang="en-US" altLang="en-US" sz="2800" b="0" i="0" u="none" strike="noStrike" kern="0" cap="none" spc="0" normalizeH="0" baseline="0" noProof="0" dirty="0">
              <a:ln>
                <a:noFill/>
              </a:ln>
              <a:solidFill>
                <a:srgbClr val="F8F8F8"/>
              </a:solidFill>
              <a:effectLst/>
              <a:uLnTx/>
              <a:uFillTx/>
              <a:latin typeface="Arial" pitchFamily="34" charset="0"/>
              <a:ea typeface="+mn-ea"/>
            </a:endParaRP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Arial" pitchFamily="34" charset="0"/>
                <a:ea typeface="+mn-ea"/>
              </a:rPr>
              <a:t> Disagreements in molecular</a:t>
            </a:r>
            <a:r>
              <a:rPr kumimoji="0" lang="en-US" altLang="en-US" sz="2800" b="0" i="0" u="none" strike="noStrike" kern="0" cap="none" spc="0" normalizeH="0" noProof="0" dirty="0">
                <a:ln>
                  <a:noFill/>
                </a:ln>
                <a:solidFill>
                  <a:srgbClr val="F8F8F8"/>
                </a:solidFill>
                <a:effectLst/>
                <a:uLnTx/>
                <a:uFillTx/>
                <a:latin typeface="Arial" pitchFamily="34" charset="0"/>
                <a:ea typeface="+mn-ea"/>
              </a:rPr>
              <a:t> vs histologic 	</a:t>
            </a:r>
            <a:r>
              <a:rPr kumimoji="0" lang="en-US" altLang="en-US" sz="2800" b="0" i="0" u="none" strike="noStrike" kern="0" cap="none" spc="0" normalizeH="0" baseline="0" noProof="0" dirty="0">
                <a:ln>
                  <a:noFill/>
                </a:ln>
                <a:solidFill>
                  <a:srgbClr val="F8F8F8"/>
                </a:solidFill>
                <a:effectLst/>
                <a:uLnTx/>
                <a:uFillTx/>
                <a:latin typeface="Arial" pitchFamily="34" charset="0"/>
                <a:ea typeface="+mn-ea"/>
              </a:rPr>
              <a:t>diagnosis of  Acute TCMR</a:t>
            </a:r>
          </a:p>
          <a:p>
            <a:pPr marL="0" marR="0" lvl="0" indent="0" algn="l" defTabSz="914400" rtl="0" eaLnBrk="0" fontAlgn="auto" latinLnBrk="0" hangingPunct="0">
              <a:lnSpc>
                <a:spcPct val="100000"/>
              </a:lnSpc>
              <a:spcBef>
                <a:spcPts val="0"/>
              </a:spcBef>
              <a:spcAft>
                <a:spcPts val="0"/>
              </a:spcAft>
              <a:buClrTx/>
              <a:buSzTx/>
              <a:tabLst/>
              <a:defRPr/>
            </a:pPr>
            <a:endParaRPr kumimoji="0" lang="en-US" altLang="en-US" sz="2800" b="0" i="0" u="none" strike="noStrike" kern="0" cap="none" spc="0" normalizeH="0" baseline="0" noProof="0" dirty="0">
              <a:ln>
                <a:noFill/>
              </a:ln>
              <a:solidFill>
                <a:srgbClr val="F8F8F8"/>
              </a:solidFill>
              <a:effectLst/>
              <a:uLnTx/>
              <a:uFillTx/>
              <a:latin typeface="Arial" pitchFamily="34" charset="0"/>
              <a:ea typeface="+mn-ea"/>
            </a:endParaRPr>
          </a:p>
          <a:p>
            <a:pPr marL="0" marR="0" lvl="0" indent="0" algn="l" defTabSz="914400" rtl="0" eaLnBrk="0" fontAlgn="auto" latinLnBrk="0" hangingPunct="0">
              <a:lnSpc>
                <a:spcPct val="100000"/>
              </a:lnSpc>
              <a:spcBef>
                <a:spcPts val="0"/>
              </a:spcBef>
              <a:spcAft>
                <a:spcPts val="0"/>
              </a:spcAft>
              <a:buClrTx/>
              <a:buSzTx/>
              <a:buFontTx/>
              <a:buChar char="•"/>
              <a:tabLst/>
              <a:defRPr/>
            </a:pPr>
            <a:r>
              <a:rPr lang="en-US" altLang="en-US" sz="2800" kern="0" dirty="0">
                <a:solidFill>
                  <a:srgbClr val="F8F8F8"/>
                </a:solidFill>
                <a:latin typeface="Arial" pitchFamily="34" charset="0"/>
                <a:ea typeface="+mn-ea"/>
              </a:rPr>
              <a:t> Entity of m</a:t>
            </a:r>
            <a:r>
              <a:rPr kumimoji="0" lang="en-US" altLang="en-US" sz="2800" b="0" i="0" u="none" strike="noStrike" kern="0" cap="none" spc="0" normalizeH="0" baseline="0" noProof="0" dirty="0" err="1">
                <a:ln>
                  <a:noFill/>
                </a:ln>
                <a:solidFill>
                  <a:srgbClr val="F8F8F8"/>
                </a:solidFill>
                <a:effectLst/>
                <a:uLnTx/>
                <a:uFillTx/>
                <a:latin typeface="Arial" pitchFamily="34" charset="0"/>
                <a:ea typeface="+mn-ea"/>
              </a:rPr>
              <a:t>ixed</a:t>
            </a:r>
            <a:r>
              <a:rPr kumimoji="0" lang="en-US" altLang="en-US" sz="2800" b="0" i="0" u="none" strike="noStrike" kern="0" cap="none" spc="0" normalizeH="0" baseline="0" noProof="0" dirty="0">
                <a:ln>
                  <a:noFill/>
                </a:ln>
                <a:solidFill>
                  <a:srgbClr val="F8F8F8"/>
                </a:solidFill>
                <a:effectLst/>
                <a:uLnTx/>
                <a:uFillTx/>
                <a:latin typeface="Arial" pitchFamily="34" charset="0"/>
                <a:ea typeface="+mn-ea"/>
              </a:rPr>
              <a:t> Acute TCMR-</a:t>
            </a:r>
            <a:r>
              <a:rPr kumimoji="0" lang="en-US" altLang="en-US" sz="2800" b="0" i="0" u="none" strike="noStrike" kern="0" cap="none" spc="0" normalizeH="0" baseline="0" noProof="0" dirty="0" err="1">
                <a:ln>
                  <a:noFill/>
                </a:ln>
                <a:solidFill>
                  <a:srgbClr val="F8F8F8"/>
                </a:solidFill>
                <a:effectLst/>
                <a:uLnTx/>
                <a:uFillTx/>
                <a:latin typeface="Arial" pitchFamily="34" charset="0"/>
                <a:ea typeface="+mn-ea"/>
              </a:rPr>
              <a:t>ABMR</a:t>
            </a:r>
            <a:endParaRPr kumimoji="0" lang="en-US" altLang="en-US" sz="2800" b="0" i="0" u="none" strike="noStrike" kern="0" cap="none" spc="0" normalizeH="0" baseline="0" noProof="0" dirty="0">
              <a:ln>
                <a:noFill/>
              </a:ln>
              <a:solidFill>
                <a:srgbClr val="F8F8F8"/>
              </a:solidFill>
              <a:effectLst/>
              <a:uLnTx/>
              <a:uFillTx/>
              <a:latin typeface="Arial" pitchFamily="34" charset="0"/>
              <a:ea typeface="+mn-ea"/>
            </a:endParaRPr>
          </a:p>
          <a:p>
            <a:pPr marL="0" marR="0" lvl="0" indent="0" algn="l" defTabSz="914400" rtl="0" eaLnBrk="0" fontAlgn="auto" latinLnBrk="0" hangingPunct="0">
              <a:lnSpc>
                <a:spcPct val="100000"/>
              </a:lnSpc>
              <a:spcBef>
                <a:spcPts val="0"/>
              </a:spcBef>
              <a:spcAft>
                <a:spcPts val="0"/>
              </a:spcAft>
              <a:buClrTx/>
              <a:buSzTx/>
              <a:buFontTx/>
              <a:buChar char="•"/>
              <a:tabLst/>
              <a:defRPr/>
            </a:pPr>
            <a:endParaRPr lang="en-US" altLang="en-US" sz="2800" kern="0" dirty="0">
              <a:solidFill>
                <a:srgbClr val="F8F8F8"/>
              </a:solidFill>
              <a:latin typeface="Arial" pitchFamily="34" charset="0"/>
              <a:ea typeface="+mn-ea"/>
            </a:endParaRP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Arial" pitchFamily="34" charset="0"/>
                <a:ea typeface="+mn-ea"/>
              </a:rPr>
              <a:t> Significance of V-lesions (= intimal arteritis) </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800" b="0" i="0" u="none" strike="noStrike" kern="0" cap="none" spc="0" normalizeH="0" baseline="0" noProof="0" dirty="0">
              <a:ln>
                <a:noFill/>
              </a:ln>
              <a:solidFill>
                <a:srgbClr val="F8F8F8"/>
              </a:solidFill>
              <a:effectLst/>
              <a:uLnTx/>
              <a:uFillTx/>
              <a:latin typeface="Arial" pitchFamily="34" charset="0"/>
              <a:ea typeface="+mn-ea"/>
            </a:endParaRP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altLang="en-US" sz="2800" b="0" i="0" u="none" strike="noStrike" kern="0" cap="none" spc="0" normalizeH="0" baseline="0" noProof="0" dirty="0">
                <a:ln>
                  <a:noFill/>
                </a:ln>
                <a:solidFill>
                  <a:srgbClr val="F8F8F8"/>
                </a:solidFill>
                <a:effectLst/>
                <a:uLnTx/>
                <a:uFillTx/>
                <a:latin typeface="Arial" pitchFamily="34" charset="0"/>
                <a:ea typeface="+mn-ea"/>
              </a:rPr>
              <a:t> Concept of </a:t>
            </a:r>
            <a:r>
              <a:rPr lang="en-US" altLang="en-US" sz="2800" kern="0" dirty="0">
                <a:solidFill>
                  <a:srgbClr val="F8F8F8"/>
                </a:solidFill>
                <a:latin typeface="Arial" pitchFamily="34" charset="0"/>
                <a:ea typeface="+mn-ea"/>
              </a:rPr>
              <a:t>c</a:t>
            </a:r>
            <a:r>
              <a:rPr kumimoji="0" lang="en-US" altLang="en-US" sz="2800" b="0" i="0" u="none" strike="noStrike" kern="0" cap="none" spc="0" normalizeH="0" baseline="0" noProof="0" dirty="0" err="1">
                <a:ln>
                  <a:noFill/>
                </a:ln>
                <a:solidFill>
                  <a:srgbClr val="F8F8F8"/>
                </a:solidFill>
                <a:effectLst/>
                <a:uLnTx/>
                <a:uFillTx/>
                <a:latin typeface="Arial" pitchFamily="34" charset="0"/>
                <a:ea typeface="+mn-ea"/>
              </a:rPr>
              <a:t>hronic</a:t>
            </a:r>
            <a:r>
              <a:rPr kumimoji="0" lang="en-US" altLang="en-US" sz="2800" b="0" i="0" u="none" strike="noStrike" kern="0" cap="none" spc="0" normalizeH="0" baseline="0" noProof="0" dirty="0">
                <a:ln>
                  <a:noFill/>
                </a:ln>
                <a:solidFill>
                  <a:srgbClr val="F8F8F8"/>
                </a:solidFill>
                <a:effectLst/>
                <a:uLnTx/>
                <a:uFillTx/>
                <a:latin typeface="Arial" pitchFamily="34" charset="0"/>
                <a:ea typeface="+mn-ea"/>
              </a:rPr>
              <a:t> active TCMR</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800" b="0" i="0" u="none" strike="noStrike" kern="0" cap="none" spc="0" normalizeH="0" baseline="0" noProof="0" dirty="0">
              <a:ln>
                <a:noFill/>
              </a:ln>
              <a:solidFill>
                <a:srgbClr val="F8F8F8"/>
              </a:solidFill>
              <a:effectLst/>
              <a:uLnTx/>
              <a:uFillTx/>
              <a:latin typeface="Arial" pitchFamily="34" charset="0"/>
              <a:ea typeface="+mn-ea"/>
            </a:endParaRPr>
          </a:p>
        </p:txBody>
      </p:sp>
    </p:spTree>
    <p:extLst>
      <p:ext uri="{BB962C8B-B14F-4D97-AF65-F5344CB8AC3E}">
        <p14:creationId xmlns:p14="http://schemas.microsoft.com/office/powerpoint/2010/main" val="3312792630"/>
      </p:ext>
    </p:extLst>
  </p:cSld>
  <p:clrMapOvr>
    <a:masterClrMapping/>
  </p:clrMapOvr>
  <p:transition>
    <p:cover dir="l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19570-63B5-4825-9956-F743A926A451}"/>
              </a:ext>
            </a:extLst>
          </p:cNvPr>
          <p:cNvSpPr>
            <a:spLocks noGrp="1"/>
          </p:cNvSpPr>
          <p:nvPr>
            <p:ph type="title"/>
          </p:nvPr>
        </p:nvSpPr>
        <p:spPr>
          <a:xfrm>
            <a:off x="0" y="0"/>
            <a:ext cx="9144000" cy="1752600"/>
          </a:xfrm>
        </p:spPr>
        <p:txBody>
          <a:bodyPr/>
          <a:lstStyle/>
          <a:p>
            <a:r>
              <a:rPr lang="en-US" sz="2800" dirty="0">
                <a:solidFill>
                  <a:srgbClr val="FFFF00"/>
                </a:solidFill>
              </a:rPr>
              <a:t>DISCREPANCIES RELATED TO HISTO. DX OF TCMR</a:t>
            </a:r>
            <a:br>
              <a:rPr lang="en-US" sz="2800" dirty="0">
                <a:solidFill>
                  <a:srgbClr val="FFFF00"/>
                </a:solidFill>
              </a:rPr>
            </a:br>
            <a:r>
              <a:rPr lang="en-US" sz="2800" dirty="0">
                <a:solidFill>
                  <a:schemeClr val="bg1"/>
                </a:solidFill>
              </a:rPr>
              <a:t>(Relative proportions of molecular calls on 1679 Bxs)</a:t>
            </a:r>
            <a:br>
              <a:rPr lang="en-US" sz="3200" dirty="0">
                <a:solidFill>
                  <a:schemeClr val="bg1"/>
                </a:solidFill>
              </a:rPr>
            </a:br>
            <a:br>
              <a:rPr lang="en-US" sz="3200" dirty="0">
                <a:solidFill>
                  <a:srgbClr val="FFFF00"/>
                </a:solidFill>
              </a:rPr>
            </a:br>
            <a:endParaRPr lang="en-US" sz="3200" dirty="0">
              <a:solidFill>
                <a:srgbClr val="FFFF00"/>
              </a:solidFill>
            </a:endParaRPr>
          </a:p>
        </p:txBody>
      </p:sp>
      <p:pic>
        <p:nvPicPr>
          <p:cNvPr id="15" name="Content Placeholder 14">
            <a:extLst>
              <a:ext uri="{FF2B5EF4-FFF2-40B4-BE49-F238E27FC236}">
                <a16:creationId xmlns:a16="http://schemas.microsoft.com/office/drawing/2014/main" id="{2BBAB29C-2328-4192-A216-6F2CA8E047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816100"/>
            <a:ext cx="6982690" cy="4114800"/>
          </a:xfrm>
        </p:spPr>
      </p:pic>
      <p:sp>
        <p:nvSpPr>
          <p:cNvPr id="3" name="Footer Placeholder 2">
            <a:extLst>
              <a:ext uri="{FF2B5EF4-FFF2-40B4-BE49-F238E27FC236}">
                <a16:creationId xmlns:a16="http://schemas.microsoft.com/office/drawing/2014/main" id="{749EE1B4-53F5-44A1-B71E-A911E54CCF38}"/>
              </a:ext>
            </a:extLst>
          </p:cNvPr>
          <p:cNvSpPr>
            <a:spLocks noGrp="1"/>
          </p:cNvSpPr>
          <p:nvPr>
            <p:ph type="ftr" sz="quarter" idx="11"/>
          </p:nvPr>
        </p:nvSpPr>
        <p:spPr>
          <a:xfrm>
            <a:off x="3124200" y="6299200"/>
            <a:ext cx="4873171" cy="4064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pitchFamily="18" charset="0"/>
                <a:ea typeface="+mn-ea"/>
                <a:cs typeface="+mn-cs"/>
              </a:rPr>
              <a:t>Madill-Thomsen et al. Am J Tx 2019 Dec 17. </a:t>
            </a:r>
            <a:r>
              <a:rPr kumimoji="0" lang="en-US" sz="1400" b="0" i="0" u="none" strike="noStrike" kern="1200" cap="none" spc="0" normalizeH="0" baseline="0" noProof="0" dirty="0" err="1">
                <a:ln>
                  <a:noFill/>
                </a:ln>
                <a:solidFill>
                  <a:srgbClr val="FFFFFF"/>
                </a:solidFill>
                <a:effectLst/>
                <a:uLnTx/>
                <a:uFillTx/>
                <a:latin typeface="Times New Roman" pitchFamily="18" charset="0"/>
                <a:ea typeface="+mn-ea"/>
                <a:cs typeface="+mn-cs"/>
              </a:rPr>
              <a:t>doi</a:t>
            </a:r>
            <a:r>
              <a:rPr kumimoji="0" lang="en-US" sz="1400" b="0" i="0" u="none" strike="noStrike" kern="1200" cap="none" spc="0" normalizeH="0" baseline="0" noProof="0" dirty="0">
                <a:ln>
                  <a:noFill/>
                </a:ln>
                <a:solidFill>
                  <a:srgbClr val="FFFFFF"/>
                </a:solidFill>
                <a:effectLst/>
                <a:uLnTx/>
                <a:uFillTx/>
                <a:latin typeface="Times New Roman" pitchFamily="18" charset="0"/>
                <a:ea typeface="+mn-ea"/>
                <a:cs typeface="+mn-cs"/>
              </a:rPr>
              <a:t>: 10.1111/ajt.15752</a:t>
            </a:r>
          </a:p>
        </p:txBody>
      </p:sp>
      <p:sp>
        <p:nvSpPr>
          <p:cNvPr id="4" name="Rectangle 3">
            <a:extLst>
              <a:ext uri="{FF2B5EF4-FFF2-40B4-BE49-F238E27FC236}">
                <a16:creationId xmlns:a16="http://schemas.microsoft.com/office/drawing/2014/main" id="{4F4728E2-AF5D-4354-BEB7-0A483BE57154}"/>
              </a:ext>
            </a:extLst>
          </p:cNvPr>
          <p:cNvSpPr/>
          <p:nvPr/>
        </p:nvSpPr>
        <p:spPr>
          <a:xfrm>
            <a:off x="4495800" y="2319421"/>
            <a:ext cx="990600" cy="31081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5" name="Arrow: Right 4">
            <a:extLst>
              <a:ext uri="{FF2B5EF4-FFF2-40B4-BE49-F238E27FC236}">
                <a16:creationId xmlns:a16="http://schemas.microsoft.com/office/drawing/2014/main" id="{69B9961D-EC71-49C6-893E-F0A0B4914DC2}"/>
              </a:ext>
            </a:extLst>
          </p:cNvPr>
          <p:cNvSpPr/>
          <p:nvPr/>
        </p:nvSpPr>
        <p:spPr>
          <a:xfrm>
            <a:off x="3969335" y="2906618"/>
            <a:ext cx="50933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344736481"/>
      </p:ext>
    </p:extLst>
  </p:cSld>
  <p:clrMapOvr>
    <a:masterClrMapping/>
  </p:clrMapOvr>
  <p:transition>
    <p:cover dir="l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19570-63B5-4825-9956-F743A926A451}"/>
              </a:ext>
            </a:extLst>
          </p:cNvPr>
          <p:cNvSpPr>
            <a:spLocks noGrp="1"/>
          </p:cNvSpPr>
          <p:nvPr>
            <p:ph type="title"/>
          </p:nvPr>
        </p:nvSpPr>
        <p:spPr>
          <a:xfrm>
            <a:off x="60962" y="266701"/>
            <a:ext cx="9067798" cy="723899"/>
          </a:xfrm>
        </p:spPr>
        <p:txBody>
          <a:bodyPr/>
          <a:lstStyle/>
          <a:p>
            <a:r>
              <a:rPr lang="en-US" sz="2800" dirty="0">
                <a:solidFill>
                  <a:srgbClr val="FFFF00"/>
                </a:solidFill>
              </a:rPr>
              <a:t>Molecular Confirmation of Histologic TCMR (n=130) </a:t>
            </a:r>
          </a:p>
        </p:txBody>
      </p:sp>
      <p:pic>
        <p:nvPicPr>
          <p:cNvPr id="7" name="Picture 6">
            <a:extLst>
              <a:ext uri="{FF2B5EF4-FFF2-40B4-BE49-F238E27FC236}">
                <a16:creationId xmlns:a16="http://schemas.microsoft.com/office/drawing/2014/main" id="{E5797EAA-2AD3-432D-98BD-0ABC5BD4B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612" y="1017144"/>
            <a:ext cx="4676775" cy="533400"/>
          </a:xfrm>
          <a:prstGeom prst="rect">
            <a:avLst/>
          </a:prstGeom>
        </p:spPr>
      </p:pic>
      <p:sp>
        <p:nvSpPr>
          <p:cNvPr id="3" name="TextBox 2">
            <a:extLst>
              <a:ext uri="{FF2B5EF4-FFF2-40B4-BE49-F238E27FC236}">
                <a16:creationId xmlns:a16="http://schemas.microsoft.com/office/drawing/2014/main" id="{26D87417-211B-4E5C-AD86-648C9B070FC2}"/>
              </a:ext>
            </a:extLst>
          </p:cNvPr>
          <p:cNvSpPr txBox="1"/>
          <p:nvPr/>
        </p:nvSpPr>
        <p:spPr>
          <a:xfrm>
            <a:off x="1752600" y="1828800"/>
            <a:ext cx="7162799" cy="815607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charset="0"/>
                <a:ea typeface="+mn-ea"/>
                <a:cs typeface="Arial" charset="0"/>
              </a:rPr>
              <a:t>~ 40% H-TCMRs = recognized as M-TCMR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charset="0"/>
                <a:ea typeface="+mn-ea"/>
                <a:cs typeface="Arial" charset="0"/>
              </a:rPr>
              <a:t>- sampling issues = MMDx® False Negative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charset="0"/>
                <a:ea typeface="+mn-ea"/>
                <a:cs typeface="Arial" charset="0"/>
              </a:rPr>
              <a:t>- threshold for TCMR set too high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charset="0"/>
                <a:ea typeface="+mn-ea"/>
                <a:cs typeface="Arial" charset="0"/>
              </a:rPr>
              <a:t>- ignoring </a:t>
            </a:r>
            <a:r>
              <a:rPr kumimoji="0" lang="en-US" sz="2800" b="0" i="0" u="none" strike="noStrike" kern="1200" cap="none" spc="0" normalizeH="0" baseline="0" noProof="0" dirty="0" err="1">
                <a:ln>
                  <a:noFill/>
                </a:ln>
                <a:solidFill>
                  <a:srgbClr val="FFFFFF"/>
                </a:solidFill>
                <a:effectLst/>
                <a:uLnTx/>
                <a:uFillTx/>
                <a:latin typeface="Times New Roman" charset="0"/>
                <a:ea typeface="+mn-ea"/>
                <a:cs typeface="Arial" charset="0"/>
              </a:rPr>
              <a:t>i</a:t>
            </a:r>
            <a:r>
              <a:rPr kumimoji="0" lang="en-US" sz="2800" b="0" i="0" u="none" strike="noStrike" kern="1200" cap="none" spc="0" normalizeH="0" baseline="0" noProof="0" dirty="0">
                <a:ln>
                  <a:noFill/>
                </a:ln>
                <a:solidFill>
                  <a:srgbClr val="FFFFFF"/>
                </a:solidFill>
                <a:effectLst/>
                <a:uLnTx/>
                <a:uFillTx/>
                <a:latin typeface="Times New Roman" charset="0"/>
                <a:ea typeface="+mn-ea"/>
                <a:cs typeface="Arial" charset="0"/>
              </a:rPr>
              <a:t> &amp; t in  IFTA explains others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Historically, biopsies with IFTA have NOT been graded for acute rejection lesions by many pathologists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Area </a:t>
            </a:r>
            <a:r>
              <a:rPr kumimoji="0" lang="en-US" sz="2400" b="0" i="0" u="none" strike="noStrike" kern="1200" cap="none" spc="0" normalizeH="0" baseline="0" noProof="0" dirty="0">
                <a:ln>
                  <a:noFill/>
                </a:ln>
                <a:solidFill>
                  <a:srgbClr val="F8F8F8"/>
                </a:solidFill>
                <a:effectLst/>
                <a:uLnTx/>
                <a:uFillTx/>
                <a:latin typeface="Times New Roman" charset="0"/>
                <a:ea typeface="+mn-ea"/>
                <a:cs typeface="Arial" charset="0"/>
              </a:rPr>
              <a:t>where mRNA profiling has improved histologic interpretation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endParaRPr>
          </a:p>
        </p:txBody>
      </p:sp>
      <p:pic>
        <p:nvPicPr>
          <p:cNvPr id="6" name="Content Placeholder 5">
            <a:extLst>
              <a:ext uri="{FF2B5EF4-FFF2-40B4-BE49-F238E27FC236}">
                <a16:creationId xmlns:a16="http://schemas.microsoft.com/office/drawing/2014/main" id="{15F4E2ED-E368-4685-A254-D127A2771BF2}"/>
              </a:ext>
            </a:extLst>
          </p:cNvPr>
          <p:cNvPicPr>
            <a:picLocks noGrp="1" noChangeAspect="1"/>
          </p:cNvPicPr>
          <p:nvPr>
            <p:ph idx="1"/>
          </p:nvPr>
        </p:nvPicPr>
        <p:blipFill>
          <a:blip r:embed="rId4"/>
          <a:stretch>
            <a:fillRect/>
          </a:stretch>
        </p:blipFill>
        <p:spPr>
          <a:xfrm>
            <a:off x="673608" y="2293494"/>
            <a:ext cx="914479" cy="3726305"/>
          </a:xfrm>
          <a:prstGeom prst="rect">
            <a:avLst/>
          </a:prstGeom>
        </p:spPr>
      </p:pic>
      <p:sp>
        <p:nvSpPr>
          <p:cNvPr id="5" name="TextBox 4">
            <a:extLst>
              <a:ext uri="{FF2B5EF4-FFF2-40B4-BE49-F238E27FC236}">
                <a16:creationId xmlns:a16="http://schemas.microsoft.com/office/drawing/2014/main" id="{591ECA78-3393-8B01-27A6-D6B011F8CB2C}"/>
              </a:ext>
            </a:extLst>
          </p:cNvPr>
          <p:cNvSpPr txBox="1"/>
          <p:nvPr/>
        </p:nvSpPr>
        <p:spPr>
          <a:xfrm>
            <a:off x="4267200" y="6406633"/>
            <a:ext cx="3771900" cy="36933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charset="0"/>
              </a:rPr>
              <a:t>Madill-Thomsen  et al 2020: 20: 1341</a:t>
            </a:r>
          </a:p>
        </p:txBody>
      </p:sp>
    </p:spTree>
    <p:extLst>
      <p:ext uri="{BB962C8B-B14F-4D97-AF65-F5344CB8AC3E}">
        <p14:creationId xmlns:p14="http://schemas.microsoft.com/office/powerpoint/2010/main" val="1675159514"/>
      </p:ext>
    </p:extLst>
  </p:cSld>
  <p:clrMapOvr>
    <a:masterClrMapping/>
  </p:clrMapOvr>
  <p:transition>
    <p:cover dir="l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AAC50-8A37-4A39-8B32-765B08057640}"/>
              </a:ext>
            </a:extLst>
          </p:cNvPr>
          <p:cNvSpPr>
            <a:spLocks noGrp="1"/>
          </p:cNvSpPr>
          <p:nvPr>
            <p:ph type="title"/>
          </p:nvPr>
        </p:nvSpPr>
        <p:spPr>
          <a:xfrm flipV="1">
            <a:off x="2438400" y="457200"/>
            <a:ext cx="1828800" cy="914400"/>
          </a:xfrm>
        </p:spPr>
        <p:txBody>
          <a:bodyPr/>
          <a:lstStyle/>
          <a:p>
            <a:r>
              <a:rPr lang="en-US" dirty="0">
                <a:solidFill>
                  <a:schemeClr val="bg1"/>
                </a:solidFill>
              </a:rPr>
              <a:t>.</a:t>
            </a:r>
          </a:p>
        </p:txBody>
      </p:sp>
      <p:sp>
        <p:nvSpPr>
          <p:cNvPr id="6" name="Rectangle 5">
            <a:extLst>
              <a:ext uri="{FF2B5EF4-FFF2-40B4-BE49-F238E27FC236}">
                <a16:creationId xmlns:a16="http://schemas.microsoft.com/office/drawing/2014/main" id="{B8734594-4BEA-4061-9C0A-C4F9659BA73A}"/>
              </a:ext>
            </a:extLst>
          </p:cNvPr>
          <p:cNvSpPr/>
          <p:nvPr/>
        </p:nvSpPr>
        <p:spPr>
          <a:xfrm>
            <a:off x="-26581" y="26581"/>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00"/>
                </a:solidFill>
                <a:effectLst/>
                <a:uLnTx/>
                <a:uFillTx/>
                <a:latin typeface="Times New Roman"/>
                <a:ea typeface="+mn-ea"/>
                <a:cs typeface="+mn-cs"/>
              </a:rPr>
              <a:t>Factors Causing Variability in </a:t>
            </a:r>
            <a:r>
              <a:rPr kumimoji="0" lang="en-US" sz="3200" b="1" i="0" u="sng" strike="noStrike" kern="1200" cap="none" spc="0" normalizeH="0" baseline="0" noProof="0" dirty="0" err="1">
                <a:ln>
                  <a:noFill/>
                </a:ln>
                <a:solidFill>
                  <a:srgbClr val="FFFF00"/>
                </a:solidFill>
                <a:effectLst/>
                <a:uLnTx/>
                <a:uFillTx/>
                <a:latin typeface="Times New Roman"/>
                <a:ea typeface="+mn-ea"/>
                <a:cs typeface="+mn-cs"/>
              </a:rPr>
              <a:t>MDx</a:t>
            </a:r>
            <a:r>
              <a:rPr kumimoji="0" lang="en-US" sz="3200" b="1" i="0" u="sng" strike="noStrike" kern="1200" cap="none" spc="0" normalizeH="0" baseline="0" noProof="0" dirty="0">
                <a:ln>
                  <a:noFill/>
                </a:ln>
                <a:solidFill>
                  <a:srgbClr val="FFFF00"/>
                </a:solidFill>
                <a:effectLst/>
                <a:uLnTx/>
                <a:uFillTx/>
                <a:latin typeface="Times New Roman"/>
                <a:ea typeface="+mn-ea"/>
                <a:cs typeface="+mn-cs"/>
              </a:rPr>
              <a:t> Assays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Times New Roman"/>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00">
                    <a:lumMod val="60000"/>
                    <a:lumOff val="40000"/>
                  </a:srgbClr>
                </a:solidFill>
                <a:effectLst/>
                <a:uLnTx/>
                <a:uFillTx/>
                <a:latin typeface="Times New Roman"/>
                <a:ea typeface="+mn-ea"/>
                <a:cs typeface="+mn-cs"/>
              </a:rPr>
              <a:t>Histology reading discrepancies often the only mentioned F</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00">
                  <a:lumMod val="60000"/>
                  <a:lumOff val="40000"/>
                </a:srgbClr>
              </a:solidFill>
              <a:effectLst/>
              <a:uLnTx/>
              <a:uFillTx/>
              <a:latin typeface="Times New Roman"/>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Use of pathology reports from multiple centers to capture data without normalizing it by a central read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00"/>
              </a:solidFill>
              <a:effectLst/>
              <a:uLnTx/>
              <a:uFillTx/>
              <a:latin typeface="Times New Roman"/>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Tissue fixation, Transport under extreme weather,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RNA extraction, Chip hybridization,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Times New Roman"/>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Data normalization, Choice </a:t>
            </a:r>
            <a:r>
              <a:rPr kumimoji="0" lang="en-US" sz="2800" b="0" i="0" u="none" strike="noStrike" kern="1200" cap="none" spc="0" normalizeH="0" baseline="0" noProof="0" dirty="0" err="1">
                <a:ln>
                  <a:noFill/>
                </a:ln>
                <a:solidFill>
                  <a:srgbClr val="FFFFFF"/>
                </a:solidFill>
                <a:effectLst/>
                <a:uLnTx/>
                <a:uFillTx/>
                <a:latin typeface="Times New Roman"/>
                <a:ea typeface="+mn-ea"/>
                <a:cs typeface="+mn-cs"/>
              </a:rPr>
              <a:t>Bioinf</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tools, </a:t>
            </a:r>
            <a:r>
              <a:rPr kumimoji="0" lang="en-US" sz="2800" b="0" i="0" u="none" strike="noStrike" kern="1200" cap="none" spc="0" normalizeH="0" baseline="0" noProof="0" dirty="0">
                <a:ln>
                  <a:noFill/>
                </a:ln>
                <a:solidFill>
                  <a:srgbClr val="FFFF00"/>
                </a:solidFill>
                <a:effectLst/>
                <a:uLnTx/>
                <a:uFillTx/>
                <a:latin typeface="Times New Roman"/>
                <a:ea typeface="+mn-ea"/>
                <a:cs typeface="+mn-cs"/>
              </a:rPr>
              <a:t>Rules used for ML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00"/>
              </a:solidFill>
              <a:effectLst/>
              <a:uLnTx/>
              <a:uFillTx/>
              <a:latin typeface="Times New Roman"/>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00"/>
                </a:solidFill>
                <a:effectLst/>
                <a:uLnTx/>
                <a:uFillTx/>
                <a:latin typeface="Times New Roman"/>
                <a:ea typeface="+mn-ea"/>
                <a:cs typeface="+mn-cs"/>
              </a:rPr>
              <a:t>Use of arbitrary </a:t>
            </a:r>
            <a:r>
              <a:rPr kumimoji="0" lang="en-US" sz="2800" b="0" i="0" u="none" strike="noStrike" kern="1200" cap="none" spc="0" normalizeH="0" baseline="0" noProof="0" dirty="0" err="1">
                <a:ln>
                  <a:noFill/>
                </a:ln>
                <a:solidFill>
                  <a:srgbClr val="FFFF00"/>
                </a:solidFill>
                <a:effectLst/>
                <a:uLnTx/>
                <a:uFillTx/>
                <a:latin typeface="Times New Roman"/>
                <a:ea typeface="+mn-ea"/>
                <a:cs typeface="+mn-cs"/>
              </a:rPr>
              <a:t>MDx</a:t>
            </a:r>
            <a:r>
              <a:rPr kumimoji="0" lang="en-US" sz="2800" b="0" i="0" u="none" strike="noStrike" kern="1200" cap="none" spc="0" normalizeH="0" baseline="0" noProof="0" dirty="0">
                <a:ln>
                  <a:noFill/>
                </a:ln>
                <a:solidFill>
                  <a:srgbClr val="FFFF00"/>
                </a:solidFill>
                <a:effectLst/>
                <a:uLnTx/>
                <a:uFillTx/>
                <a:latin typeface="Times New Roman"/>
                <a:ea typeface="+mn-ea"/>
                <a:cs typeface="+mn-cs"/>
              </a:rPr>
              <a:t> thresholds without clinical validation</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23323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77EB0-BEE3-4B4B-A235-759B7BCB60F0}"/>
              </a:ext>
            </a:extLst>
          </p:cNvPr>
          <p:cNvSpPr>
            <a:spLocks noGrp="1"/>
          </p:cNvSpPr>
          <p:nvPr>
            <p:ph type="title"/>
          </p:nvPr>
        </p:nvSpPr>
        <p:spPr>
          <a:xfrm>
            <a:off x="685800" y="2286000"/>
            <a:ext cx="7772400" cy="1447800"/>
          </a:xfrm>
        </p:spPr>
        <p:txBody>
          <a:bodyPr/>
          <a:lstStyle/>
          <a:p>
            <a:r>
              <a:rPr lang="en-US" dirty="0">
                <a:solidFill>
                  <a:srgbClr val="FFFF00"/>
                </a:solidFill>
              </a:rPr>
              <a:t>Mixed TCMR –</a:t>
            </a:r>
            <a:r>
              <a:rPr lang="en-US" dirty="0" err="1">
                <a:solidFill>
                  <a:srgbClr val="FFFF00"/>
                </a:solidFill>
              </a:rPr>
              <a:t>ABMR</a:t>
            </a:r>
            <a:r>
              <a:rPr lang="en-US" dirty="0">
                <a:solidFill>
                  <a:srgbClr val="FFFF00"/>
                </a:solidFill>
              </a:rPr>
              <a:t> </a:t>
            </a:r>
          </a:p>
        </p:txBody>
      </p:sp>
    </p:spTree>
    <p:extLst>
      <p:ext uri="{BB962C8B-B14F-4D97-AF65-F5344CB8AC3E}">
        <p14:creationId xmlns:p14="http://schemas.microsoft.com/office/powerpoint/2010/main" val="920064651"/>
      </p:ext>
    </p:extLst>
  </p:cSld>
  <p:clrMapOvr>
    <a:masterClrMapping/>
  </p:clrMapOvr>
  <p:transition>
    <p:cover dir="l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ctrTitle"/>
          </p:nvPr>
        </p:nvSpPr>
        <p:spPr>
          <a:xfrm>
            <a:off x="533400" y="457200"/>
            <a:ext cx="8077200" cy="1470025"/>
          </a:xfrm>
        </p:spPr>
        <p:txBody>
          <a:bodyPr/>
          <a:lstStyle/>
          <a:p>
            <a:r>
              <a:rPr lang="en-US" altLang="en-US" sz="3600" dirty="0">
                <a:solidFill>
                  <a:srgbClr val="FFFF00"/>
                </a:solidFill>
              </a:rPr>
              <a:t>Many Biopsies Labeled as </a:t>
            </a:r>
            <a:r>
              <a:rPr lang="en-US" altLang="en-US" sz="3600" dirty="0" err="1">
                <a:solidFill>
                  <a:srgbClr val="FFFF00"/>
                </a:solidFill>
              </a:rPr>
              <a:t>ABMR</a:t>
            </a:r>
            <a:r>
              <a:rPr lang="en-US" altLang="en-US" sz="3600" dirty="0">
                <a:solidFill>
                  <a:srgbClr val="FFFF00"/>
                </a:solidFill>
              </a:rPr>
              <a:t> Satisfy Criteria of Mixed TCMR-</a:t>
            </a:r>
            <a:r>
              <a:rPr lang="en-US" altLang="en-US" sz="3600" dirty="0" err="1">
                <a:solidFill>
                  <a:srgbClr val="FFFF00"/>
                </a:solidFill>
              </a:rPr>
              <a:t>ABMR</a:t>
            </a:r>
            <a:endParaRPr lang="en-US" altLang="en-US" sz="3600" dirty="0">
              <a:solidFill>
                <a:srgbClr val="FFFF00"/>
              </a:solidFill>
            </a:endParaRPr>
          </a:p>
        </p:txBody>
      </p:sp>
      <p:sp>
        <p:nvSpPr>
          <p:cNvPr id="3" name="Subtitle 2"/>
          <p:cNvSpPr>
            <a:spLocks noGrp="1"/>
          </p:cNvSpPr>
          <p:nvPr>
            <p:ph type="subTitle" idx="1"/>
          </p:nvPr>
        </p:nvSpPr>
        <p:spPr>
          <a:xfrm>
            <a:off x="152400" y="2057400"/>
            <a:ext cx="8991600" cy="4114800"/>
          </a:xfrm>
        </p:spPr>
        <p:txBody>
          <a:bodyPr>
            <a:normAutofit/>
          </a:bodyPr>
          <a:lstStyle/>
          <a:p>
            <a:pPr marL="457200" indent="-457200" algn="l">
              <a:buFont typeface="Arial" panose="020B0604020202020204" pitchFamily="34" charset="0"/>
              <a:buChar char="•"/>
              <a:defRPr/>
            </a:pPr>
            <a:r>
              <a:rPr lang="en-US" sz="2800" dirty="0">
                <a:solidFill>
                  <a:schemeClr val="bg1"/>
                </a:solidFill>
              </a:rPr>
              <a:t>Actual incidence AUTHOR-dependent variable</a:t>
            </a:r>
          </a:p>
          <a:p>
            <a:pPr marL="457200" indent="-457200" algn="l">
              <a:buFont typeface="Arial" panose="020B0604020202020204" pitchFamily="34" charset="0"/>
              <a:buChar char="•"/>
              <a:defRPr/>
            </a:pPr>
            <a:r>
              <a:rPr lang="en-US" sz="2800" dirty="0">
                <a:solidFill>
                  <a:schemeClr val="bg1"/>
                </a:solidFill>
              </a:rPr>
              <a:t>Lower end estimate ~5% -TRAINING SETS MMDX</a:t>
            </a:r>
          </a:p>
          <a:p>
            <a:pPr marL="457200" indent="-457200" algn="l">
              <a:buFont typeface="Arial" panose="020B0604020202020204" pitchFamily="34" charset="0"/>
              <a:buChar char="•"/>
              <a:defRPr/>
            </a:pPr>
            <a:r>
              <a:rPr lang="en-US" sz="2800" dirty="0">
                <a:solidFill>
                  <a:schemeClr val="bg1"/>
                </a:solidFill>
              </a:rPr>
              <a:t>Higher end: - 43% early, 48% late </a:t>
            </a:r>
            <a:r>
              <a:rPr lang="en-US" sz="2800" dirty="0" err="1">
                <a:solidFill>
                  <a:schemeClr val="bg1"/>
                </a:solidFill>
              </a:rPr>
              <a:t>ABMR</a:t>
            </a:r>
            <a:endParaRPr lang="en-US" sz="2800" dirty="0">
              <a:solidFill>
                <a:schemeClr val="bg1"/>
              </a:solidFill>
            </a:endParaRPr>
          </a:p>
          <a:p>
            <a:pPr algn="l">
              <a:defRPr/>
            </a:pPr>
            <a:r>
              <a:rPr lang="en-US" sz="2800" dirty="0">
                <a:solidFill>
                  <a:schemeClr val="bg1"/>
                </a:solidFill>
              </a:rPr>
              <a:t>                          - 63% &amp; 96% BL</a:t>
            </a:r>
          </a:p>
          <a:p>
            <a:pPr marL="457200" indent="-457200" algn="l">
              <a:buFont typeface="Arial" panose="020B0604020202020204" pitchFamily="34" charset="0"/>
              <a:buChar char="•"/>
              <a:defRPr/>
            </a:pPr>
            <a:r>
              <a:rPr lang="en-US" sz="2800" dirty="0">
                <a:solidFill>
                  <a:schemeClr val="bg1"/>
                </a:solidFill>
              </a:rPr>
              <a:t>Demographics, </a:t>
            </a:r>
            <a:r>
              <a:rPr lang="en-US" sz="2800" dirty="0" err="1">
                <a:solidFill>
                  <a:schemeClr val="bg1"/>
                </a:solidFill>
              </a:rPr>
              <a:t>I.S</a:t>
            </a:r>
            <a:r>
              <a:rPr lang="en-US" sz="2800" dirty="0">
                <a:solidFill>
                  <a:schemeClr val="bg1"/>
                </a:solidFill>
              </a:rPr>
              <a:t>., PERSONAL OPINION</a:t>
            </a:r>
          </a:p>
          <a:p>
            <a:pPr marL="457200" indent="-457200" algn="l">
              <a:buFont typeface="Arial" panose="020B0604020202020204" pitchFamily="34" charset="0"/>
              <a:buChar char="•"/>
              <a:defRPr/>
            </a:pPr>
            <a:r>
              <a:rPr lang="en-US" sz="2800" dirty="0">
                <a:solidFill>
                  <a:schemeClr val="bg1"/>
                </a:solidFill>
              </a:rPr>
              <a:t>i-IFTA not reported by ~50% pathologists leads to </a:t>
            </a:r>
            <a:r>
              <a:rPr lang="en-US" sz="2800" dirty="0" err="1">
                <a:solidFill>
                  <a:schemeClr val="bg1"/>
                </a:solidFill>
              </a:rPr>
              <a:t>undercalling</a:t>
            </a:r>
            <a:r>
              <a:rPr lang="en-US" sz="2800" dirty="0">
                <a:solidFill>
                  <a:schemeClr val="bg1"/>
                </a:solidFill>
              </a:rPr>
              <a:t> TCMR in late biopsies</a:t>
            </a:r>
          </a:p>
          <a:p>
            <a:pPr algn="l">
              <a:defRPr/>
            </a:pPr>
            <a:endParaRPr lang="en-US" sz="2800" dirty="0">
              <a:solidFill>
                <a:schemeClr val="bg1"/>
              </a:solidFill>
            </a:endParaRPr>
          </a:p>
        </p:txBody>
      </p:sp>
    </p:spTree>
    <p:extLst>
      <p:ext uri="{BB962C8B-B14F-4D97-AF65-F5344CB8AC3E}">
        <p14:creationId xmlns:p14="http://schemas.microsoft.com/office/powerpoint/2010/main" val="2786449056"/>
      </p:ext>
    </p:extLst>
  </p:cSld>
  <p:clrMapOvr>
    <a:masterClrMapping/>
  </p:clrMapOvr>
  <p:transition>
    <p:cover dir="l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ctrTitle"/>
          </p:nvPr>
        </p:nvSpPr>
        <p:spPr>
          <a:xfrm>
            <a:off x="533400" y="152401"/>
            <a:ext cx="7772400" cy="990600"/>
          </a:xfrm>
        </p:spPr>
        <p:txBody>
          <a:bodyPr/>
          <a:lstStyle/>
          <a:p>
            <a:r>
              <a:rPr lang="en-US" altLang="en-US" sz="3600" dirty="0">
                <a:solidFill>
                  <a:srgbClr val="FFFF00"/>
                </a:solidFill>
              </a:rPr>
              <a:t>Pathogenesis of Mixed TCMR-</a:t>
            </a:r>
            <a:r>
              <a:rPr lang="en-US" altLang="en-US" sz="3600" dirty="0" err="1">
                <a:solidFill>
                  <a:srgbClr val="FFFF00"/>
                </a:solidFill>
              </a:rPr>
              <a:t>ABMR</a:t>
            </a:r>
            <a:endParaRPr lang="en-US" altLang="en-US" sz="3600" dirty="0">
              <a:solidFill>
                <a:srgbClr val="FFFF00"/>
              </a:solidFill>
            </a:endParaRPr>
          </a:p>
        </p:txBody>
      </p:sp>
      <p:sp>
        <p:nvSpPr>
          <p:cNvPr id="205827" name="Subtitle 2"/>
          <p:cNvSpPr>
            <a:spLocks noGrp="1"/>
          </p:cNvSpPr>
          <p:nvPr>
            <p:ph type="subTitle" idx="1"/>
          </p:nvPr>
        </p:nvSpPr>
        <p:spPr>
          <a:xfrm>
            <a:off x="0" y="1524000"/>
            <a:ext cx="8839200" cy="3810000"/>
          </a:xfrm>
        </p:spPr>
        <p:txBody>
          <a:bodyPr/>
          <a:lstStyle/>
          <a:p>
            <a:pPr marL="457200" indent="-457200" algn="l">
              <a:buFontTx/>
              <a:buChar char="•"/>
            </a:pPr>
            <a:r>
              <a:rPr lang="en-US" altLang="en-US" sz="2800" dirty="0">
                <a:solidFill>
                  <a:schemeClr val="bg1"/>
                </a:solidFill>
              </a:rPr>
              <a:t>Bidirectional relationship</a:t>
            </a:r>
          </a:p>
          <a:p>
            <a:pPr marL="457200" indent="-457200" algn="l">
              <a:buFontTx/>
              <a:buChar char="•"/>
            </a:pPr>
            <a:r>
              <a:rPr lang="en-US" altLang="en-US" sz="2800" dirty="0">
                <a:solidFill>
                  <a:schemeClr val="bg1"/>
                </a:solidFill>
              </a:rPr>
              <a:t>ABMR</a:t>
            </a:r>
            <a:r>
              <a:rPr lang="en-US" altLang="en-US" sz="2800" dirty="0">
                <a:solidFill>
                  <a:schemeClr val="bg1"/>
                </a:solidFill>
                <a:sym typeface="Wingdings" charset="2"/>
              </a:rPr>
              <a:t> influx T-cells follows</a:t>
            </a:r>
          </a:p>
          <a:p>
            <a:pPr marL="457200" indent="-457200" algn="l">
              <a:buFontTx/>
              <a:buChar char="•"/>
            </a:pPr>
            <a:endParaRPr lang="en-US" altLang="en-US" sz="2800" dirty="0">
              <a:solidFill>
                <a:schemeClr val="bg1"/>
              </a:solidFill>
            </a:endParaRPr>
          </a:p>
          <a:p>
            <a:pPr marL="457200" indent="-457200" algn="l">
              <a:buFontTx/>
              <a:buChar char="•"/>
            </a:pPr>
            <a:r>
              <a:rPr lang="en-US" altLang="en-US" sz="2800" dirty="0">
                <a:solidFill>
                  <a:schemeClr val="bg1"/>
                </a:solidFill>
              </a:rPr>
              <a:t>TCMR</a:t>
            </a:r>
            <a:r>
              <a:rPr lang="en-US" altLang="en-US" sz="2800" dirty="0">
                <a:solidFill>
                  <a:schemeClr val="bg1"/>
                </a:solidFill>
                <a:sym typeface="Wingdings" charset="2"/>
              </a:rPr>
              <a:t></a:t>
            </a:r>
            <a:r>
              <a:rPr lang="en-US" altLang="en-US" sz="2800" dirty="0">
                <a:solidFill>
                  <a:schemeClr val="bg1"/>
                </a:solidFill>
              </a:rPr>
              <a:t>21-32% DSA 4.4m later </a:t>
            </a:r>
            <a:r>
              <a:rPr lang="en-US" altLang="en-US" sz="2000" dirty="0">
                <a:solidFill>
                  <a:schemeClr val="bg1"/>
                </a:solidFill>
              </a:rPr>
              <a:t>(</a:t>
            </a:r>
            <a:r>
              <a:rPr lang="en-US" altLang="en-US" sz="2000" dirty="0" err="1">
                <a:solidFill>
                  <a:schemeClr val="bg1"/>
                </a:solidFill>
              </a:rPr>
              <a:t>Loupy</a:t>
            </a:r>
            <a:r>
              <a:rPr lang="en-US" altLang="en-US" sz="2000" dirty="0">
                <a:solidFill>
                  <a:schemeClr val="bg1"/>
                </a:solidFill>
              </a:rPr>
              <a:t>: Tx 2015: 99: 965)</a:t>
            </a:r>
          </a:p>
          <a:p>
            <a:pPr algn="l"/>
            <a:r>
              <a:rPr lang="en-US" altLang="en-US" sz="2000" dirty="0">
                <a:solidFill>
                  <a:schemeClr val="bg1"/>
                </a:solidFill>
              </a:rPr>
              <a:t>	</a:t>
            </a:r>
            <a:r>
              <a:rPr lang="en-US" altLang="en-US" sz="2400" dirty="0">
                <a:solidFill>
                  <a:schemeClr val="bg1"/>
                </a:solidFill>
              </a:rPr>
              <a:t>- Also typical in </a:t>
            </a:r>
            <a:r>
              <a:rPr lang="en-US" altLang="en-US" sz="2400" dirty="0">
                <a:solidFill>
                  <a:srgbClr val="FF0000"/>
                </a:solidFill>
              </a:rPr>
              <a:t>non-Adherent patients </a:t>
            </a:r>
            <a:r>
              <a:rPr lang="en-US" altLang="en-US" sz="2400" dirty="0">
                <a:solidFill>
                  <a:schemeClr val="bg1"/>
                </a:solidFill>
              </a:rPr>
              <a:t>&amp; </a:t>
            </a:r>
            <a:r>
              <a:rPr lang="en-US" altLang="en-US" sz="2400" dirty="0">
                <a:solidFill>
                  <a:srgbClr val="FF0000"/>
                </a:solidFill>
              </a:rPr>
              <a:t>low </a:t>
            </a:r>
            <a:r>
              <a:rPr lang="en-US" altLang="en-US" sz="2400" dirty="0" err="1">
                <a:solidFill>
                  <a:srgbClr val="FF0000"/>
                </a:solidFill>
              </a:rPr>
              <a:t>I.S</a:t>
            </a:r>
            <a:r>
              <a:rPr lang="en-US" altLang="en-US" sz="2400" dirty="0">
                <a:solidFill>
                  <a:srgbClr val="FF0000"/>
                </a:solidFill>
              </a:rPr>
              <a:t>. regimens</a:t>
            </a:r>
          </a:p>
          <a:p>
            <a:pPr marL="457200" indent="-457200" algn="l">
              <a:buFontTx/>
              <a:buChar char="•"/>
            </a:pPr>
            <a:endParaRPr lang="en-US" altLang="en-US" sz="2800" dirty="0">
              <a:solidFill>
                <a:schemeClr val="bg1"/>
              </a:solidFill>
            </a:endParaRPr>
          </a:p>
          <a:p>
            <a:pPr marL="457200" indent="-457200" algn="l">
              <a:buFontTx/>
              <a:buChar char="•"/>
            </a:pPr>
            <a:r>
              <a:rPr lang="en-US" altLang="en-US" sz="2800" dirty="0">
                <a:solidFill>
                  <a:schemeClr val="bg1"/>
                </a:solidFill>
              </a:rPr>
              <a:t>Relative importance of  2 pathways difficult to determine </a:t>
            </a:r>
          </a:p>
          <a:p>
            <a:pPr marL="457200" indent="-457200" algn="l">
              <a:buFontTx/>
              <a:buChar char="•"/>
            </a:pPr>
            <a:r>
              <a:rPr lang="en-US" altLang="en-US" sz="2800" dirty="0">
                <a:solidFill>
                  <a:schemeClr val="bg1"/>
                </a:solidFill>
              </a:rPr>
              <a:t>Actual sequence of events not </a:t>
            </a:r>
            <a:r>
              <a:rPr lang="en-US" altLang="en-US" sz="2800" dirty="0" err="1">
                <a:solidFill>
                  <a:schemeClr val="bg1"/>
                </a:solidFill>
              </a:rPr>
              <a:t>relevanT</a:t>
            </a:r>
            <a:endParaRPr lang="en-US" altLang="en-US" sz="2800" dirty="0">
              <a:solidFill>
                <a:schemeClr val="bg1"/>
              </a:solidFill>
            </a:endParaRPr>
          </a:p>
        </p:txBody>
      </p:sp>
    </p:spTree>
    <p:extLst>
      <p:ext uri="{BB962C8B-B14F-4D97-AF65-F5344CB8AC3E}">
        <p14:creationId xmlns:p14="http://schemas.microsoft.com/office/powerpoint/2010/main" val="3947678272"/>
      </p:ext>
    </p:extLst>
  </p:cSld>
  <p:clrMapOvr>
    <a:masterClrMapping/>
  </p:clrMapOvr>
  <p:transition>
    <p:cover dir="l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ctrTitle"/>
          </p:nvPr>
        </p:nvSpPr>
        <p:spPr>
          <a:xfrm>
            <a:off x="114300" y="114935"/>
            <a:ext cx="8915400" cy="1470025"/>
          </a:xfrm>
        </p:spPr>
        <p:txBody>
          <a:bodyPr/>
          <a:lstStyle/>
          <a:p>
            <a:r>
              <a:rPr lang="en-US" altLang="en-US" sz="3200" dirty="0">
                <a:solidFill>
                  <a:srgbClr val="FFFF00"/>
                </a:solidFill>
              </a:rPr>
              <a:t>Estimates of Mixed Rejection &amp; </a:t>
            </a:r>
            <a:r>
              <a:rPr lang="en-US" altLang="en-US" sz="3200" dirty="0" err="1">
                <a:solidFill>
                  <a:srgbClr val="FFFF00"/>
                </a:solidFill>
              </a:rPr>
              <a:t>ABMR</a:t>
            </a:r>
            <a:r>
              <a:rPr lang="en-US" altLang="en-US" sz="3200" dirty="0">
                <a:solidFill>
                  <a:srgbClr val="FFFF00"/>
                </a:solidFill>
              </a:rPr>
              <a:t> Confounded by Non-specificity of </a:t>
            </a:r>
            <a:r>
              <a:rPr lang="en-US" altLang="en-US" sz="3200" dirty="0" err="1">
                <a:solidFill>
                  <a:srgbClr val="FFFF00"/>
                </a:solidFill>
              </a:rPr>
              <a:t>MVLs</a:t>
            </a:r>
            <a:endParaRPr lang="en-US" altLang="en-US" sz="3200" dirty="0">
              <a:solidFill>
                <a:srgbClr val="FFFF00"/>
              </a:solidFill>
            </a:endParaRPr>
          </a:p>
        </p:txBody>
      </p:sp>
      <p:sp>
        <p:nvSpPr>
          <p:cNvPr id="3" name="Subtitle 2"/>
          <p:cNvSpPr>
            <a:spLocks noGrp="1"/>
          </p:cNvSpPr>
          <p:nvPr>
            <p:ph type="subTitle" idx="1"/>
          </p:nvPr>
        </p:nvSpPr>
        <p:spPr>
          <a:xfrm>
            <a:off x="114300" y="1828800"/>
            <a:ext cx="8915400" cy="4648200"/>
          </a:xfrm>
        </p:spPr>
        <p:txBody>
          <a:bodyPr>
            <a:normAutofit/>
          </a:bodyPr>
          <a:lstStyle/>
          <a:p>
            <a:pPr marL="457200" indent="-457200" algn="l">
              <a:lnSpc>
                <a:spcPct val="80000"/>
              </a:lnSpc>
              <a:buFontTx/>
              <a:buChar char="•"/>
            </a:pPr>
            <a:r>
              <a:rPr lang="en-US" altLang="en-US" sz="2800" u="sng" dirty="0">
                <a:solidFill>
                  <a:schemeClr val="bg1"/>
                </a:solidFill>
                <a:latin typeface="Arial" charset="0"/>
                <a:ea typeface="Arial" charset="0"/>
                <a:cs typeface="Arial" charset="0"/>
              </a:rPr>
              <a:t>Glomerulitis</a:t>
            </a:r>
          </a:p>
          <a:p>
            <a:pPr marL="457200" indent="-457200" algn="l">
              <a:lnSpc>
                <a:spcPct val="80000"/>
              </a:lnSpc>
            </a:pPr>
            <a:r>
              <a:rPr lang="en-US" altLang="en-US" sz="2800" dirty="0">
                <a:solidFill>
                  <a:schemeClr val="bg1"/>
                </a:solidFill>
                <a:latin typeface="Arial" charset="0"/>
                <a:ea typeface="Arial" charset="0"/>
                <a:cs typeface="Arial" charset="0"/>
              </a:rPr>
              <a:t>    -Sis: 10% BL , 21% TCMR</a:t>
            </a:r>
          </a:p>
          <a:p>
            <a:pPr marL="457200" indent="-457200" algn="l">
              <a:lnSpc>
                <a:spcPct val="80000"/>
              </a:lnSpc>
            </a:pPr>
            <a:r>
              <a:rPr lang="en-US" altLang="en-US" sz="2800" dirty="0">
                <a:solidFill>
                  <a:schemeClr val="bg1"/>
                </a:solidFill>
                <a:latin typeface="Arial" charset="0"/>
                <a:ea typeface="Arial" charset="0"/>
                <a:cs typeface="Arial" charset="0"/>
              </a:rPr>
              <a:t>	ALL MY CASES c4d-DSA-g have CD3, CD8	</a:t>
            </a:r>
          </a:p>
          <a:p>
            <a:pPr marL="457200" indent="-457200" algn="l">
              <a:lnSpc>
                <a:spcPct val="80000"/>
              </a:lnSpc>
            </a:pPr>
            <a:endParaRPr lang="en-US" altLang="en-US" sz="2800" dirty="0">
              <a:solidFill>
                <a:schemeClr val="bg1"/>
              </a:solidFill>
              <a:latin typeface="Arial" charset="0"/>
              <a:ea typeface="Arial" charset="0"/>
              <a:cs typeface="Arial" charset="0"/>
            </a:endParaRPr>
          </a:p>
          <a:p>
            <a:pPr marL="457200" indent="-457200" algn="l">
              <a:lnSpc>
                <a:spcPct val="80000"/>
              </a:lnSpc>
              <a:buFontTx/>
              <a:buChar char="•"/>
            </a:pPr>
            <a:r>
              <a:rPr lang="en-US" altLang="en-US" sz="2800" u="sng" dirty="0">
                <a:solidFill>
                  <a:schemeClr val="bg1"/>
                </a:solidFill>
                <a:latin typeface="Arial" charset="0"/>
                <a:ea typeface="Arial" charset="0"/>
                <a:cs typeface="Arial" charset="0"/>
              </a:rPr>
              <a:t>Peritubular capillaritis </a:t>
            </a:r>
            <a:r>
              <a:rPr lang="en-US" altLang="en-US" sz="2800" dirty="0">
                <a:solidFill>
                  <a:schemeClr val="bg1"/>
                </a:solidFill>
                <a:latin typeface="Arial" charset="0"/>
                <a:ea typeface="Arial" charset="0"/>
                <a:cs typeface="Arial" charset="0"/>
              </a:rPr>
              <a:t> </a:t>
            </a:r>
          </a:p>
          <a:p>
            <a:pPr algn="l">
              <a:lnSpc>
                <a:spcPct val="80000"/>
              </a:lnSpc>
            </a:pPr>
            <a:r>
              <a:rPr lang="en-US" altLang="en-US" sz="2800" dirty="0">
                <a:solidFill>
                  <a:schemeClr val="bg1"/>
                </a:solidFill>
                <a:latin typeface="Arial" charset="0"/>
                <a:ea typeface="Arial" charset="0"/>
                <a:cs typeface="Arial" charset="0"/>
              </a:rPr>
              <a:t>     - </a:t>
            </a:r>
            <a:r>
              <a:rPr lang="en-US" altLang="en-US" sz="2800" dirty="0" err="1">
                <a:solidFill>
                  <a:schemeClr val="bg1"/>
                </a:solidFill>
                <a:latin typeface="Arial" charset="0"/>
                <a:ea typeface="Arial" charset="0"/>
                <a:cs typeface="Arial" charset="0"/>
              </a:rPr>
              <a:t>Kozalowski</a:t>
            </a:r>
            <a:r>
              <a:rPr lang="en-US" altLang="en-US" sz="2800" dirty="0">
                <a:solidFill>
                  <a:schemeClr val="bg1"/>
                </a:solidFill>
                <a:latin typeface="Arial" charset="0"/>
                <a:ea typeface="Arial" charset="0"/>
                <a:cs typeface="Arial" charset="0"/>
              </a:rPr>
              <a:t> et al (n=1322)</a:t>
            </a:r>
          </a:p>
          <a:p>
            <a:pPr algn="l">
              <a:lnSpc>
                <a:spcPct val="80000"/>
              </a:lnSpc>
            </a:pPr>
            <a:endParaRPr lang="en-US" altLang="en-US" sz="2800" dirty="0">
              <a:solidFill>
                <a:schemeClr val="bg1"/>
              </a:solidFill>
              <a:latin typeface="Arial" charset="0"/>
              <a:ea typeface="Arial" charset="0"/>
              <a:cs typeface="Arial" charset="0"/>
            </a:endParaRPr>
          </a:p>
          <a:p>
            <a:pPr marL="914400" lvl="1" indent="-457200" algn="l">
              <a:lnSpc>
                <a:spcPct val="80000"/>
              </a:lnSpc>
              <a:buFontTx/>
              <a:buChar char="-"/>
            </a:pPr>
            <a:r>
              <a:rPr lang="en-US" altLang="en-US" dirty="0" err="1">
                <a:solidFill>
                  <a:schemeClr val="bg1"/>
                </a:solidFill>
                <a:latin typeface="Arial" charset="0"/>
                <a:ea typeface="Arial" charset="0"/>
                <a:cs typeface="Arial" charset="0"/>
              </a:rPr>
              <a:t>ptc</a:t>
            </a:r>
            <a:r>
              <a:rPr lang="en-US" altLang="en-US" dirty="0">
                <a:solidFill>
                  <a:schemeClr val="bg1"/>
                </a:solidFill>
                <a:latin typeface="Arial" charset="0"/>
                <a:ea typeface="Arial" charset="0"/>
                <a:cs typeface="Arial" charset="0"/>
              </a:rPr>
              <a:t>&gt;0, 48% biopsies had TCMR grade  ≥1a  </a:t>
            </a:r>
          </a:p>
          <a:p>
            <a:pPr lvl="1" algn="l">
              <a:lnSpc>
                <a:spcPct val="80000"/>
              </a:lnSpc>
            </a:pPr>
            <a:endParaRPr lang="en-US" altLang="en-US" dirty="0">
              <a:solidFill>
                <a:schemeClr val="bg1"/>
              </a:solidFill>
              <a:latin typeface="Arial" charset="0"/>
              <a:ea typeface="Arial" charset="0"/>
              <a:cs typeface="Arial" charset="0"/>
            </a:endParaRPr>
          </a:p>
          <a:p>
            <a:pPr lvl="1" algn="l">
              <a:lnSpc>
                <a:spcPct val="80000"/>
              </a:lnSpc>
            </a:pPr>
            <a:r>
              <a:rPr lang="en-US" altLang="en-US" dirty="0">
                <a:solidFill>
                  <a:schemeClr val="bg1"/>
                </a:solidFill>
                <a:latin typeface="Arial" charset="0"/>
                <a:ea typeface="Arial" charset="0"/>
                <a:cs typeface="Arial" charset="0"/>
              </a:rPr>
              <a:t>-   only D-</a:t>
            </a:r>
            <a:r>
              <a:rPr lang="en-US" altLang="en-US" dirty="0" err="1">
                <a:solidFill>
                  <a:schemeClr val="bg1"/>
                </a:solidFill>
                <a:latin typeface="Arial" charset="0"/>
                <a:ea typeface="Arial" charset="0"/>
                <a:cs typeface="Arial" charset="0"/>
              </a:rPr>
              <a:t>ptc</a:t>
            </a:r>
            <a:r>
              <a:rPr lang="en-US" altLang="en-US" dirty="0">
                <a:solidFill>
                  <a:schemeClr val="bg1"/>
                </a:solidFill>
                <a:latin typeface="Arial" charset="0"/>
                <a:ea typeface="Arial" charset="0"/>
                <a:cs typeface="Arial" charset="0"/>
              </a:rPr>
              <a:t>  and not focal </a:t>
            </a:r>
            <a:r>
              <a:rPr lang="en-US" altLang="en-US" dirty="0" err="1">
                <a:solidFill>
                  <a:schemeClr val="bg1"/>
                </a:solidFill>
                <a:latin typeface="Arial" charset="0"/>
                <a:ea typeface="Arial" charset="0"/>
                <a:cs typeface="Arial" charset="0"/>
              </a:rPr>
              <a:t>ptc</a:t>
            </a:r>
            <a:r>
              <a:rPr lang="en-US" altLang="en-US" dirty="0">
                <a:solidFill>
                  <a:schemeClr val="bg1"/>
                </a:solidFill>
                <a:latin typeface="Arial" charset="0"/>
                <a:ea typeface="Arial" charset="0"/>
                <a:cs typeface="Arial" charset="0"/>
              </a:rPr>
              <a:t> was risk factor 	 		for CABMR (OR4.5)</a:t>
            </a:r>
          </a:p>
          <a:p>
            <a:pPr lvl="1" algn="l">
              <a:lnSpc>
                <a:spcPct val="80000"/>
              </a:lnSpc>
            </a:pPr>
            <a:endParaRPr lang="en-US" altLang="en-US" sz="3000" dirty="0">
              <a:solidFill>
                <a:schemeClr val="bg1"/>
              </a:solidFill>
              <a:latin typeface="Arial" charset="0"/>
              <a:ea typeface="Arial" charset="0"/>
              <a:cs typeface="Arial" charset="0"/>
            </a:endParaRPr>
          </a:p>
          <a:p>
            <a:pPr marL="457200" indent="-457200" algn="l">
              <a:lnSpc>
                <a:spcPct val="80000"/>
              </a:lnSpc>
              <a:buFont typeface="Arial" panose="020B0604020202020204" pitchFamily="34" charset="0"/>
              <a:buChar char="•"/>
            </a:pPr>
            <a:endParaRPr lang="en-US" altLang="en-US" dirty="0">
              <a:solidFill>
                <a:schemeClr val="bg1"/>
              </a:solidFill>
              <a:latin typeface="Arial" charset="0"/>
              <a:ea typeface="Arial" charset="0"/>
              <a:cs typeface="Arial" charset="0"/>
            </a:endParaRPr>
          </a:p>
          <a:p>
            <a:pPr lvl="1" algn="l">
              <a:lnSpc>
                <a:spcPct val="80000"/>
              </a:lnSpc>
            </a:pPr>
            <a:endParaRPr lang="en-US" altLang="en-US" dirty="0">
              <a:solidFill>
                <a:schemeClr val="bg1"/>
              </a:solidFill>
              <a:latin typeface="Arial" charset="0"/>
              <a:ea typeface="Arial" charset="0"/>
              <a:cs typeface="Arial" charset="0"/>
            </a:endParaRPr>
          </a:p>
          <a:p>
            <a:pPr lvl="1" algn="l">
              <a:lnSpc>
                <a:spcPct val="80000"/>
              </a:lnSpc>
            </a:pPr>
            <a:endParaRPr lang="en-US" altLang="en-US" dirty="0">
              <a:solidFill>
                <a:schemeClr val="bg1"/>
              </a:solidFill>
              <a:latin typeface="Arial" charset="0"/>
              <a:ea typeface="Arial" charset="0"/>
              <a:cs typeface="Arial" charset="0"/>
            </a:endParaRPr>
          </a:p>
        </p:txBody>
      </p:sp>
      <p:sp>
        <p:nvSpPr>
          <p:cNvPr id="4" name="Footer Placeholder 3"/>
          <p:cNvSpPr>
            <a:spLocks noGrp="1"/>
          </p:cNvSpPr>
          <p:nvPr>
            <p:ph type="ftr" sz="quarter" idx="11"/>
          </p:nvPr>
        </p:nvSpPr>
        <p:spPr>
          <a:xfrm>
            <a:off x="3124200" y="6248400"/>
            <a:ext cx="4114800" cy="457200"/>
          </a:xfrm>
        </p:spPr>
        <p:txBody>
          <a:bodyPr/>
          <a:lstStyle/>
          <a:p>
            <a:pPr>
              <a:defRPr/>
            </a:pPr>
            <a:r>
              <a:rPr lang="en-US" dirty="0" err="1">
                <a:solidFill>
                  <a:srgbClr val="FFFF00"/>
                </a:solidFill>
              </a:rPr>
              <a:t>Kozakowski</a:t>
            </a:r>
            <a:r>
              <a:rPr lang="en-US" dirty="0">
                <a:solidFill>
                  <a:srgbClr val="FFFF00"/>
                </a:solidFill>
              </a:rPr>
              <a:t> et al. Kid Int 2015: 88: 332</a:t>
            </a:r>
          </a:p>
        </p:txBody>
      </p:sp>
    </p:spTree>
    <p:extLst>
      <p:ext uri="{BB962C8B-B14F-4D97-AF65-F5344CB8AC3E}">
        <p14:creationId xmlns:p14="http://schemas.microsoft.com/office/powerpoint/2010/main" val="865862229"/>
      </p:ext>
    </p:extLst>
  </p:cSld>
  <p:clrMapOvr>
    <a:masterClrMapping/>
  </p:clrMapOvr>
  <p:transition>
    <p:cover dir="l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ctrTitle"/>
          </p:nvPr>
        </p:nvSpPr>
        <p:spPr>
          <a:xfrm>
            <a:off x="38100" y="190500"/>
            <a:ext cx="9067800" cy="876300"/>
          </a:xfrm>
        </p:spPr>
        <p:txBody>
          <a:bodyPr/>
          <a:lstStyle/>
          <a:p>
            <a:r>
              <a:rPr lang="en-US" altLang="en-US" sz="3200" dirty="0">
                <a:solidFill>
                  <a:srgbClr val="FFFF00"/>
                </a:solidFill>
              </a:rPr>
              <a:t>Molecular Dx Does Not Solve the Problem of  Limited Specificity </a:t>
            </a:r>
          </a:p>
        </p:txBody>
      </p:sp>
      <p:sp>
        <p:nvSpPr>
          <p:cNvPr id="3" name="Subtitle 2"/>
          <p:cNvSpPr>
            <a:spLocks noGrp="1"/>
          </p:cNvSpPr>
          <p:nvPr>
            <p:ph type="subTitle" idx="1"/>
          </p:nvPr>
        </p:nvSpPr>
        <p:spPr>
          <a:xfrm>
            <a:off x="49473" y="1524000"/>
            <a:ext cx="8915400" cy="5334000"/>
          </a:xfrm>
        </p:spPr>
        <p:txBody>
          <a:bodyPr>
            <a:normAutofit fontScale="92500"/>
          </a:bodyPr>
          <a:lstStyle/>
          <a:p>
            <a:pPr marL="457200" indent="-457200" algn="l">
              <a:lnSpc>
                <a:spcPct val="80000"/>
              </a:lnSpc>
              <a:buFont typeface="Arial" panose="020B0604020202020204" pitchFamily="34" charset="0"/>
              <a:buChar char="•"/>
            </a:pPr>
            <a:endParaRPr lang="en-US" altLang="en-US" dirty="0">
              <a:solidFill>
                <a:schemeClr val="bg1"/>
              </a:solidFill>
              <a:latin typeface="Arial" charset="0"/>
              <a:ea typeface="Arial" charset="0"/>
              <a:cs typeface="Arial" charset="0"/>
            </a:endParaRPr>
          </a:p>
          <a:p>
            <a:pPr marL="457200" lvl="0" indent="-457200" algn="l" defTabSz="685800" eaLnBrk="1" hangingPunct="1">
              <a:spcBef>
                <a:spcPct val="0"/>
              </a:spcBef>
              <a:buFont typeface="Arial" panose="020B0604020202020204" pitchFamily="34" charset="0"/>
              <a:buChar char="•"/>
              <a:defRPr/>
            </a:pPr>
            <a:r>
              <a:rPr lang="en-US" altLang="en-US" sz="2800" dirty="0">
                <a:solidFill>
                  <a:srgbClr val="FFFFFF"/>
                </a:solidFill>
                <a:latin typeface="Arial" panose="020B0604020202020204" pitchFamily="34" charset="0"/>
                <a:ea typeface="+mj-ea"/>
                <a:cs typeface="Arial" charset="0"/>
              </a:rPr>
              <a:t>G &amp; </a:t>
            </a:r>
            <a:r>
              <a:rPr lang="en-US" altLang="en-US" sz="2800" dirty="0" err="1">
                <a:solidFill>
                  <a:srgbClr val="FFFFFF"/>
                </a:solidFill>
                <a:latin typeface="Arial" panose="020B0604020202020204" pitchFamily="34" charset="0"/>
                <a:ea typeface="+mj-ea"/>
                <a:cs typeface="Arial" charset="0"/>
              </a:rPr>
              <a:t>ptc</a:t>
            </a:r>
            <a:r>
              <a:rPr lang="en-US" altLang="en-US" sz="2800" dirty="0">
                <a:solidFill>
                  <a:srgbClr val="FFFFFF"/>
                </a:solidFill>
                <a:latin typeface="Arial" panose="020B0604020202020204" pitchFamily="34" charset="0"/>
                <a:ea typeface="+mj-ea"/>
                <a:cs typeface="Arial" charset="0"/>
              </a:rPr>
              <a:t> are simply assumed to be specific for </a:t>
            </a:r>
            <a:r>
              <a:rPr lang="en-US" altLang="en-US" sz="2800" dirty="0" err="1">
                <a:solidFill>
                  <a:srgbClr val="FFFFFF"/>
                </a:solidFill>
                <a:latin typeface="Arial" panose="020B0604020202020204" pitchFamily="34" charset="0"/>
                <a:ea typeface="+mj-ea"/>
                <a:cs typeface="Arial" charset="0"/>
              </a:rPr>
              <a:t>ABMR</a:t>
            </a:r>
            <a:r>
              <a:rPr lang="en-US" altLang="en-US" sz="2800" dirty="0">
                <a:solidFill>
                  <a:srgbClr val="FFFFFF"/>
                </a:solidFill>
                <a:latin typeface="Arial" panose="020B0604020202020204" pitchFamily="34" charset="0"/>
                <a:ea typeface="+mj-ea"/>
                <a:cs typeface="Arial" charset="0"/>
              </a:rPr>
              <a:t> 100% of the time when </a:t>
            </a:r>
            <a:r>
              <a:rPr lang="en-US" altLang="en-US" sz="2800" dirty="0" err="1">
                <a:solidFill>
                  <a:srgbClr val="FFFFFF"/>
                </a:solidFill>
                <a:latin typeface="Arial" panose="020B0604020202020204" pitchFamily="34" charset="0"/>
                <a:ea typeface="+mj-ea"/>
                <a:cs typeface="Arial" charset="0"/>
              </a:rPr>
              <a:t>MLs</a:t>
            </a:r>
            <a:r>
              <a:rPr lang="en-US" altLang="en-US" sz="2800" dirty="0">
                <a:solidFill>
                  <a:srgbClr val="FFFFFF"/>
                </a:solidFill>
                <a:latin typeface="Arial" panose="020B0604020202020204" pitchFamily="34" charset="0"/>
                <a:ea typeface="+mj-ea"/>
                <a:cs typeface="Arial" charset="0"/>
              </a:rPr>
              <a:t> are developed </a:t>
            </a:r>
          </a:p>
          <a:p>
            <a:pPr lvl="0" algn="l" defTabSz="685800" eaLnBrk="1" hangingPunct="1">
              <a:spcBef>
                <a:spcPct val="0"/>
              </a:spcBef>
              <a:defRPr/>
            </a:pPr>
            <a:endParaRPr lang="en-US" altLang="en-US" sz="2800" dirty="0">
              <a:solidFill>
                <a:srgbClr val="FFFFFF"/>
              </a:solidFill>
              <a:latin typeface="Arial" panose="020B0604020202020204" pitchFamily="34" charset="0"/>
              <a:ea typeface="+mj-ea"/>
              <a:cs typeface="Arial" charset="0"/>
            </a:endParaRPr>
          </a:p>
          <a:p>
            <a:pPr marL="457200" lvl="0" indent="-457200" algn="l" defTabSz="685800" eaLnBrk="1" hangingPunct="1">
              <a:spcBef>
                <a:spcPct val="0"/>
              </a:spcBef>
              <a:buFont typeface="Arial" panose="020B0604020202020204" pitchFamily="34" charset="0"/>
              <a:buChar char="•"/>
              <a:defRPr/>
            </a:pPr>
            <a:r>
              <a:rPr lang="en-US" altLang="en-US" sz="2800" dirty="0">
                <a:solidFill>
                  <a:srgbClr val="FFFFFF"/>
                </a:solidFill>
                <a:latin typeface="Arial" panose="020B0604020202020204" pitchFamily="34" charset="0"/>
                <a:ea typeface="+mj-ea"/>
                <a:cs typeface="Arial" charset="0"/>
              </a:rPr>
              <a:t>Other examples of Non-specificity Molecular Signatures</a:t>
            </a:r>
          </a:p>
          <a:p>
            <a:pPr lvl="0" algn="l" defTabSz="685800" eaLnBrk="1" hangingPunct="1">
              <a:spcBef>
                <a:spcPct val="0"/>
              </a:spcBef>
              <a:defRPr/>
            </a:pPr>
            <a:endParaRPr lang="en-US" altLang="en-US" sz="2800" dirty="0">
              <a:solidFill>
                <a:srgbClr val="FFFFFF"/>
              </a:solidFill>
              <a:latin typeface="Arial" panose="020B0604020202020204" pitchFamily="34" charset="0"/>
              <a:ea typeface="+mj-ea"/>
              <a:cs typeface="Arial" charset="0"/>
            </a:endParaRPr>
          </a:p>
          <a:p>
            <a:pPr lvl="0" algn="l" defTabSz="685800" eaLnBrk="1" hangingPunct="1">
              <a:spcBef>
                <a:spcPct val="0"/>
              </a:spcBef>
              <a:defRPr/>
            </a:pPr>
            <a:r>
              <a:rPr lang="en-US" altLang="en-US" sz="2800" dirty="0">
                <a:solidFill>
                  <a:srgbClr val="FFFFFF"/>
                </a:solidFill>
                <a:latin typeface="Arial" panose="020B0604020202020204" pitchFamily="34" charset="0"/>
                <a:ea typeface="+mj-ea"/>
                <a:cs typeface="Arial" charset="0"/>
              </a:rPr>
              <a:t>	- Tubular injury transcripts present in </a:t>
            </a:r>
            <a:r>
              <a:rPr lang="en-US" altLang="en-US" sz="2800" dirty="0" err="1">
                <a:solidFill>
                  <a:srgbClr val="FFFFFF"/>
                </a:solidFill>
                <a:latin typeface="Arial" panose="020B0604020202020204" pitchFamily="34" charset="0"/>
                <a:ea typeface="+mj-ea"/>
                <a:cs typeface="Arial" charset="0"/>
              </a:rPr>
              <a:t>ATN</a:t>
            </a:r>
            <a:r>
              <a:rPr lang="en-US" altLang="en-US" sz="2800" dirty="0">
                <a:solidFill>
                  <a:srgbClr val="FFFFFF"/>
                </a:solidFill>
                <a:latin typeface="Arial" panose="020B0604020202020204" pitchFamily="34" charset="0"/>
                <a:ea typeface="+mj-ea"/>
                <a:cs typeface="Arial" charset="0"/>
              </a:rPr>
              <a:t> &amp; TCMR</a:t>
            </a:r>
          </a:p>
          <a:p>
            <a:pPr algn="l" defTabSz="685800" eaLnBrk="1" hangingPunct="1">
              <a:spcBef>
                <a:spcPct val="0"/>
              </a:spcBef>
              <a:defRPr/>
            </a:pPr>
            <a:r>
              <a:rPr lang="en-US" altLang="en-US" sz="2800" dirty="0">
                <a:solidFill>
                  <a:srgbClr val="FFFFFF"/>
                </a:solidFill>
                <a:latin typeface="Arial" panose="020B0604020202020204" pitchFamily="34" charset="0"/>
                <a:ea typeface="+mj-ea"/>
                <a:cs typeface="Arial" charset="0"/>
              </a:rPr>
              <a:t> </a:t>
            </a:r>
          </a:p>
          <a:p>
            <a:pPr algn="l" defTabSz="685800" eaLnBrk="1" hangingPunct="1">
              <a:spcBef>
                <a:spcPct val="0"/>
              </a:spcBef>
              <a:defRPr/>
            </a:pPr>
            <a:r>
              <a:rPr lang="en-US" altLang="en-US" sz="2800" dirty="0">
                <a:solidFill>
                  <a:srgbClr val="FFFFFF"/>
                </a:solidFill>
                <a:latin typeface="Arial" panose="020B0604020202020204" pitchFamily="34" charset="0"/>
                <a:ea typeface="+mj-ea"/>
                <a:cs typeface="Arial" charset="0"/>
              </a:rPr>
              <a:t>	- GE profiles TCMR/BKVN ~identical in many studies</a:t>
            </a:r>
          </a:p>
          <a:p>
            <a:pPr marL="457200" lvl="0" indent="-457200" algn="l" defTabSz="685800" eaLnBrk="1" hangingPunct="1">
              <a:spcBef>
                <a:spcPct val="0"/>
              </a:spcBef>
              <a:buFont typeface="Arial" panose="020B0604020202020204" pitchFamily="34" charset="0"/>
              <a:buChar char="•"/>
              <a:defRPr/>
            </a:pPr>
            <a:endParaRPr lang="en-US" altLang="en-US" sz="2800" dirty="0">
              <a:solidFill>
                <a:srgbClr val="FFFFFF"/>
              </a:solidFill>
              <a:latin typeface="Arial" panose="020B0604020202020204" pitchFamily="34" charset="0"/>
              <a:ea typeface="+mj-ea"/>
              <a:cs typeface="Arial" charset="0"/>
            </a:endParaRPr>
          </a:p>
          <a:p>
            <a:pPr lvl="0" algn="l" defTabSz="685800" eaLnBrk="1" hangingPunct="1">
              <a:spcBef>
                <a:spcPct val="0"/>
              </a:spcBef>
              <a:defRPr/>
            </a:pPr>
            <a:r>
              <a:rPr lang="en-US" altLang="en-US" sz="2800" dirty="0">
                <a:solidFill>
                  <a:srgbClr val="FFFFFF"/>
                </a:solidFill>
                <a:latin typeface="Arial" panose="020B0604020202020204" pitchFamily="34" charset="0"/>
                <a:ea typeface="+mj-ea"/>
                <a:cs typeface="Arial" charset="0"/>
              </a:rPr>
              <a:t>	- Molecular panels predictive of graft loss in late 			Bxs have no predictive value in 6w protocol Bxs</a:t>
            </a:r>
          </a:p>
          <a:p>
            <a:pPr lvl="0" algn="l" defTabSz="685800" eaLnBrk="1" hangingPunct="1">
              <a:spcBef>
                <a:spcPct val="0"/>
              </a:spcBef>
              <a:defRPr/>
            </a:pPr>
            <a:endParaRPr lang="en-US" altLang="en-US" sz="2800" dirty="0">
              <a:solidFill>
                <a:srgbClr val="FFFFFF"/>
              </a:solidFill>
              <a:latin typeface="Arial" panose="020B0604020202020204" pitchFamily="34" charset="0"/>
              <a:ea typeface="+mj-ea"/>
              <a:cs typeface="Arial" charset="0"/>
            </a:endParaRPr>
          </a:p>
          <a:p>
            <a:pPr marL="457200" lvl="0" indent="-457200" algn="l" defTabSz="685800" eaLnBrk="1" hangingPunct="1">
              <a:spcBef>
                <a:spcPct val="0"/>
              </a:spcBef>
              <a:buFont typeface="Arial" panose="020B0604020202020204" pitchFamily="34" charset="0"/>
              <a:buChar char="•"/>
              <a:defRPr/>
            </a:pPr>
            <a:endParaRPr lang="en-US" altLang="en-US" dirty="0">
              <a:solidFill>
                <a:srgbClr val="F8F8F8"/>
              </a:solidFill>
              <a:latin typeface="Arial" pitchFamily="34" charset="0"/>
            </a:endParaRPr>
          </a:p>
          <a:p>
            <a:pPr marL="457200" lvl="0" indent="-457200" algn="l" defTabSz="685800" eaLnBrk="1" hangingPunct="1">
              <a:spcBef>
                <a:spcPct val="0"/>
              </a:spcBef>
              <a:buFont typeface="Arial" panose="020B0604020202020204" pitchFamily="34" charset="0"/>
              <a:buChar char="•"/>
              <a:defRPr/>
            </a:pPr>
            <a:endParaRPr lang="en-US" altLang="en-US" sz="2800" dirty="0">
              <a:solidFill>
                <a:srgbClr val="FFFFFF"/>
              </a:solidFill>
              <a:latin typeface="Arial" panose="020B0604020202020204" pitchFamily="34" charset="0"/>
              <a:ea typeface="+mj-ea"/>
              <a:cs typeface="Arial" charset="0"/>
            </a:endParaRPr>
          </a:p>
          <a:p>
            <a:pPr marL="457200" lvl="0" indent="-457200" algn="l" defTabSz="685800" eaLnBrk="1" hangingPunct="1">
              <a:spcBef>
                <a:spcPct val="0"/>
              </a:spcBef>
              <a:buFont typeface="Arial" panose="020B0604020202020204" pitchFamily="34" charset="0"/>
              <a:buChar char="•"/>
              <a:defRPr/>
            </a:pPr>
            <a:endParaRPr lang="en-US" altLang="en-US" sz="2800" dirty="0">
              <a:solidFill>
                <a:srgbClr val="FFFFFF"/>
              </a:solidFill>
              <a:latin typeface="Arial" panose="020B0604020202020204" pitchFamily="34" charset="0"/>
              <a:ea typeface="+mj-ea"/>
              <a:cs typeface="Arial" charset="0"/>
            </a:endParaRPr>
          </a:p>
          <a:p>
            <a:pPr lvl="1" algn="l">
              <a:lnSpc>
                <a:spcPct val="80000"/>
              </a:lnSpc>
            </a:pPr>
            <a:endParaRPr lang="en-US" altLang="en-US" dirty="0">
              <a:solidFill>
                <a:schemeClr val="bg1"/>
              </a:solidFill>
              <a:latin typeface="Arial" charset="0"/>
              <a:ea typeface="Arial" charset="0"/>
              <a:cs typeface="Arial" charset="0"/>
            </a:endParaRPr>
          </a:p>
          <a:p>
            <a:pPr lvl="1" algn="l">
              <a:lnSpc>
                <a:spcPct val="80000"/>
              </a:lnSpc>
            </a:pPr>
            <a:endParaRPr lang="en-US" altLang="en-US"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040105761"/>
      </p:ext>
    </p:extLst>
  </p:cSld>
  <p:clrMapOvr>
    <a:masterClrMapping/>
  </p:clrMapOvr>
  <p:transition>
    <p:cover dir="l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ajtab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6C1ED87-7D63-4002-ACDF-C49DC26DE892}"/>
              </a:ext>
            </a:extLst>
          </p:cNvPr>
          <p:cNvSpPr txBox="1"/>
          <p:nvPr/>
        </p:nvSpPr>
        <p:spPr>
          <a:xfrm>
            <a:off x="0" y="5627131"/>
            <a:ext cx="7239000" cy="1200329"/>
          </a:xfrm>
          <a:prstGeom prst="rect">
            <a:avLst/>
          </a:prstGeom>
          <a:solidFill>
            <a:schemeClr val="bg1">
              <a:lumMod val="65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charset="0"/>
                <a:cs typeface="Arial" charset="0"/>
              </a:rPr>
              <a:t>C4d -</a:t>
            </a:r>
            <a:r>
              <a:rPr kumimoji="0" lang="en-US" sz="2400" b="0" i="0" u="none" strike="noStrike" kern="1200" cap="none" spc="0" normalizeH="0" baseline="0" noProof="0" dirty="0" err="1">
                <a:ln>
                  <a:noFill/>
                </a:ln>
                <a:solidFill>
                  <a:srgbClr val="000000"/>
                </a:solidFill>
                <a:effectLst/>
                <a:uLnTx/>
                <a:uFillTx/>
                <a:latin typeface="Times New Roman" charset="0"/>
                <a:cs typeface="Arial" charset="0"/>
              </a:rPr>
              <a:t>ve</a:t>
            </a:r>
            <a:r>
              <a:rPr kumimoji="0" lang="en-US" sz="2400" b="0" i="0" u="none" strike="noStrike" kern="1200" cap="none" spc="0" normalizeH="0" baseline="0" noProof="0" dirty="0">
                <a:ln>
                  <a:noFill/>
                </a:ln>
                <a:solidFill>
                  <a:srgbClr val="000000"/>
                </a:solidFill>
                <a:effectLst/>
                <a:uLnTx/>
                <a:uFillTx/>
                <a:latin typeface="Times New Roman" charset="0"/>
                <a:cs typeface="Arial" charset="0"/>
              </a:rPr>
              <a:t>, </a:t>
            </a:r>
            <a:r>
              <a:rPr kumimoji="0" lang="en-US" sz="2400" b="0" i="0" u="none" strike="noStrike" kern="1200" cap="none" spc="0" normalizeH="0" baseline="0" noProof="0" dirty="0" err="1">
                <a:ln>
                  <a:noFill/>
                </a:ln>
                <a:solidFill>
                  <a:srgbClr val="000000"/>
                </a:solidFill>
                <a:effectLst/>
                <a:uLnTx/>
                <a:uFillTx/>
                <a:latin typeface="Times New Roman" charset="0"/>
                <a:cs typeface="Arial" charset="0"/>
              </a:rPr>
              <a:t>DSA</a:t>
            </a:r>
            <a:r>
              <a:rPr kumimoji="0" lang="en-US" sz="2400" b="0" i="0" u="none" strike="noStrike" kern="1200" cap="none" spc="0" normalizeH="0" baseline="0" noProof="0" dirty="0">
                <a:ln>
                  <a:noFill/>
                </a:ln>
                <a:solidFill>
                  <a:srgbClr val="000000"/>
                </a:solidFill>
                <a:effectLst/>
                <a:uLnTx/>
                <a:uFillTx/>
                <a:latin typeface="Times New Roman" charset="0"/>
                <a:cs typeface="Arial" charset="0"/>
              </a:rPr>
              <a:t> -</a:t>
            </a:r>
            <a:r>
              <a:rPr kumimoji="0" lang="en-US" sz="2400" b="0" i="0" u="none" strike="noStrike" kern="1200" cap="none" spc="0" normalizeH="0" baseline="0" noProof="0" dirty="0" err="1">
                <a:ln>
                  <a:noFill/>
                </a:ln>
                <a:solidFill>
                  <a:srgbClr val="000000"/>
                </a:solidFill>
                <a:effectLst/>
                <a:uLnTx/>
                <a:uFillTx/>
                <a:latin typeface="Times New Roman" charset="0"/>
                <a:cs typeface="Arial" charset="0"/>
              </a:rPr>
              <a:t>ve</a:t>
            </a:r>
            <a:r>
              <a:rPr kumimoji="0" lang="en-US" sz="2400" b="0" i="0" u="none" strike="noStrike" kern="1200" cap="none" spc="0" normalizeH="0" baseline="0" noProof="0" dirty="0">
                <a:ln>
                  <a:noFill/>
                </a:ln>
                <a:solidFill>
                  <a:srgbClr val="000000"/>
                </a:solidFill>
                <a:effectLst/>
                <a:uLnTx/>
                <a:uFillTx/>
                <a:latin typeface="Times New Roman" charset="0"/>
                <a:cs typeface="Arial" charset="0"/>
              </a:rPr>
              <a:t>, No HLA, MICA, A2T1R antibody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charset="0"/>
                <a:cs typeface="Arial" charset="0"/>
              </a:rPr>
              <a:t>Responded to steroids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charset="0"/>
                <a:cs typeface="Arial" charset="0"/>
              </a:rPr>
              <a:t>MDx</a:t>
            </a:r>
            <a:r>
              <a:rPr kumimoji="0" lang="en-US" sz="2400" b="0" i="0" u="none" strike="noStrike" kern="1200" cap="none" spc="0" normalizeH="0" baseline="0" noProof="0" dirty="0">
                <a:ln>
                  <a:noFill/>
                </a:ln>
                <a:solidFill>
                  <a:srgbClr val="000000"/>
                </a:solidFill>
                <a:effectLst/>
                <a:uLnTx/>
                <a:uFillTx/>
                <a:latin typeface="Times New Roman" charset="0"/>
                <a:cs typeface="Arial" charset="0"/>
              </a:rPr>
              <a:t> detection </a:t>
            </a:r>
            <a:r>
              <a:rPr kumimoji="0" lang="en-US" sz="2400" b="0" i="0" u="none" strike="noStrike" kern="1200" cap="none" spc="0" normalizeH="0" baseline="0" noProof="0" dirty="0" err="1">
                <a:ln>
                  <a:noFill/>
                </a:ln>
                <a:solidFill>
                  <a:srgbClr val="000000"/>
                </a:solidFill>
                <a:effectLst/>
                <a:uLnTx/>
                <a:uFillTx/>
                <a:latin typeface="Times New Roman" charset="0"/>
                <a:cs typeface="Arial" charset="0"/>
              </a:rPr>
              <a:t>ENDATs</a:t>
            </a:r>
            <a:r>
              <a:rPr kumimoji="0" lang="en-US" sz="2400" b="0" i="0" u="none" strike="noStrike" kern="1200" cap="none" spc="0" normalizeH="0" baseline="0" noProof="0" dirty="0">
                <a:ln>
                  <a:noFill/>
                </a:ln>
                <a:solidFill>
                  <a:srgbClr val="000000"/>
                </a:solidFill>
                <a:effectLst/>
                <a:uLnTx/>
                <a:uFillTx/>
                <a:latin typeface="Times New Roman" charset="0"/>
                <a:cs typeface="Arial" charset="0"/>
              </a:rPr>
              <a:t> </a:t>
            </a:r>
            <a:r>
              <a:rPr lang="en-US" dirty="0">
                <a:solidFill>
                  <a:srgbClr val="000000"/>
                </a:solidFill>
              </a:rPr>
              <a:t>w</a:t>
            </a:r>
            <a:r>
              <a:rPr kumimoji="0" lang="en-US" sz="2400" b="0" i="0" u="none" strike="noStrike" kern="1200" cap="none" spc="0" normalizeH="0" baseline="0" noProof="0" dirty="0" err="1">
                <a:ln>
                  <a:noFill/>
                </a:ln>
                <a:solidFill>
                  <a:srgbClr val="000000"/>
                </a:solidFill>
                <a:effectLst/>
                <a:uLnTx/>
                <a:uFillTx/>
                <a:latin typeface="Times New Roman" charset="0"/>
                <a:cs typeface="Arial" charset="0"/>
              </a:rPr>
              <a:t>ould</a:t>
            </a:r>
            <a:r>
              <a:rPr kumimoji="0" lang="en-US" sz="2400" b="0" i="0" u="none" strike="noStrike" kern="1200" cap="none" spc="0" normalizeH="0" baseline="0" noProof="0" dirty="0">
                <a:ln>
                  <a:noFill/>
                </a:ln>
                <a:solidFill>
                  <a:srgbClr val="000000"/>
                </a:solidFill>
                <a:effectLst/>
                <a:uLnTx/>
                <a:uFillTx/>
                <a:latin typeface="Times New Roman" charset="0"/>
                <a:cs typeface="Arial" charset="0"/>
              </a:rPr>
              <a:t> not change interpretation</a:t>
            </a:r>
          </a:p>
        </p:txBody>
      </p:sp>
      <p:sp>
        <p:nvSpPr>
          <p:cNvPr id="3" name="TextBox 2">
            <a:extLst>
              <a:ext uri="{FF2B5EF4-FFF2-40B4-BE49-F238E27FC236}">
                <a16:creationId xmlns:a16="http://schemas.microsoft.com/office/drawing/2014/main" id="{74BB81E8-C00E-4602-AB8F-1A0FA7E533B7}"/>
              </a:ext>
            </a:extLst>
          </p:cNvPr>
          <p:cNvSpPr txBox="1"/>
          <p:nvPr/>
        </p:nvSpPr>
        <p:spPr>
          <a:xfrm>
            <a:off x="0" y="30540"/>
            <a:ext cx="8991600" cy="584775"/>
          </a:xfrm>
          <a:prstGeom prst="rect">
            <a:avLst/>
          </a:prstGeom>
          <a:solidFill>
            <a:schemeClr val="bg1">
              <a:lumMod val="5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charset="0"/>
                <a:cs typeface="Arial" charset="0"/>
              </a:rPr>
              <a:t>BX CONSISTENT WITH TCMR GLOMERULITIS </a:t>
            </a:r>
          </a:p>
        </p:txBody>
      </p:sp>
    </p:spTree>
    <p:extLst>
      <p:ext uri="{BB962C8B-B14F-4D97-AF65-F5344CB8AC3E}">
        <p14:creationId xmlns:p14="http://schemas.microsoft.com/office/powerpoint/2010/main" val="3453463477"/>
      </p:ext>
    </p:extLst>
  </p:cSld>
  <p:clrMapOvr>
    <a:masterClrMapping/>
  </p:clrMapOvr>
  <p:transition>
    <p:cover dir="l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D6F12-D960-CBB3-FE42-F49B13C9B154}"/>
              </a:ext>
            </a:extLst>
          </p:cNvPr>
          <p:cNvSpPr>
            <a:spLocks noGrp="1"/>
          </p:cNvSpPr>
          <p:nvPr>
            <p:ph type="title"/>
          </p:nvPr>
        </p:nvSpPr>
        <p:spPr/>
        <p:txBody>
          <a:bodyPr/>
          <a:lstStyle/>
          <a:p>
            <a:r>
              <a:rPr lang="en-US" dirty="0">
                <a:solidFill>
                  <a:srgbClr val="AA8DF1"/>
                </a:solidFill>
              </a:rPr>
              <a:t>.</a:t>
            </a:r>
          </a:p>
        </p:txBody>
      </p:sp>
      <p:sp>
        <p:nvSpPr>
          <p:cNvPr id="3" name="Content Placeholder 2">
            <a:extLst>
              <a:ext uri="{FF2B5EF4-FFF2-40B4-BE49-F238E27FC236}">
                <a16:creationId xmlns:a16="http://schemas.microsoft.com/office/drawing/2014/main" id="{438FFEA5-D194-7165-7BBE-2FCBAEFA8D53}"/>
              </a:ext>
            </a:extLst>
          </p:cNvPr>
          <p:cNvSpPr>
            <a:spLocks noGrp="1"/>
          </p:cNvSpPr>
          <p:nvPr>
            <p:ph idx="1"/>
          </p:nvPr>
        </p:nvSpPr>
        <p:spPr/>
        <p:txBody>
          <a:bodyPr/>
          <a:lstStyle/>
          <a:p>
            <a:r>
              <a:rPr lang="en-US" dirty="0"/>
              <a:t>.</a:t>
            </a:r>
          </a:p>
        </p:txBody>
      </p:sp>
      <p:pic>
        <p:nvPicPr>
          <p:cNvPr id="7" name="Picture 6">
            <a:extLst>
              <a:ext uri="{FF2B5EF4-FFF2-40B4-BE49-F238E27FC236}">
                <a16:creationId xmlns:a16="http://schemas.microsoft.com/office/drawing/2014/main" id="{A5860735-A541-9DC3-5776-2EA53513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9" name="Picture 8">
            <a:extLst>
              <a:ext uri="{FF2B5EF4-FFF2-40B4-BE49-F238E27FC236}">
                <a16:creationId xmlns:a16="http://schemas.microsoft.com/office/drawing/2014/main" id="{CF2DB053-F22F-2F94-3307-3E1A80EDE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4770" y="0"/>
            <a:ext cx="4569229" cy="6858000"/>
          </a:xfrm>
          <a:prstGeom prst="rect">
            <a:avLst/>
          </a:prstGeom>
        </p:spPr>
      </p:pic>
    </p:spTree>
    <p:extLst>
      <p:ext uri="{BB962C8B-B14F-4D97-AF65-F5344CB8AC3E}">
        <p14:creationId xmlns:p14="http://schemas.microsoft.com/office/powerpoint/2010/main" val="4155128256"/>
      </p:ext>
    </p:extLst>
  </p:cSld>
  <p:clrMapOvr>
    <a:masterClrMapping/>
  </p:clrMapOvr>
  <p:transition>
    <p:cover dir="l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lIns="92075" tIns="46038" rIns="92075" bIns="46038"/>
          <a:lstStyle/>
          <a:p>
            <a:pPr eaLnBrk="1" hangingPunct="1"/>
            <a:r>
              <a:rPr lang="en-US" altLang="en-US" sz="2800" dirty="0">
                <a:solidFill>
                  <a:srgbClr val="FFFF00"/>
                </a:solidFill>
                <a:latin typeface="Arial" charset="0"/>
              </a:rPr>
              <a:t>Current Burden of TCMR in UPMC Tx Program</a:t>
            </a:r>
          </a:p>
        </p:txBody>
      </p:sp>
      <p:sp>
        <p:nvSpPr>
          <p:cNvPr id="159747" name="Rectangle 3"/>
          <p:cNvSpPr>
            <a:spLocks noGrp="1" noChangeArrowheads="1"/>
          </p:cNvSpPr>
          <p:nvPr>
            <p:ph type="body" idx="1"/>
          </p:nvPr>
        </p:nvSpPr>
        <p:spPr>
          <a:xfrm>
            <a:off x="152400" y="1981200"/>
            <a:ext cx="8991600" cy="4114800"/>
          </a:xfrm>
        </p:spPr>
        <p:txBody>
          <a:bodyPr lIns="92075" tIns="46038" rIns="92075" bIns="46038"/>
          <a:lstStyle/>
          <a:p>
            <a:pPr eaLnBrk="1" hangingPunct="1">
              <a:lnSpc>
                <a:spcPct val="90000"/>
              </a:lnSpc>
              <a:defRPr/>
            </a:pPr>
            <a:r>
              <a:rPr lang="en-US" altLang="en-US" sz="2400" dirty="0" err="1">
                <a:solidFill>
                  <a:srgbClr val="F8F8F8"/>
                </a:solidFill>
                <a:latin typeface="Arial" panose="020B0604020202020204" pitchFamily="34" charset="0"/>
              </a:rPr>
              <a:t>sTCMR</a:t>
            </a:r>
            <a:r>
              <a:rPr lang="en-US" altLang="en-US" sz="2400" dirty="0">
                <a:solidFill>
                  <a:srgbClr val="F8F8F8"/>
                </a:solidFill>
                <a:latin typeface="Arial" panose="020B0604020202020204" pitchFamily="34" charset="0"/>
              </a:rPr>
              <a:t> in 29.1% --&amp; cl-TCMR in 16.6% ---</a:t>
            </a:r>
            <a:r>
              <a:rPr lang="en-US" altLang="en-US" sz="2400" dirty="0" err="1">
                <a:solidFill>
                  <a:srgbClr val="FFFF00"/>
                </a:solidFill>
                <a:latin typeface="Arial" panose="020B0604020202020204" pitchFamily="34" charset="0"/>
              </a:rPr>
              <a:t>PBx</a:t>
            </a:r>
            <a:r>
              <a:rPr lang="en-US" altLang="en-US" sz="2400" dirty="0">
                <a:solidFill>
                  <a:srgbClr val="FFFF00"/>
                </a:solidFill>
                <a:latin typeface="Arial" panose="020B0604020202020204" pitchFamily="34" charset="0"/>
              </a:rPr>
              <a:t> 3m 12m </a:t>
            </a:r>
          </a:p>
          <a:p>
            <a:pPr marL="0" indent="0" eaLnBrk="1" hangingPunct="1">
              <a:lnSpc>
                <a:spcPct val="90000"/>
              </a:lnSpc>
              <a:buNone/>
              <a:defRPr/>
            </a:pPr>
            <a:endParaRPr lang="en-US" altLang="en-US" sz="2400" dirty="0">
              <a:solidFill>
                <a:srgbClr val="F8F8F8"/>
              </a:solidFill>
              <a:latin typeface="Arial" panose="020B0604020202020204" pitchFamily="34" charset="0"/>
            </a:endParaRPr>
          </a:p>
          <a:p>
            <a:pPr eaLnBrk="1" hangingPunct="1">
              <a:lnSpc>
                <a:spcPct val="90000"/>
              </a:lnSpc>
              <a:defRPr/>
            </a:pPr>
            <a:r>
              <a:rPr lang="en-US" altLang="en-US" sz="2400" dirty="0">
                <a:solidFill>
                  <a:srgbClr val="F8F8F8"/>
                </a:solidFill>
                <a:latin typeface="Arial" panose="020B0604020202020204" pitchFamily="34" charset="0"/>
              </a:rPr>
              <a:t>A-</a:t>
            </a:r>
            <a:r>
              <a:rPr lang="en-US" altLang="en-US" sz="2400" dirty="0" err="1">
                <a:solidFill>
                  <a:srgbClr val="F8F8F8"/>
                </a:solidFill>
                <a:latin typeface="Arial" panose="020B0604020202020204" pitchFamily="34" charset="0"/>
              </a:rPr>
              <a:t>ABMR</a:t>
            </a:r>
            <a:r>
              <a:rPr lang="en-US" altLang="en-US" sz="2400" dirty="0">
                <a:solidFill>
                  <a:srgbClr val="F8F8F8"/>
                </a:solidFill>
                <a:latin typeface="Arial" panose="020B0604020202020204" pitchFamily="34" charset="0"/>
              </a:rPr>
              <a:t> 4.6%, low risk , White, Caucasian, Non-sensitized</a:t>
            </a:r>
          </a:p>
          <a:p>
            <a:pPr eaLnBrk="1" hangingPunct="1">
              <a:lnSpc>
                <a:spcPct val="90000"/>
              </a:lnSpc>
              <a:defRPr/>
            </a:pPr>
            <a:endParaRPr lang="en-US" altLang="en-US" sz="2400" dirty="0">
              <a:solidFill>
                <a:srgbClr val="F8F8F8"/>
              </a:solidFill>
              <a:latin typeface="Arial" panose="020B0604020202020204" pitchFamily="34" charset="0"/>
            </a:endParaRPr>
          </a:p>
          <a:p>
            <a:pPr eaLnBrk="1" hangingPunct="1">
              <a:lnSpc>
                <a:spcPct val="90000"/>
              </a:lnSpc>
              <a:defRPr/>
            </a:pPr>
            <a:r>
              <a:rPr lang="en-US" altLang="en-US" sz="2400" dirty="0">
                <a:solidFill>
                  <a:srgbClr val="F8F8F8"/>
                </a:solidFill>
                <a:latin typeface="Arial" panose="020B0604020202020204" pitchFamily="34" charset="0"/>
              </a:rPr>
              <a:t>Virtually all </a:t>
            </a:r>
            <a:r>
              <a:rPr lang="en-US" altLang="en-US" sz="2400" dirty="0" err="1">
                <a:solidFill>
                  <a:srgbClr val="F8F8F8"/>
                </a:solidFill>
                <a:latin typeface="Arial" panose="020B0604020202020204" pitchFamily="34" charset="0"/>
              </a:rPr>
              <a:t>ABMR</a:t>
            </a:r>
            <a:r>
              <a:rPr lang="en-US" altLang="en-US" sz="2400" dirty="0">
                <a:solidFill>
                  <a:srgbClr val="F8F8F8"/>
                </a:solidFill>
                <a:latin typeface="Arial" panose="020B0604020202020204" pitchFamily="34" charset="0"/>
              </a:rPr>
              <a:t> biopsies have BL or higher TCMR</a:t>
            </a:r>
          </a:p>
          <a:p>
            <a:pPr eaLnBrk="1" hangingPunct="1">
              <a:lnSpc>
                <a:spcPct val="90000"/>
              </a:lnSpc>
              <a:defRPr/>
            </a:pPr>
            <a:endParaRPr lang="en-US" altLang="en-US" sz="2400" dirty="0">
              <a:solidFill>
                <a:srgbClr val="F8F8F8"/>
              </a:solidFill>
              <a:latin typeface="Arial" panose="020B0604020202020204" pitchFamily="34" charset="0"/>
            </a:endParaRPr>
          </a:p>
          <a:p>
            <a:pPr eaLnBrk="1" hangingPunct="1">
              <a:lnSpc>
                <a:spcPct val="90000"/>
              </a:lnSpc>
              <a:defRPr/>
            </a:pPr>
            <a:r>
              <a:rPr lang="en-US" altLang="en-US" sz="2400" dirty="0">
                <a:solidFill>
                  <a:srgbClr val="F8F8F8"/>
                </a:solidFill>
                <a:latin typeface="Arial" panose="020B0604020202020204" pitchFamily="34" charset="0"/>
              </a:rPr>
              <a:t>21% </a:t>
            </a:r>
            <a:r>
              <a:rPr lang="en-US" altLang="en-US" sz="2400" dirty="0" err="1">
                <a:solidFill>
                  <a:srgbClr val="F8F8F8"/>
                </a:solidFill>
                <a:latin typeface="Arial" panose="020B0604020202020204" pitchFamily="34" charset="0"/>
              </a:rPr>
              <a:t>sT</a:t>
            </a:r>
            <a:r>
              <a:rPr lang="en-US" altLang="en-US" sz="2400" dirty="0">
                <a:solidFill>
                  <a:srgbClr val="F8F8F8"/>
                </a:solidFill>
                <a:latin typeface="Arial" panose="020B0604020202020204" pitchFamily="34" charset="0"/>
              </a:rPr>
              <a:t> &amp; 34% </a:t>
            </a:r>
            <a:r>
              <a:rPr lang="en-US" altLang="en-US" sz="2400" dirty="0" err="1">
                <a:solidFill>
                  <a:srgbClr val="F8F8F8"/>
                </a:solidFill>
                <a:latin typeface="Arial" panose="020B0604020202020204" pitchFamily="34" charset="0"/>
              </a:rPr>
              <a:t>cT</a:t>
            </a:r>
            <a:r>
              <a:rPr lang="en-US" altLang="en-US" sz="2400" dirty="0">
                <a:solidFill>
                  <a:srgbClr val="F8F8F8"/>
                </a:solidFill>
                <a:latin typeface="Arial" panose="020B0604020202020204" pitchFamily="34" charset="0"/>
              </a:rPr>
              <a:t> develop </a:t>
            </a:r>
            <a:r>
              <a:rPr lang="en-US" altLang="en-US" sz="2400" dirty="0" err="1">
                <a:solidFill>
                  <a:srgbClr val="FFFF00"/>
                </a:solidFill>
                <a:latin typeface="Arial" panose="020B0604020202020204" pitchFamily="34" charset="0"/>
              </a:rPr>
              <a:t>dn</a:t>
            </a:r>
            <a:r>
              <a:rPr lang="en-US" altLang="en-US" sz="2400" dirty="0">
                <a:solidFill>
                  <a:srgbClr val="FFFF00"/>
                </a:solidFill>
                <a:latin typeface="Arial" panose="020B0604020202020204" pitchFamily="34" charset="0"/>
              </a:rPr>
              <a:t> </a:t>
            </a:r>
            <a:r>
              <a:rPr lang="en-US" altLang="en-US" sz="2400" dirty="0" err="1">
                <a:solidFill>
                  <a:srgbClr val="FFFF00"/>
                </a:solidFill>
                <a:latin typeface="Arial" panose="020B0604020202020204" pitchFamily="34" charset="0"/>
              </a:rPr>
              <a:t>DSA</a:t>
            </a:r>
            <a:r>
              <a:rPr lang="en-US" altLang="en-US" sz="2400" dirty="0">
                <a:solidFill>
                  <a:srgbClr val="FFFF00"/>
                </a:solidFill>
                <a:latin typeface="Arial" panose="020B0604020202020204" pitchFamily="34" charset="0"/>
              </a:rPr>
              <a:t> &lt; 1y </a:t>
            </a:r>
            <a:r>
              <a:rPr lang="en-US" altLang="en-US" sz="2400" dirty="0">
                <a:solidFill>
                  <a:srgbClr val="F8F8F8"/>
                </a:solidFill>
                <a:latin typeface="Arial" panose="020B0604020202020204" pitchFamily="34" charset="0"/>
              </a:rPr>
              <a:t>(transient 75%, 46%)</a:t>
            </a:r>
          </a:p>
          <a:p>
            <a:pPr marL="0" indent="0" eaLnBrk="1" hangingPunct="1">
              <a:lnSpc>
                <a:spcPct val="90000"/>
              </a:lnSpc>
              <a:buNone/>
              <a:defRPr/>
            </a:pPr>
            <a:endParaRPr lang="en-US" altLang="en-US" sz="2400" dirty="0">
              <a:solidFill>
                <a:srgbClr val="F8F8F8"/>
              </a:solidFill>
              <a:latin typeface="Arial" panose="020B0604020202020204" pitchFamily="34" charset="0"/>
            </a:endParaRPr>
          </a:p>
          <a:p>
            <a:pPr eaLnBrk="1" hangingPunct="1">
              <a:lnSpc>
                <a:spcPct val="90000"/>
              </a:lnSpc>
              <a:defRPr/>
            </a:pPr>
            <a:r>
              <a:rPr lang="en-US" altLang="en-US" sz="2400" dirty="0">
                <a:solidFill>
                  <a:srgbClr val="F8F8F8"/>
                </a:solidFill>
                <a:latin typeface="Arial" panose="020B0604020202020204" pitchFamily="34" charset="0"/>
              </a:rPr>
              <a:t>12/13 (92%) patients </a:t>
            </a:r>
            <a:r>
              <a:rPr lang="en-US" altLang="en-US" sz="2400" dirty="0" err="1">
                <a:solidFill>
                  <a:srgbClr val="FFFF00"/>
                </a:solidFill>
                <a:latin typeface="Arial" panose="020B0604020202020204" pitchFamily="34" charset="0"/>
              </a:rPr>
              <a:t>dnDSA</a:t>
            </a:r>
            <a:r>
              <a:rPr lang="en-US" altLang="en-US" sz="2400" dirty="0">
                <a:solidFill>
                  <a:srgbClr val="FFFF00"/>
                </a:solidFill>
                <a:latin typeface="Arial" panose="020B0604020202020204" pitchFamily="34" charset="0"/>
              </a:rPr>
              <a:t> &lt; 2y </a:t>
            </a:r>
            <a:r>
              <a:rPr lang="en-US" altLang="en-US" sz="2400" dirty="0">
                <a:solidFill>
                  <a:srgbClr val="F8F8F8"/>
                </a:solidFill>
                <a:latin typeface="Arial" panose="020B0604020202020204" pitchFamily="34" charset="0"/>
              </a:rPr>
              <a:t>have SC-i in </a:t>
            </a:r>
            <a:r>
              <a:rPr lang="en-US" altLang="en-US" sz="2400" dirty="0" err="1">
                <a:solidFill>
                  <a:srgbClr val="F8F8F8"/>
                </a:solidFill>
                <a:latin typeface="Arial" panose="020B0604020202020204" pitchFamily="34" charset="0"/>
              </a:rPr>
              <a:t>Pbx</a:t>
            </a:r>
            <a:endParaRPr lang="en-US" altLang="en-US" sz="2400" dirty="0">
              <a:solidFill>
                <a:srgbClr val="F8F8F8"/>
              </a:solidFill>
              <a:latin typeface="Arial" panose="020B0604020202020204" pitchFamily="34" charset="0"/>
            </a:endParaRPr>
          </a:p>
          <a:p>
            <a:pPr marL="0" indent="0" eaLnBrk="1" hangingPunct="1">
              <a:lnSpc>
                <a:spcPct val="90000"/>
              </a:lnSpc>
              <a:buNone/>
              <a:defRPr/>
            </a:pPr>
            <a:endParaRPr lang="en-US" altLang="en-US" sz="2400" dirty="0">
              <a:solidFill>
                <a:srgbClr val="F8F8F8"/>
              </a:solidFill>
              <a:latin typeface="Arial" panose="020B0604020202020204" pitchFamily="34" charset="0"/>
            </a:endParaRPr>
          </a:p>
          <a:p>
            <a:pPr eaLnBrk="1" hangingPunct="1">
              <a:lnSpc>
                <a:spcPct val="90000"/>
              </a:lnSpc>
              <a:defRPr/>
            </a:pPr>
            <a:endParaRPr lang="en-US" altLang="en-US" sz="2400" dirty="0">
              <a:solidFill>
                <a:srgbClr val="F8F8F8"/>
              </a:solidFill>
              <a:latin typeface="Arial" panose="020B0604020202020204" pitchFamily="34" charset="0"/>
            </a:endParaRPr>
          </a:p>
        </p:txBody>
      </p:sp>
      <p:sp>
        <p:nvSpPr>
          <p:cNvPr id="2" name="Footer Placeholder 1">
            <a:extLst>
              <a:ext uri="{FF2B5EF4-FFF2-40B4-BE49-F238E27FC236}">
                <a16:creationId xmlns:a16="http://schemas.microsoft.com/office/drawing/2014/main" id="{065385B7-DF7F-41B6-B333-8AC3EFB10ED9}"/>
              </a:ext>
            </a:extLst>
          </p:cNvPr>
          <p:cNvSpPr>
            <a:spLocks noGrp="1"/>
          </p:cNvSpPr>
          <p:nvPr>
            <p:ph type="ftr" sz="quarter" idx="11"/>
          </p:nvPr>
        </p:nvSpPr>
        <p:spPr>
          <a:xfrm>
            <a:off x="457200" y="6248400"/>
            <a:ext cx="6934200" cy="457200"/>
          </a:xfrm>
        </p:spPr>
        <p:txBody>
          <a:bodyPr/>
          <a:lstStyle/>
          <a:p>
            <a:pPr>
              <a:defRPr/>
            </a:pPr>
            <a:r>
              <a:rPr lang="en-US" dirty="0">
                <a:solidFill>
                  <a:schemeClr val="bg1"/>
                </a:solidFill>
              </a:rPr>
              <a:t>Mehta et al. </a:t>
            </a:r>
            <a:r>
              <a:rPr lang="en-US" dirty="0" err="1">
                <a:solidFill>
                  <a:schemeClr val="bg1"/>
                </a:solidFill>
              </a:rPr>
              <a:t>AJT</a:t>
            </a:r>
            <a:r>
              <a:rPr lang="en-US" dirty="0">
                <a:solidFill>
                  <a:schemeClr val="bg1"/>
                </a:solidFill>
              </a:rPr>
              <a:t> 2018: 18: 1710;  Hoffman et al. Transplant 2019: 103: 1457; Cherukuri et al Kid Int 2019: 96: 202</a:t>
            </a:r>
          </a:p>
        </p:txBody>
      </p:sp>
    </p:spTree>
    <p:extLst>
      <p:ext uri="{BB962C8B-B14F-4D97-AF65-F5344CB8AC3E}">
        <p14:creationId xmlns:p14="http://schemas.microsoft.com/office/powerpoint/2010/main" val="976077844"/>
      </p:ext>
    </p:extLst>
  </p:cSld>
  <p:clrMapOvr>
    <a:masterClrMapping/>
  </p:clrMapOvr>
  <p:transition>
    <p:cover dir="l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ctrTitle"/>
          </p:nvPr>
        </p:nvSpPr>
        <p:spPr>
          <a:xfrm>
            <a:off x="533400" y="457200"/>
            <a:ext cx="7772400" cy="1470025"/>
          </a:xfrm>
        </p:spPr>
        <p:txBody>
          <a:bodyPr/>
          <a:lstStyle/>
          <a:p>
            <a:r>
              <a:rPr lang="en-US" altLang="en-US" sz="3600" dirty="0" err="1">
                <a:solidFill>
                  <a:srgbClr val="FFFF00"/>
                </a:solidFill>
              </a:rPr>
              <a:t>IHC</a:t>
            </a:r>
            <a:r>
              <a:rPr lang="en-US" altLang="en-US" sz="3600" dirty="0">
                <a:solidFill>
                  <a:srgbClr val="FFFF00"/>
                </a:solidFill>
              </a:rPr>
              <a:t> Studies of Glomerulitis  </a:t>
            </a:r>
          </a:p>
        </p:txBody>
      </p:sp>
      <p:sp>
        <p:nvSpPr>
          <p:cNvPr id="3" name="Subtitle 2"/>
          <p:cNvSpPr>
            <a:spLocks noGrp="1"/>
          </p:cNvSpPr>
          <p:nvPr>
            <p:ph type="subTitle" idx="1"/>
          </p:nvPr>
        </p:nvSpPr>
        <p:spPr>
          <a:xfrm>
            <a:off x="457200" y="1927225"/>
            <a:ext cx="8077200" cy="3711575"/>
          </a:xfrm>
        </p:spPr>
        <p:txBody>
          <a:bodyPr>
            <a:normAutofit fontScale="92500" lnSpcReduction="10000"/>
          </a:bodyPr>
          <a:lstStyle/>
          <a:p>
            <a:pPr marL="914400" lvl="1" indent="-457200" algn="l">
              <a:lnSpc>
                <a:spcPct val="80000"/>
              </a:lnSpc>
              <a:buFont typeface="Arial" charset="0"/>
              <a:buChar char="•"/>
            </a:pPr>
            <a:endParaRPr lang="en-US" altLang="en-US" sz="3000" dirty="0">
              <a:solidFill>
                <a:schemeClr val="bg1"/>
              </a:solidFill>
              <a:latin typeface="Arial" charset="0"/>
              <a:ea typeface="Arial" charset="0"/>
              <a:cs typeface="Arial" charset="0"/>
            </a:endParaRPr>
          </a:p>
          <a:p>
            <a:pPr marL="914400" lvl="1" indent="-457200" algn="l">
              <a:lnSpc>
                <a:spcPct val="80000"/>
              </a:lnSpc>
              <a:buFont typeface="Arial" charset="0"/>
              <a:buChar char="•"/>
            </a:pPr>
            <a:r>
              <a:rPr lang="en-US" altLang="en-US" sz="3000" dirty="0">
                <a:solidFill>
                  <a:schemeClr val="bg1"/>
                </a:solidFill>
                <a:latin typeface="Arial" charset="0"/>
                <a:ea typeface="Arial" charset="0"/>
                <a:cs typeface="Arial" charset="0"/>
              </a:rPr>
              <a:t>4/5 studies show T-cells ~ 1/4th</a:t>
            </a:r>
          </a:p>
          <a:p>
            <a:pPr marL="914400" lvl="1" indent="-457200" algn="l">
              <a:lnSpc>
                <a:spcPct val="80000"/>
              </a:lnSpc>
            </a:pPr>
            <a:r>
              <a:rPr lang="en-US" altLang="en-US" sz="3000" dirty="0">
                <a:solidFill>
                  <a:schemeClr val="bg1"/>
                </a:solidFill>
                <a:latin typeface="Arial" charset="0"/>
                <a:ea typeface="Arial" charset="0"/>
                <a:cs typeface="Arial" charset="0"/>
              </a:rPr>
              <a:t>         </a:t>
            </a:r>
            <a:r>
              <a:rPr lang="en-US" altLang="en-US" sz="2600" dirty="0">
                <a:solidFill>
                  <a:schemeClr val="bg1"/>
                </a:solidFill>
                <a:latin typeface="Arial" charset="0"/>
                <a:ea typeface="Arial" charset="0"/>
                <a:cs typeface="Arial" charset="0"/>
              </a:rPr>
              <a:t>CD3 counts 1±2 vs CD68 3+/-2  per glom</a:t>
            </a:r>
          </a:p>
          <a:p>
            <a:pPr marL="914400" lvl="1" indent="-457200" algn="l">
              <a:lnSpc>
                <a:spcPct val="80000"/>
              </a:lnSpc>
            </a:pPr>
            <a:r>
              <a:rPr lang="en-US" altLang="en-US" sz="3000" dirty="0">
                <a:solidFill>
                  <a:schemeClr val="bg1"/>
                </a:solidFill>
                <a:latin typeface="Arial" charset="0"/>
                <a:ea typeface="Arial" charset="0"/>
                <a:cs typeface="Arial" charset="0"/>
              </a:rPr>
              <a:t>		</a:t>
            </a:r>
            <a:r>
              <a:rPr lang="en-US" altLang="en-US" sz="2200" dirty="0">
                <a:solidFill>
                  <a:schemeClr val="bg1"/>
                </a:solidFill>
                <a:latin typeface="Arial" charset="0"/>
                <a:ea typeface="Arial" charset="0"/>
                <a:cs typeface="Arial" charset="0"/>
              </a:rPr>
              <a:t>(</a:t>
            </a:r>
            <a:r>
              <a:rPr lang="en-US" altLang="en-US" sz="2200" dirty="0" err="1">
                <a:solidFill>
                  <a:schemeClr val="bg1"/>
                </a:solidFill>
                <a:latin typeface="Arial" charset="0"/>
                <a:ea typeface="Arial" charset="0"/>
                <a:cs typeface="Arial" charset="0"/>
              </a:rPr>
              <a:t>Magil</a:t>
            </a:r>
            <a:r>
              <a:rPr lang="en-US" altLang="en-US" sz="2200" dirty="0">
                <a:solidFill>
                  <a:schemeClr val="bg1"/>
                </a:solidFill>
                <a:latin typeface="Arial" charset="0"/>
                <a:ea typeface="Arial" charset="0"/>
                <a:cs typeface="Arial" charset="0"/>
              </a:rPr>
              <a:t>: </a:t>
            </a:r>
            <a:r>
              <a:rPr lang="en-US" altLang="en-US" sz="2200" dirty="0" err="1">
                <a:solidFill>
                  <a:schemeClr val="bg1"/>
                </a:solidFill>
                <a:latin typeface="Arial" charset="0"/>
                <a:ea typeface="Arial" charset="0"/>
                <a:cs typeface="Arial" charset="0"/>
              </a:rPr>
              <a:t>AJKD</a:t>
            </a:r>
            <a:r>
              <a:rPr lang="en-US" altLang="en-US" sz="2200" dirty="0">
                <a:solidFill>
                  <a:schemeClr val="bg1"/>
                </a:solidFill>
                <a:latin typeface="Arial" charset="0"/>
                <a:ea typeface="Arial" charset="0"/>
                <a:cs typeface="Arial" charset="0"/>
              </a:rPr>
              <a:t> 2005:45:1084)</a:t>
            </a:r>
          </a:p>
          <a:p>
            <a:pPr marL="914400" lvl="1" indent="-457200" algn="l">
              <a:lnSpc>
                <a:spcPct val="80000"/>
              </a:lnSpc>
            </a:pPr>
            <a:r>
              <a:rPr lang="en-US" altLang="en-US" sz="3000" dirty="0">
                <a:solidFill>
                  <a:schemeClr val="bg1"/>
                </a:solidFill>
                <a:latin typeface="Arial" charset="0"/>
                <a:ea typeface="Arial" charset="0"/>
                <a:cs typeface="Arial" charset="0"/>
              </a:rPr>
              <a:t>			</a:t>
            </a:r>
          </a:p>
          <a:p>
            <a:pPr marL="914400" lvl="1" indent="-457200" algn="l">
              <a:lnSpc>
                <a:spcPct val="80000"/>
              </a:lnSpc>
              <a:buFont typeface="Arial" charset="0"/>
              <a:buChar char="•"/>
            </a:pPr>
            <a:r>
              <a:rPr lang="en-US" altLang="en-US" sz="3000" dirty="0">
                <a:solidFill>
                  <a:schemeClr val="bg1"/>
                </a:solidFill>
                <a:latin typeface="Arial" charset="0"/>
                <a:ea typeface="Arial" charset="0"/>
                <a:cs typeface="Arial" charset="0"/>
              </a:rPr>
              <a:t>Bob Colvin series T-cells ~2x Mac</a:t>
            </a:r>
          </a:p>
          <a:p>
            <a:pPr marL="914400" lvl="1" indent="-457200" algn="l">
              <a:lnSpc>
                <a:spcPct val="80000"/>
              </a:lnSpc>
            </a:pPr>
            <a:r>
              <a:rPr lang="en-US" altLang="en-US" sz="2600" dirty="0">
                <a:solidFill>
                  <a:schemeClr val="bg1"/>
                </a:solidFill>
                <a:latin typeface="Arial" charset="0"/>
                <a:ea typeface="Arial" charset="0"/>
                <a:cs typeface="Arial" charset="0"/>
              </a:rPr>
              <a:t>          CD3 = 11 +/- 2 vs Leu7 mono = 6 +/- 2     </a:t>
            </a:r>
          </a:p>
          <a:p>
            <a:pPr marL="914400" lvl="1" indent="-457200" algn="l">
              <a:lnSpc>
                <a:spcPct val="80000"/>
              </a:lnSpc>
            </a:pPr>
            <a:r>
              <a:rPr lang="en-US" altLang="en-US" sz="3000" dirty="0">
                <a:solidFill>
                  <a:schemeClr val="bg1"/>
                </a:solidFill>
                <a:latin typeface="Arial" charset="0"/>
                <a:ea typeface="Arial" charset="0"/>
                <a:cs typeface="Arial" charset="0"/>
              </a:rPr>
              <a:t>	</a:t>
            </a:r>
            <a:r>
              <a:rPr lang="en-US" altLang="en-US" sz="1900" dirty="0">
                <a:solidFill>
                  <a:schemeClr val="bg1"/>
                </a:solidFill>
                <a:latin typeface="Arial" charset="0"/>
                <a:ea typeface="Arial" charset="0"/>
                <a:cs typeface="Arial" charset="0"/>
              </a:rPr>
              <a:t>(Tuazon/Colvin et al:  Am J Pathology 1987: 129: 119 )</a:t>
            </a:r>
          </a:p>
          <a:p>
            <a:pPr marL="914400" lvl="1" indent="-457200" algn="l">
              <a:lnSpc>
                <a:spcPct val="80000"/>
              </a:lnSpc>
            </a:pPr>
            <a:r>
              <a:rPr lang="en-US" altLang="en-US" sz="2600" dirty="0">
                <a:solidFill>
                  <a:schemeClr val="bg1"/>
                </a:solidFill>
                <a:latin typeface="Arial" charset="0"/>
                <a:ea typeface="Arial" charset="0"/>
                <a:cs typeface="Arial" charset="0"/>
              </a:rPr>
              <a:t>    			</a:t>
            </a:r>
            <a:endParaRPr lang="en-US" altLang="en-US" sz="2600" dirty="0">
              <a:solidFill>
                <a:schemeClr val="bg1"/>
              </a:solidFill>
            </a:endParaRPr>
          </a:p>
        </p:txBody>
      </p:sp>
    </p:spTree>
    <p:extLst>
      <p:ext uri="{BB962C8B-B14F-4D97-AF65-F5344CB8AC3E}">
        <p14:creationId xmlns:p14="http://schemas.microsoft.com/office/powerpoint/2010/main" val="2322865766"/>
      </p:ext>
    </p:extLst>
  </p:cSld>
  <p:clrMapOvr>
    <a:masterClrMapping/>
  </p:clrMapOvr>
  <p:transition>
    <p:cover dir="ld"/>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AAA25159-4E0B-4EC4-8F52-EA3D8076C458}"/>
              </a:ext>
            </a:extLst>
          </p:cNvPr>
          <p:cNvSpPr>
            <a:spLocks noGrp="1"/>
          </p:cNvSpPr>
          <p:nvPr>
            <p:ph type="ctrTitle"/>
          </p:nvPr>
        </p:nvSpPr>
        <p:spPr>
          <a:xfrm>
            <a:off x="1143000" y="1028700"/>
            <a:ext cx="6800850" cy="571500"/>
          </a:xfrm>
        </p:spPr>
        <p:txBody>
          <a:bodyPr/>
          <a:lstStyle/>
          <a:p>
            <a:pPr eaLnBrk="1" hangingPunct="1"/>
            <a:r>
              <a:rPr lang="en-US" altLang="en-US" sz="2400" dirty="0">
                <a:solidFill>
                  <a:srgbClr val="FFFF00"/>
                </a:solidFill>
              </a:rPr>
              <a:t>T-cell Infiltrates in </a:t>
            </a:r>
            <a:r>
              <a:rPr lang="en-US" altLang="en-US" sz="2400" dirty="0" err="1">
                <a:solidFill>
                  <a:srgbClr val="FFFF00"/>
                </a:solidFill>
              </a:rPr>
              <a:t>ABMR</a:t>
            </a:r>
            <a:r>
              <a:rPr lang="en-US" altLang="en-US" sz="2400" dirty="0">
                <a:solidFill>
                  <a:srgbClr val="FFFF00"/>
                </a:solidFill>
              </a:rPr>
              <a:t> Biopsies with Glomerulitis</a:t>
            </a:r>
          </a:p>
        </p:txBody>
      </p:sp>
      <p:sp>
        <p:nvSpPr>
          <p:cNvPr id="3" name="Subtitle 2">
            <a:extLst>
              <a:ext uri="{FF2B5EF4-FFF2-40B4-BE49-F238E27FC236}">
                <a16:creationId xmlns:a16="http://schemas.microsoft.com/office/drawing/2014/main" id="{343D4CDC-D909-414F-A550-C84A6902E587}"/>
              </a:ext>
            </a:extLst>
          </p:cNvPr>
          <p:cNvSpPr>
            <a:spLocks noGrp="1"/>
          </p:cNvSpPr>
          <p:nvPr>
            <p:ph type="subTitle" idx="1"/>
          </p:nvPr>
        </p:nvSpPr>
        <p:spPr>
          <a:xfrm>
            <a:off x="1143000" y="1943100"/>
            <a:ext cx="3429000" cy="4057650"/>
          </a:xfrm>
        </p:spPr>
        <p:txBody>
          <a:bodyPr rtlCol="0">
            <a:normAutofit fontScale="25000" lnSpcReduction="20000"/>
          </a:bodyPr>
          <a:lstStyle/>
          <a:p>
            <a:pPr marL="685800" lvl="1" indent="-342900" algn="l" eaLnBrk="1" fontAlgn="auto" hangingPunct="1">
              <a:spcAft>
                <a:spcPts val="0"/>
              </a:spcAft>
              <a:buFont typeface="Arial" panose="020B0604020202020204" pitchFamily="34" charset="0"/>
              <a:buChar char="•"/>
              <a:defRPr/>
            </a:pPr>
            <a:r>
              <a:rPr lang="en-US" sz="8400" dirty="0">
                <a:solidFill>
                  <a:schemeClr val="bg1"/>
                </a:solidFill>
                <a:latin typeface="Arial" panose="020B0604020202020204" pitchFamily="34" charset="0"/>
                <a:cs typeface="Arial" panose="020B0604020202020204" pitchFamily="34" charset="0"/>
              </a:rPr>
              <a:t>4/5 studies Mac ~ 3x T-cells </a:t>
            </a:r>
          </a:p>
          <a:p>
            <a:pPr lvl="1" algn="l" eaLnBrk="1" fontAlgn="auto" hangingPunct="1">
              <a:spcAft>
                <a:spcPts val="0"/>
              </a:spcAft>
              <a:defRPr/>
            </a:pPr>
            <a:r>
              <a:rPr lang="en-US" sz="8400" dirty="0">
                <a:solidFill>
                  <a:schemeClr val="bg1"/>
                </a:solidFill>
                <a:latin typeface="Arial" panose="020B0604020202020204" pitchFamily="34" charset="0"/>
                <a:cs typeface="Arial" panose="020B0604020202020204" pitchFamily="34" charset="0"/>
              </a:rPr>
              <a:t>         </a:t>
            </a:r>
            <a:r>
              <a:rPr lang="en-US" sz="6000" dirty="0">
                <a:solidFill>
                  <a:schemeClr val="bg1"/>
                </a:solidFill>
                <a:latin typeface="Arial" panose="020B0604020202020204" pitchFamily="34" charset="0"/>
                <a:cs typeface="Arial" panose="020B0604020202020204" pitchFamily="34" charset="0"/>
              </a:rPr>
              <a:t>CD68 counts per glom 	3+/-2  vs 1+/-2 CD3</a:t>
            </a:r>
            <a:r>
              <a:rPr lang="en-US" sz="8400" dirty="0">
                <a:solidFill>
                  <a:schemeClr val="bg1"/>
                </a:solidFill>
                <a:latin typeface="Arial" panose="020B0604020202020204" pitchFamily="34" charset="0"/>
                <a:cs typeface="Arial" panose="020B0604020202020204" pitchFamily="34" charset="0"/>
              </a:rPr>
              <a:t>					</a:t>
            </a:r>
          </a:p>
          <a:p>
            <a:pPr marL="685800" lvl="1" indent="-342900" algn="l" eaLnBrk="1" fontAlgn="auto" hangingPunct="1">
              <a:spcAft>
                <a:spcPts val="0"/>
              </a:spcAft>
              <a:buFont typeface="Arial" panose="020B0604020202020204" pitchFamily="34" charset="0"/>
              <a:buChar char="•"/>
              <a:defRPr/>
            </a:pPr>
            <a:r>
              <a:rPr lang="en-US" sz="8400" dirty="0">
                <a:solidFill>
                  <a:schemeClr val="bg1"/>
                </a:solidFill>
                <a:latin typeface="Arial" panose="020B0604020202020204" pitchFamily="34" charset="0"/>
                <a:cs typeface="Arial" panose="020B0604020202020204" pitchFamily="34" charset="0"/>
              </a:rPr>
              <a:t>R. Colvin series T-cells ~2x Mac</a:t>
            </a:r>
          </a:p>
          <a:p>
            <a:pPr lvl="1" algn="l" eaLnBrk="1" fontAlgn="auto" hangingPunct="1">
              <a:spcAft>
                <a:spcPts val="0"/>
              </a:spcAft>
              <a:defRPr/>
            </a:pPr>
            <a:r>
              <a:rPr lang="en-US" sz="8400" dirty="0">
                <a:solidFill>
                  <a:schemeClr val="bg1"/>
                </a:solidFill>
                <a:latin typeface="Arial" panose="020B0604020202020204" pitchFamily="34" charset="0"/>
                <a:cs typeface="Arial" panose="020B0604020202020204" pitchFamily="34" charset="0"/>
              </a:rPr>
              <a:t>      </a:t>
            </a:r>
            <a:r>
              <a:rPr lang="en-US" sz="6000" dirty="0">
                <a:solidFill>
                  <a:schemeClr val="bg1"/>
                </a:solidFill>
                <a:latin typeface="Arial" panose="020B0604020202020204" pitchFamily="34" charset="0"/>
                <a:cs typeface="Arial" panose="020B0604020202020204" pitchFamily="34" charset="0"/>
              </a:rPr>
              <a:t>CD3 = 11 +/- 2 vs Leu7mono 		= 6 +/- 2  </a:t>
            </a:r>
          </a:p>
          <a:p>
            <a:pPr lvl="1" algn="l" eaLnBrk="1" fontAlgn="auto" hangingPunct="1">
              <a:spcAft>
                <a:spcPts val="0"/>
              </a:spcAft>
              <a:defRPr/>
            </a:pPr>
            <a:r>
              <a:rPr lang="en-US" sz="6000" dirty="0">
                <a:solidFill>
                  <a:schemeClr val="bg1"/>
                </a:solidFill>
                <a:latin typeface="Arial" panose="020B0604020202020204" pitchFamily="34" charset="0"/>
                <a:cs typeface="Arial" panose="020B0604020202020204" pitchFamily="34" charset="0"/>
              </a:rPr>
              <a:t>	</a:t>
            </a:r>
          </a:p>
          <a:p>
            <a:pPr lvl="1" algn="l" eaLnBrk="1" fontAlgn="auto" hangingPunct="1">
              <a:spcAft>
                <a:spcPts val="0"/>
              </a:spcAft>
              <a:defRPr/>
            </a:pPr>
            <a:endParaRPr lang="en-US" sz="1275" dirty="0">
              <a:solidFill>
                <a:schemeClr val="bg1"/>
              </a:solidFill>
              <a:latin typeface="Arial" panose="020B0604020202020204" pitchFamily="34" charset="0"/>
              <a:cs typeface="Arial" panose="020B0604020202020204" pitchFamily="34" charset="0"/>
            </a:endParaRPr>
          </a:p>
          <a:p>
            <a:pPr lvl="1" algn="l" eaLnBrk="1" fontAlgn="auto" hangingPunct="1">
              <a:spcAft>
                <a:spcPts val="0"/>
              </a:spcAft>
              <a:defRPr/>
            </a:pPr>
            <a:r>
              <a:rPr lang="en-US" dirty="0">
                <a:solidFill>
                  <a:schemeClr val="bg1"/>
                </a:solidFill>
                <a:latin typeface="Arial" panose="020B0604020202020204" pitchFamily="34" charset="0"/>
                <a:cs typeface="Arial" panose="020B0604020202020204" pitchFamily="34" charset="0"/>
              </a:rPr>
              <a:t>    			</a:t>
            </a:r>
            <a:endParaRPr lang="en-US" dirty="0">
              <a:solidFill>
                <a:schemeClr val="bg1"/>
              </a:solidFill>
            </a:endParaRPr>
          </a:p>
        </p:txBody>
      </p:sp>
      <p:pic>
        <p:nvPicPr>
          <p:cNvPr id="4" name="Picture 8" descr="Figure 3A">
            <a:extLst>
              <a:ext uri="{FF2B5EF4-FFF2-40B4-BE49-F238E27FC236}">
                <a16:creationId xmlns:a16="http://schemas.microsoft.com/office/drawing/2014/main" id="{497450AE-3BDE-475D-9CCA-2F6B62E23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5874"/>
          <a:stretch>
            <a:fillRect/>
          </a:stretch>
        </p:blipFill>
        <p:spPr bwMode="auto">
          <a:xfrm>
            <a:off x="4572000" y="1943100"/>
            <a:ext cx="34290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E4CF149-7979-4EC8-8FED-F947ECFC69E9}"/>
              </a:ext>
            </a:extLst>
          </p:cNvPr>
          <p:cNvSpPr/>
          <p:nvPr/>
        </p:nvSpPr>
        <p:spPr>
          <a:xfrm>
            <a:off x="4686300" y="5657850"/>
            <a:ext cx="120015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800" dirty="0">
                <a:solidFill>
                  <a:prstClr val="white"/>
                </a:solidFill>
                <a:latin typeface="Calibri"/>
              </a:rPr>
              <a:t>Dr. I. </a:t>
            </a:r>
            <a:r>
              <a:rPr lang="en-US" sz="1800" dirty="0" err="1">
                <a:solidFill>
                  <a:prstClr val="white"/>
                </a:solidFill>
                <a:latin typeface="Calibri"/>
              </a:rPr>
              <a:t>Batal</a:t>
            </a:r>
            <a:endParaRPr lang="en-US" sz="1800" dirty="0">
              <a:solidFill>
                <a:prstClr val="white"/>
              </a:solidFill>
              <a:latin typeface="Calibri"/>
            </a:endParaRPr>
          </a:p>
        </p:txBody>
      </p:sp>
    </p:spTree>
    <p:extLst>
      <p:ext uri="{BB962C8B-B14F-4D97-AF65-F5344CB8AC3E}">
        <p14:creationId xmlns:p14="http://schemas.microsoft.com/office/powerpoint/2010/main" val="852432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ctrTitle"/>
          </p:nvPr>
        </p:nvSpPr>
        <p:spPr>
          <a:xfrm>
            <a:off x="1543050" y="1200151"/>
            <a:ext cx="5829300" cy="1102519"/>
          </a:xfrm>
        </p:spPr>
        <p:txBody>
          <a:bodyPr/>
          <a:lstStyle/>
          <a:p>
            <a:r>
              <a:rPr lang="en-US" altLang="en-US" sz="2700" dirty="0">
                <a:solidFill>
                  <a:srgbClr val="FFFF00"/>
                </a:solidFill>
              </a:rPr>
              <a:t>Biologic </a:t>
            </a:r>
            <a:r>
              <a:rPr lang="en-US" altLang="en-US" sz="2700" dirty="0" err="1">
                <a:solidFill>
                  <a:srgbClr val="FFFF00"/>
                </a:solidFill>
              </a:rPr>
              <a:t>Plausibilty</a:t>
            </a:r>
            <a:r>
              <a:rPr lang="en-US" altLang="en-US" sz="2700" dirty="0">
                <a:solidFill>
                  <a:srgbClr val="FFFF00"/>
                </a:solidFill>
              </a:rPr>
              <a:t> of T-cell Mediated Glomerulitis or PTC</a:t>
            </a:r>
          </a:p>
        </p:txBody>
      </p:sp>
      <p:sp>
        <p:nvSpPr>
          <p:cNvPr id="3" name="Subtitle 2"/>
          <p:cNvSpPr>
            <a:spLocks noGrp="1"/>
          </p:cNvSpPr>
          <p:nvPr>
            <p:ph type="subTitle" idx="1"/>
          </p:nvPr>
        </p:nvSpPr>
        <p:spPr>
          <a:xfrm>
            <a:off x="3771900" y="2686050"/>
            <a:ext cx="3200400" cy="2171700"/>
          </a:xfrm>
        </p:spPr>
        <p:txBody>
          <a:bodyPr>
            <a:normAutofit fontScale="62500" lnSpcReduction="20000"/>
          </a:bodyPr>
          <a:lstStyle/>
          <a:p>
            <a:pPr marL="342900" indent="-342900" algn="l">
              <a:buFont typeface="Arial" panose="020B0604020202020204" pitchFamily="34" charset="0"/>
              <a:buChar char="•"/>
              <a:defRPr/>
            </a:pPr>
            <a:r>
              <a:rPr lang="en-US" sz="2100" dirty="0">
                <a:solidFill>
                  <a:schemeClr val="bg1"/>
                </a:solidFill>
              </a:rPr>
              <a:t>Ag recognition repertoire of T-cell pool  corresponds to 10</a:t>
            </a:r>
            <a:r>
              <a:rPr lang="en-US" sz="2100" baseline="30000" dirty="0">
                <a:solidFill>
                  <a:schemeClr val="bg1"/>
                </a:solidFill>
              </a:rPr>
              <a:t>16</a:t>
            </a:r>
            <a:r>
              <a:rPr lang="en-US" sz="2100" dirty="0">
                <a:solidFill>
                  <a:schemeClr val="bg1"/>
                </a:solidFill>
              </a:rPr>
              <a:t> unique TCRs</a:t>
            </a:r>
          </a:p>
          <a:p>
            <a:pPr algn="l">
              <a:defRPr/>
            </a:pPr>
            <a:endParaRPr lang="en-US" sz="2100" dirty="0">
              <a:solidFill>
                <a:schemeClr val="bg1"/>
              </a:solidFill>
            </a:endParaRPr>
          </a:p>
          <a:p>
            <a:pPr marL="342900" indent="-342900" algn="l">
              <a:buFont typeface="Arial" panose="020B0604020202020204" pitchFamily="34" charset="0"/>
              <a:buChar char="•"/>
              <a:defRPr/>
            </a:pPr>
            <a:r>
              <a:rPr lang="en-US" sz="2100" dirty="0">
                <a:solidFill>
                  <a:schemeClr val="bg1"/>
                </a:solidFill>
              </a:rPr>
              <a:t>It is expected that endothelial cells will bear antigens that can be recognized by  T-cells </a:t>
            </a:r>
          </a:p>
          <a:p>
            <a:pPr marL="342900" indent="-342900" algn="l">
              <a:buFont typeface="Arial" panose="020B0604020202020204" pitchFamily="34" charset="0"/>
              <a:buChar char="•"/>
              <a:defRPr/>
            </a:pPr>
            <a:endParaRPr lang="en-US" sz="2100" dirty="0">
              <a:solidFill>
                <a:schemeClr val="bg1"/>
              </a:solidFill>
            </a:endParaRPr>
          </a:p>
          <a:p>
            <a:pPr algn="l">
              <a:defRPr/>
            </a:pPr>
            <a:r>
              <a:rPr lang="en-US" sz="2100" dirty="0">
                <a:solidFill>
                  <a:schemeClr val="bg1"/>
                </a:solidFill>
              </a:rPr>
              <a:t>         </a:t>
            </a:r>
          </a:p>
          <a:p>
            <a:pPr algn="l">
              <a:defRPr/>
            </a:pPr>
            <a:r>
              <a:rPr lang="en-US" sz="2100" dirty="0">
                <a:solidFill>
                  <a:schemeClr val="bg1"/>
                </a:solidFill>
              </a:rPr>
              <a:t> (presence of ENDATs in these biopsies should  not </a:t>
            </a:r>
            <a:r>
              <a:rPr lang="en-US" sz="2100" dirty="0" err="1">
                <a:solidFill>
                  <a:schemeClr val="bg1"/>
                </a:solidFill>
              </a:rPr>
              <a:t>ead</a:t>
            </a:r>
            <a:r>
              <a:rPr lang="en-US" sz="2100" dirty="0">
                <a:solidFill>
                  <a:schemeClr val="bg1"/>
                </a:solidFill>
              </a:rPr>
              <a:t> to re-</a:t>
            </a:r>
            <a:r>
              <a:rPr lang="en-US" sz="2100" dirty="0" err="1">
                <a:solidFill>
                  <a:schemeClr val="bg1"/>
                </a:solidFill>
              </a:rPr>
              <a:t>classication</a:t>
            </a:r>
            <a:r>
              <a:rPr lang="en-US" sz="2100" dirty="0">
                <a:solidFill>
                  <a:schemeClr val="bg1"/>
                </a:solidFill>
              </a:rPr>
              <a:t> as ABMR, unless antibody present) </a:t>
            </a:r>
          </a:p>
        </p:txBody>
      </p:sp>
      <p:pic>
        <p:nvPicPr>
          <p:cNvPr id="201732" name="Picture 2" descr="http://www.arthritis.co.za/images/t%20cell%20receptor%20copy.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2743200"/>
            <a:ext cx="24574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883768"/>
      </p:ext>
    </p:extLst>
  </p:cSld>
  <p:clrMapOvr>
    <a:masterClrMapping/>
  </p:clrMapOvr>
  <p:transition>
    <p:cover dir="l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77EB0-BEE3-4B4B-A235-759B7BCB60F0}"/>
              </a:ext>
            </a:extLst>
          </p:cNvPr>
          <p:cNvSpPr>
            <a:spLocks noGrp="1"/>
          </p:cNvSpPr>
          <p:nvPr>
            <p:ph type="title"/>
          </p:nvPr>
        </p:nvSpPr>
        <p:spPr>
          <a:xfrm>
            <a:off x="685800" y="2286000"/>
            <a:ext cx="7772400" cy="1447800"/>
          </a:xfrm>
        </p:spPr>
        <p:txBody>
          <a:bodyPr/>
          <a:lstStyle/>
          <a:p>
            <a:r>
              <a:rPr lang="en-US" dirty="0">
                <a:solidFill>
                  <a:srgbClr val="FFFF00"/>
                </a:solidFill>
              </a:rPr>
              <a:t>V-LESIONS</a:t>
            </a:r>
            <a:br>
              <a:rPr lang="en-US" dirty="0">
                <a:solidFill>
                  <a:srgbClr val="FFFF00"/>
                </a:solidFill>
              </a:rPr>
            </a:br>
            <a:r>
              <a:rPr lang="en-US" dirty="0">
                <a:solidFill>
                  <a:srgbClr val="FFFF00"/>
                </a:solidFill>
              </a:rPr>
              <a:t>(intimal arteritis)</a:t>
            </a:r>
          </a:p>
        </p:txBody>
      </p:sp>
    </p:spTree>
    <p:extLst>
      <p:ext uri="{BB962C8B-B14F-4D97-AF65-F5344CB8AC3E}">
        <p14:creationId xmlns:p14="http://schemas.microsoft.com/office/powerpoint/2010/main" val="3336104300"/>
      </p:ext>
    </p:extLst>
  </p:cSld>
  <p:clrMapOvr>
    <a:masterClrMapping/>
  </p:clrMapOvr>
  <p:transition>
    <p:cover dir="l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685800" y="0"/>
            <a:ext cx="7772400" cy="1143000"/>
          </a:xfrm>
          <a:noFill/>
        </p:spPr>
        <p:txBody>
          <a:bodyPr lIns="92075" tIns="46038" rIns="92075" bIns="46038"/>
          <a:lstStyle/>
          <a:p>
            <a:pPr eaLnBrk="1" hangingPunct="1"/>
            <a:r>
              <a:rPr lang="en-US" altLang="en-US" sz="3600" dirty="0">
                <a:solidFill>
                  <a:srgbClr val="FFFF00"/>
                </a:solidFill>
              </a:rPr>
              <a:t>Classification of V-Lesions</a:t>
            </a:r>
          </a:p>
        </p:txBody>
      </p:sp>
      <p:sp>
        <p:nvSpPr>
          <p:cNvPr id="46083" name="Rectangle 3"/>
          <p:cNvSpPr>
            <a:spLocks noChangeArrowheads="1"/>
          </p:cNvSpPr>
          <p:nvPr/>
        </p:nvSpPr>
        <p:spPr bwMode="auto">
          <a:xfrm>
            <a:off x="204538" y="1371600"/>
            <a:ext cx="8915399" cy="5632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b="0" i="0" u="none" strike="noStrike" kern="0" cap="none" spc="0" normalizeH="0" baseline="0" noProof="0" dirty="0">
              <a:ln>
                <a:noFill/>
              </a:ln>
              <a:solidFill>
                <a:srgbClr val="FFFFFF"/>
              </a:solidFill>
              <a:effectLst/>
              <a:uLnTx/>
              <a:uFillTx/>
              <a:latin typeface="Arial" pitchFamily="34" charset="0"/>
              <a:ea typeface="+mn-ea"/>
              <a:cs typeface="Arial"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endParaRP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rPr>
              <a:t>    </a:t>
            </a:r>
            <a:r>
              <a:rPr lang="en-US" altLang="en-US" sz="3200" kern="0" dirty="0">
                <a:solidFill>
                  <a:srgbClr val="FFFFFF"/>
                </a:solidFill>
                <a:latin typeface="Arial" pitchFamily="34" charset="0"/>
                <a:ea typeface="+mn-ea"/>
              </a:rPr>
              <a:t>Banff </a:t>
            </a:r>
            <a:r>
              <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rPr>
              <a:t>Type IIA </a:t>
            </a:r>
            <a:r>
              <a:rPr kumimoji="0" lang="en-US" altLang="en-US" sz="3200" b="0" i="0" u="none" strike="noStrike" kern="0" cap="none" spc="0" normalizeH="0" baseline="0" noProof="0" dirty="0" err="1">
                <a:ln>
                  <a:noFill/>
                </a:ln>
                <a:solidFill>
                  <a:srgbClr val="FFFFFF"/>
                </a:solidFill>
                <a:effectLst/>
                <a:uLnTx/>
                <a:uFillTx/>
                <a:latin typeface="Arial" pitchFamily="34" charset="0"/>
                <a:ea typeface="+mn-ea"/>
                <a:cs typeface="Arial" charset="0"/>
              </a:rPr>
              <a:t>Rej</a:t>
            </a:r>
            <a:r>
              <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rPr>
              <a:t>: grade v1</a:t>
            </a:r>
          </a:p>
          <a:p>
            <a:pPr marL="0" marR="0" lvl="0" indent="0" algn="l" defTabSz="914400" rtl="0" eaLnBrk="0" fontAlgn="auto" latinLnBrk="0" hangingPunct="0">
              <a:lnSpc>
                <a:spcPct val="100000"/>
              </a:lnSpc>
              <a:spcBef>
                <a:spcPts val="0"/>
              </a:spcBef>
              <a:spcAft>
                <a:spcPts val="0"/>
              </a:spcAft>
              <a:buClrTx/>
              <a:buSzTx/>
              <a:tabLst/>
              <a:defRPr/>
            </a:pPr>
            <a:r>
              <a:rPr lang="en-US" altLang="en-US" sz="3200" kern="0" dirty="0">
                <a:solidFill>
                  <a:srgbClr val="FFFFFF"/>
                </a:solidFill>
                <a:latin typeface="Arial" pitchFamily="34" charset="0"/>
                <a:ea typeface="+mn-ea"/>
              </a:rPr>
              <a:t>             - </a:t>
            </a:r>
            <a:r>
              <a:rPr lang="en-US" altLang="en-US" sz="3200" u="sng" kern="0" dirty="0">
                <a:solidFill>
                  <a:srgbClr val="FFFFFF"/>
                </a:solidFill>
                <a:latin typeface="Arial" pitchFamily="34" charset="0"/>
                <a:ea typeface="+mn-ea"/>
              </a:rPr>
              <a:t>isolated v-lesions </a:t>
            </a:r>
            <a:r>
              <a:rPr lang="en-US" altLang="en-US" sz="3200" kern="0" dirty="0">
                <a:solidFill>
                  <a:srgbClr val="FFFFFF"/>
                </a:solidFill>
                <a:latin typeface="Arial" pitchFamily="34" charset="0"/>
                <a:ea typeface="+mn-ea"/>
              </a:rPr>
              <a:t>if i0-1, t0-1</a:t>
            </a:r>
          </a:p>
          <a:p>
            <a:pPr marL="0" marR="0" lvl="0" indent="0" algn="l" defTabSz="914400" rtl="0" eaLnBrk="0" fontAlgn="auto" latinLnBrk="0" hangingPunct="0">
              <a:lnSpc>
                <a:spcPct val="100000"/>
              </a:lnSpc>
              <a:spcBef>
                <a:spcPts val="0"/>
              </a:spcBef>
              <a:spcAft>
                <a:spcPts val="0"/>
              </a:spcAft>
              <a:buClrTx/>
              <a:buSzTx/>
              <a:tabLst/>
              <a:defRPr/>
            </a:pPr>
            <a:r>
              <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rPr>
              <a:t>             - </a:t>
            </a:r>
            <a:r>
              <a:rPr kumimoji="0" lang="en-US" altLang="en-US" sz="3200" b="0" i="0" u="sng" strike="noStrike" kern="0" cap="none" spc="0" normalizeH="0" baseline="0" noProof="0" dirty="0">
                <a:ln>
                  <a:noFill/>
                </a:ln>
                <a:solidFill>
                  <a:srgbClr val="FFFFFF"/>
                </a:solidFill>
                <a:effectLst/>
                <a:uLnTx/>
                <a:uFillTx/>
                <a:latin typeface="Arial" pitchFamily="34" charset="0"/>
                <a:ea typeface="+mn-ea"/>
                <a:cs typeface="Arial" charset="0"/>
              </a:rPr>
              <a:t>i-t-v lesions </a:t>
            </a:r>
            <a:r>
              <a:rPr lang="en-US" altLang="en-US" sz="3200" kern="0" dirty="0">
                <a:solidFill>
                  <a:srgbClr val="FFFFFF"/>
                </a:solidFill>
                <a:latin typeface="Arial" pitchFamily="34" charset="0"/>
                <a:ea typeface="+mn-ea"/>
              </a:rPr>
              <a:t>for higher</a:t>
            </a:r>
            <a:r>
              <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rPr>
              <a:t> i or t scores</a:t>
            </a:r>
          </a:p>
          <a:p>
            <a:pPr marL="0" marR="0" lvl="0" indent="0" algn="l" defTabSz="914400" rtl="0" eaLnBrk="0" fontAlgn="auto" latinLnBrk="0" hangingPunct="0">
              <a:lnSpc>
                <a:spcPct val="100000"/>
              </a:lnSpc>
              <a:spcBef>
                <a:spcPts val="0"/>
              </a:spcBef>
              <a:spcAft>
                <a:spcPts val="0"/>
              </a:spcAft>
              <a:buClrTx/>
              <a:buSzTx/>
              <a:tabLst/>
              <a:defRPr/>
            </a:pPr>
            <a:endPar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endParaRP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rPr>
              <a:t>    Banff Type II B </a:t>
            </a:r>
            <a:r>
              <a:rPr kumimoji="0" lang="en-US" altLang="en-US" sz="3200" b="0" i="0" u="none" strike="noStrike" kern="0" cap="none" spc="0" normalizeH="0" baseline="0" noProof="0" dirty="0" err="1">
                <a:ln>
                  <a:noFill/>
                </a:ln>
                <a:solidFill>
                  <a:srgbClr val="FFFFFF"/>
                </a:solidFill>
                <a:effectLst/>
                <a:uLnTx/>
                <a:uFillTx/>
                <a:latin typeface="Arial" pitchFamily="34" charset="0"/>
                <a:ea typeface="+mn-ea"/>
                <a:cs typeface="Arial" charset="0"/>
              </a:rPr>
              <a:t>Rej</a:t>
            </a:r>
            <a:r>
              <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rPr>
              <a:t>: v2   </a:t>
            </a:r>
          </a:p>
          <a:p>
            <a:pPr marL="0" marR="0" lvl="0" indent="0" algn="l" defTabSz="914400" rtl="0" eaLnBrk="0" fontAlgn="auto" latinLnBrk="0" hangingPunct="0">
              <a:lnSpc>
                <a:spcPct val="100000"/>
              </a:lnSpc>
              <a:spcBef>
                <a:spcPts val="0"/>
              </a:spcBef>
              <a:spcAft>
                <a:spcPts val="0"/>
              </a:spcAft>
              <a:buClrTx/>
              <a:buSzTx/>
              <a:tabLst/>
              <a:defRPr/>
            </a:pPr>
            <a:r>
              <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rPr>
              <a:t>      </a:t>
            </a: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rPr>
              <a:t>    </a:t>
            </a:r>
            <a:r>
              <a:rPr lang="en-US" altLang="en-US" sz="3200" kern="0" dirty="0">
                <a:solidFill>
                  <a:srgbClr val="FFFFFF"/>
                </a:solidFill>
                <a:latin typeface="Arial" pitchFamily="34" charset="0"/>
                <a:ea typeface="+mn-ea"/>
              </a:rPr>
              <a:t>Banff</a:t>
            </a:r>
            <a:r>
              <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rPr>
              <a:t> Type III: transmural i or fibrinoid	necrosis </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Arial"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2113287337"/>
      </p:ext>
    </p:extLst>
  </p:cSld>
  <p:clrMapOvr>
    <a:masterClrMapping/>
  </p:clrMapOvr>
  <p:transition>
    <p:cover dir="l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ctrTitle"/>
          </p:nvPr>
        </p:nvSpPr>
        <p:spPr>
          <a:xfrm>
            <a:off x="76200" y="-49213"/>
            <a:ext cx="7772400" cy="1470025"/>
          </a:xfrm>
        </p:spPr>
        <p:txBody>
          <a:bodyPr/>
          <a:lstStyle/>
          <a:p>
            <a:r>
              <a:rPr lang="en-US" altLang="en-US" sz="3600" dirty="0" err="1">
                <a:solidFill>
                  <a:srgbClr val="FFFF00"/>
                </a:solidFill>
              </a:rPr>
              <a:t>IHC</a:t>
            </a:r>
            <a:r>
              <a:rPr lang="en-US" altLang="en-US" sz="3600" dirty="0">
                <a:solidFill>
                  <a:srgbClr val="FFFF00"/>
                </a:solidFill>
              </a:rPr>
              <a:t> Studies of V-lesions  </a:t>
            </a:r>
          </a:p>
        </p:txBody>
      </p:sp>
      <p:sp>
        <p:nvSpPr>
          <p:cNvPr id="3" name="Subtitle 2"/>
          <p:cNvSpPr>
            <a:spLocks noGrp="1"/>
          </p:cNvSpPr>
          <p:nvPr>
            <p:ph type="subTitle" idx="1"/>
          </p:nvPr>
        </p:nvSpPr>
        <p:spPr>
          <a:xfrm>
            <a:off x="-76200" y="1441028"/>
            <a:ext cx="9144000" cy="4343400"/>
          </a:xfrm>
        </p:spPr>
        <p:txBody>
          <a:bodyPr>
            <a:normAutofit fontScale="25000" lnSpcReduction="20000"/>
          </a:bodyPr>
          <a:lstStyle/>
          <a:p>
            <a:pPr lvl="1" algn="l">
              <a:defRPr/>
            </a:pPr>
            <a:endParaRPr lang="en-US" dirty="0">
              <a:solidFill>
                <a:schemeClr val="bg1"/>
              </a:solidFill>
              <a:latin typeface="Arial" panose="020B0604020202020204" pitchFamily="34" charset="0"/>
              <a:cs typeface="Arial" panose="020B0604020202020204" pitchFamily="34" charset="0"/>
            </a:endParaRPr>
          </a:p>
          <a:p>
            <a:pPr lvl="1" algn="l">
              <a:defRPr/>
            </a:pPr>
            <a:r>
              <a:rPr lang="en-US" sz="11200" dirty="0">
                <a:solidFill>
                  <a:schemeClr val="bg1"/>
                </a:solidFill>
                <a:latin typeface="Arial" panose="020B0604020202020204" pitchFamily="34" charset="0"/>
                <a:cs typeface="Arial" panose="020B0604020202020204" pitchFamily="34" charset="0"/>
              </a:rPr>
              <a:t>Four Studies ~ 30% are T-cells </a:t>
            </a:r>
          </a:p>
          <a:p>
            <a:pPr lvl="1" algn="l">
              <a:defRPr/>
            </a:pPr>
            <a:endParaRPr lang="en-US" sz="11200" dirty="0">
              <a:solidFill>
                <a:schemeClr val="bg1"/>
              </a:solidFill>
              <a:latin typeface="Arial" panose="020B0604020202020204" pitchFamily="34" charset="0"/>
              <a:cs typeface="Arial" panose="020B0604020202020204" pitchFamily="34" charset="0"/>
            </a:endParaRPr>
          </a:p>
          <a:p>
            <a:pPr lvl="1" algn="l">
              <a:defRPr/>
            </a:pPr>
            <a:r>
              <a:rPr lang="en-US" sz="11200" dirty="0">
                <a:solidFill>
                  <a:srgbClr val="FFFF00"/>
                </a:solidFill>
                <a:latin typeface="Arial" panose="020B0604020202020204" pitchFamily="34" charset="0"/>
                <a:cs typeface="Arial" panose="020B0604020202020204" pitchFamily="34" charset="0"/>
              </a:rPr>
              <a:t>Pattern 1: CD3</a:t>
            </a:r>
            <a:r>
              <a:rPr lang="en-US" sz="11200" dirty="0">
                <a:solidFill>
                  <a:schemeClr val="bg1"/>
                </a:solidFill>
                <a:latin typeface="Arial" panose="020B0604020202020204" pitchFamily="34" charset="0"/>
                <a:cs typeface="Arial" panose="020B0604020202020204" pitchFamily="34" charset="0"/>
              </a:rPr>
              <a:t>/CD68 ratio &gt;1.0 in 47% Biopsies </a:t>
            </a:r>
          </a:p>
          <a:p>
            <a:pPr lvl="1" algn="l">
              <a:defRPr/>
            </a:pPr>
            <a:endParaRPr lang="en-US" sz="11200" dirty="0">
              <a:solidFill>
                <a:schemeClr val="bg1"/>
              </a:solidFill>
              <a:latin typeface="Arial" panose="020B0604020202020204" pitchFamily="34" charset="0"/>
              <a:cs typeface="Arial" panose="020B0604020202020204" pitchFamily="34" charset="0"/>
            </a:endParaRPr>
          </a:p>
          <a:p>
            <a:pPr lvl="1" algn="l">
              <a:defRPr/>
            </a:pPr>
            <a:r>
              <a:rPr lang="en-US" sz="11200" dirty="0">
                <a:solidFill>
                  <a:schemeClr val="bg1"/>
                </a:solidFill>
                <a:latin typeface="Arial" panose="020B0604020202020204" pitchFamily="34" charset="0"/>
                <a:cs typeface="Arial" panose="020B0604020202020204" pitchFamily="34" charset="0"/>
              </a:rPr>
              <a:t>Pattern 2: Ratio &lt; 1.0 in 53% Biopsies </a:t>
            </a:r>
          </a:p>
          <a:p>
            <a:pPr lvl="1" algn="l">
              <a:defRPr/>
            </a:pPr>
            <a:r>
              <a:rPr lang="en-US" sz="11200" dirty="0">
                <a:solidFill>
                  <a:schemeClr val="bg1"/>
                </a:solidFill>
                <a:latin typeface="Arial" panose="020B0604020202020204" pitchFamily="34" charset="0"/>
                <a:cs typeface="Arial" panose="020B0604020202020204" pitchFamily="34" charset="0"/>
              </a:rPr>
              <a:t> </a:t>
            </a:r>
            <a:r>
              <a:rPr lang="en-US" sz="8000" dirty="0">
                <a:solidFill>
                  <a:schemeClr val="bg1"/>
                </a:solidFill>
                <a:latin typeface="Arial" panose="020B0604020202020204" pitchFamily="34" charset="0"/>
                <a:cs typeface="Arial" panose="020B0604020202020204" pitchFamily="34" charset="0"/>
              </a:rPr>
              <a:t>(</a:t>
            </a:r>
            <a:r>
              <a:rPr lang="en-US" sz="8000" dirty="0" err="1">
                <a:solidFill>
                  <a:schemeClr val="bg1"/>
                </a:solidFill>
                <a:latin typeface="Arial" panose="020B0604020202020204" pitchFamily="34" charset="0"/>
                <a:cs typeface="Arial" panose="020B0604020202020204" pitchFamily="34" charset="0"/>
              </a:rPr>
              <a:t>Kozakowski</a:t>
            </a:r>
            <a:r>
              <a:rPr lang="en-US" sz="8000" dirty="0">
                <a:solidFill>
                  <a:schemeClr val="bg1"/>
                </a:solidFill>
                <a:latin typeface="Arial" panose="020B0604020202020204" pitchFamily="34" charset="0"/>
                <a:cs typeface="Arial" panose="020B0604020202020204" pitchFamily="34" charset="0"/>
              </a:rPr>
              <a:t>/Regele NDT 2009; 24: 1979)</a:t>
            </a:r>
          </a:p>
          <a:p>
            <a:pPr lvl="1" algn="l">
              <a:defRPr/>
            </a:pPr>
            <a:endParaRPr lang="en-US" sz="11200" dirty="0">
              <a:solidFill>
                <a:schemeClr val="bg1"/>
              </a:solidFill>
              <a:latin typeface="Arial" panose="020B0604020202020204" pitchFamily="34" charset="0"/>
              <a:cs typeface="Arial" panose="020B0604020202020204" pitchFamily="34" charset="0"/>
            </a:endParaRPr>
          </a:p>
          <a:p>
            <a:pPr lvl="1" algn="l">
              <a:defRPr/>
            </a:pPr>
            <a:r>
              <a:rPr lang="en-US" sz="11200" dirty="0">
                <a:solidFill>
                  <a:schemeClr val="bg1"/>
                </a:solidFill>
                <a:latin typeface="Arial" panose="020B0604020202020204" pitchFamily="34" charset="0"/>
                <a:cs typeface="Arial" panose="020B0604020202020204" pitchFamily="34" charset="0"/>
              </a:rPr>
              <a:t>T-cells virtually all V-lesions, dominant cell in 30-50%</a:t>
            </a:r>
          </a:p>
          <a:p>
            <a:pPr lvl="1" algn="l">
              <a:defRPr/>
            </a:pPr>
            <a:endParaRPr lang="en-US" sz="11200" dirty="0">
              <a:solidFill>
                <a:schemeClr val="bg1"/>
              </a:solidFill>
              <a:latin typeface="Arial" panose="020B0604020202020204" pitchFamily="34" charset="0"/>
              <a:cs typeface="Arial" panose="020B0604020202020204" pitchFamily="34" charset="0"/>
            </a:endParaRPr>
          </a:p>
          <a:p>
            <a:pPr lvl="1" algn="l">
              <a:defRPr/>
            </a:pPr>
            <a:r>
              <a:rPr lang="en-US" sz="11200" dirty="0">
                <a:solidFill>
                  <a:schemeClr val="bg1"/>
                </a:solidFill>
                <a:latin typeface="Arial" panose="020B0604020202020204" pitchFamily="34" charset="0"/>
                <a:cs typeface="Arial" panose="020B0604020202020204" pitchFamily="34" charset="0"/>
              </a:rPr>
              <a:t>Mediated in part by </a:t>
            </a:r>
            <a:r>
              <a:rPr lang="en-US" sz="11200" dirty="0" err="1">
                <a:solidFill>
                  <a:schemeClr val="bg1"/>
                </a:solidFill>
                <a:latin typeface="Arial" panose="020B0604020202020204" pitchFamily="34" charset="0"/>
                <a:cs typeface="Arial" panose="020B0604020202020204" pitchFamily="34" charset="0"/>
              </a:rPr>
              <a:t>Tcells</a:t>
            </a:r>
            <a:r>
              <a:rPr lang="en-US" sz="11200" dirty="0">
                <a:solidFill>
                  <a:schemeClr val="bg1"/>
                </a:solidFill>
                <a:latin typeface="Arial" panose="020B0604020202020204" pitchFamily="34" charset="0"/>
                <a:cs typeface="Arial" panose="020B0604020202020204" pitchFamily="34" charset="0"/>
              </a:rPr>
              <a:t> (despite DSAs 50-70%)</a:t>
            </a:r>
          </a:p>
          <a:p>
            <a:pPr lvl="1" algn="l">
              <a:defRPr/>
            </a:pPr>
            <a:endParaRPr lang="en-US" sz="7000" dirty="0">
              <a:solidFill>
                <a:schemeClr val="bg1"/>
              </a:solidFill>
              <a:latin typeface="Arial" panose="020B0604020202020204" pitchFamily="34" charset="0"/>
              <a:cs typeface="Arial" panose="020B0604020202020204" pitchFamily="34" charset="0"/>
            </a:endParaRPr>
          </a:p>
          <a:p>
            <a:pPr lvl="1" algn="l">
              <a:defRPr/>
            </a:pPr>
            <a:r>
              <a:rPr lang="en-US" sz="7000" dirty="0">
                <a:solidFill>
                  <a:schemeClr val="bg1"/>
                </a:solidFill>
                <a:latin typeface="Arial" panose="020B0604020202020204" pitchFamily="34" charset="0"/>
                <a:cs typeface="Arial" panose="020B0604020202020204" pitchFamily="34" charset="0"/>
              </a:rPr>
              <a:t>.</a:t>
            </a:r>
          </a:p>
          <a:p>
            <a:pPr lvl="1" algn="l">
              <a:defRPr/>
            </a:pPr>
            <a:endParaRPr lang="en-US" sz="8000" dirty="0">
              <a:solidFill>
                <a:schemeClr val="bg1"/>
              </a:solidFill>
              <a:latin typeface="Arial" panose="020B0604020202020204" pitchFamily="34" charset="0"/>
              <a:cs typeface="Arial" panose="020B0604020202020204" pitchFamily="34" charset="0"/>
            </a:endParaRPr>
          </a:p>
          <a:p>
            <a:pPr lvl="1" algn="l">
              <a:defRPr/>
            </a:pPr>
            <a:endParaRPr lang="en-US" sz="2200" dirty="0">
              <a:solidFill>
                <a:schemeClr val="bg1"/>
              </a:solidFill>
              <a:latin typeface="Arial" panose="020B0604020202020204" pitchFamily="34" charset="0"/>
              <a:cs typeface="Arial" panose="020B0604020202020204" pitchFamily="34" charset="0"/>
            </a:endParaRPr>
          </a:p>
          <a:p>
            <a:pPr lvl="1" algn="l">
              <a:defRPr/>
            </a:pPr>
            <a:endParaRPr lang="en-US" dirty="0">
              <a:solidFill>
                <a:schemeClr val="bg1"/>
              </a:solidFill>
            </a:endParaRPr>
          </a:p>
        </p:txBody>
      </p:sp>
    </p:spTree>
    <p:extLst>
      <p:ext uri="{BB962C8B-B14F-4D97-AF65-F5344CB8AC3E}">
        <p14:creationId xmlns:p14="http://schemas.microsoft.com/office/powerpoint/2010/main" val="1045089773"/>
      </p:ext>
    </p:extLst>
  </p:cSld>
  <p:clrMapOvr>
    <a:masterClrMapping/>
  </p:clrMapOvr>
  <p:transition>
    <p:cover dir="l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685800" y="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200" dirty="0">
                <a:solidFill>
                  <a:srgbClr val="FFFF00"/>
                </a:solidFill>
                <a:latin typeface="Arial" charset="0"/>
              </a:rPr>
              <a:t>Overall Clinical Outcome of V-Lesions</a:t>
            </a:r>
          </a:p>
        </p:txBody>
      </p:sp>
      <p:sp>
        <p:nvSpPr>
          <p:cNvPr id="241667" name="Rectangle 3"/>
          <p:cNvSpPr>
            <a:spLocks noGrp="1" noChangeArrowheads="1"/>
          </p:cNvSpPr>
          <p:nvPr>
            <p:ph type="body" idx="1"/>
          </p:nvPr>
        </p:nvSpPr>
        <p:spPr>
          <a:xfrm>
            <a:off x="0" y="990600"/>
            <a:ext cx="9144000" cy="67818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sz="2800" dirty="0">
                <a:solidFill>
                  <a:schemeClr val="bg1"/>
                </a:solidFill>
                <a:latin typeface="Arial" pitchFamily="34" charset="0"/>
              </a:rPr>
              <a:t>In terms of response to Anti-rejection Rx </a:t>
            </a:r>
          </a:p>
          <a:p>
            <a:pPr marL="0" indent="0" eaLnBrk="1" hangingPunct="1">
              <a:buNone/>
              <a:defRPr/>
            </a:pPr>
            <a:r>
              <a:rPr lang="en-US" altLang="en-US" sz="2800" dirty="0">
                <a:solidFill>
                  <a:schemeClr val="bg1"/>
                </a:solidFill>
                <a:latin typeface="Arial" pitchFamily="34" charset="0"/>
              </a:rPr>
              <a:t>	-Grade 2A: 52-80%  complete remission</a:t>
            </a:r>
            <a:endParaRPr lang="en-US" altLang="en-US" sz="2800" dirty="0">
              <a:solidFill>
                <a:srgbClr val="FF0000"/>
              </a:solidFill>
              <a:latin typeface="Arial" pitchFamily="34" charset="0"/>
            </a:endParaRPr>
          </a:p>
          <a:p>
            <a:pPr marL="0" indent="0" eaLnBrk="1" hangingPunct="1">
              <a:buNone/>
              <a:defRPr/>
            </a:pPr>
            <a:r>
              <a:rPr lang="en-US" altLang="en-US" sz="2800" dirty="0">
                <a:solidFill>
                  <a:schemeClr val="bg1"/>
                </a:solidFill>
                <a:latin typeface="Arial" pitchFamily="34" charset="0"/>
              </a:rPr>
              <a:t>	- Grade 2B: 10%</a:t>
            </a:r>
          </a:p>
          <a:p>
            <a:pPr marL="0" indent="0" eaLnBrk="1" hangingPunct="1">
              <a:buNone/>
              <a:defRPr/>
            </a:pPr>
            <a:endParaRPr lang="en-US" altLang="en-US" sz="2800" dirty="0">
              <a:solidFill>
                <a:schemeClr val="bg1"/>
              </a:solidFill>
              <a:latin typeface="Arial" pitchFamily="34" charset="0"/>
            </a:endParaRPr>
          </a:p>
          <a:p>
            <a:pPr eaLnBrk="1" hangingPunct="1">
              <a:defRPr/>
            </a:pPr>
            <a:r>
              <a:rPr lang="en-US" altLang="en-US" sz="2800" dirty="0">
                <a:solidFill>
                  <a:schemeClr val="bg1"/>
                </a:solidFill>
                <a:latin typeface="Arial" pitchFamily="34" charset="0"/>
              </a:rPr>
              <a:t>Death censored graft survival </a:t>
            </a:r>
          </a:p>
          <a:p>
            <a:pPr marL="0" indent="0" eaLnBrk="1" hangingPunct="1">
              <a:buNone/>
              <a:defRPr/>
            </a:pPr>
            <a:r>
              <a:rPr lang="en-US" altLang="en-US" sz="2800" dirty="0">
                <a:solidFill>
                  <a:schemeClr val="bg1"/>
                </a:solidFill>
                <a:latin typeface="Arial" pitchFamily="34" charset="0"/>
              </a:rPr>
              <a:t>	69% of Grade 2A grafts function at 8yrs</a:t>
            </a:r>
          </a:p>
          <a:p>
            <a:pPr marL="0" indent="0" eaLnBrk="1" hangingPunct="1">
              <a:buNone/>
              <a:defRPr/>
            </a:pPr>
            <a:r>
              <a:rPr lang="en-US" altLang="en-US" sz="2800" dirty="0">
                <a:solidFill>
                  <a:schemeClr val="bg1"/>
                </a:solidFill>
                <a:latin typeface="Arial" pitchFamily="34" charset="0"/>
              </a:rPr>
              <a:t>	46% of  Grade 2B/3 grafts do so 	</a:t>
            </a:r>
            <a:endParaRPr lang="en-US" altLang="en-US" sz="2000" dirty="0">
              <a:solidFill>
                <a:schemeClr val="bg1"/>
              </a:solidFill>
              <a:latin typeface="Arial" pitchFamily="34" charset="0"/>
            </a:endParaRPr>
          </a:p>
          <a:p>
            <a:pPr eaLnBrk="1" hangingPunct="1">
              <a:defRPr/>
            </a:pPr>
            <a:endParaRPr lang="en-US" altLang="en-US" sz="2800" dirty="0">
              <a:solidFill>
                <a:schemeClr val="bg1"/>
              </a:solidFill>
              <a:latin typeface="Arial" pitchFamily="34" charset="0"/>
            </a:endParaRPr>
          </a:p>
          <a:p>
            <a:pPr eaLnBrk="1" hangingPunct="1">
              <a:defRPr/>
            </a:pPr>
            <a:r>
              <a:rPr lang="en-US" altLang="en-US" sz="2800" dirty="0">
                <a:solidFill>
                  <a:schemeClr val="bg1"/>
                </a:solidFill>
                <a:latin typeface="Arial" pitchFamily="34" charset="0"/>
              </a:rPr>
              <a:t>Banff grade 2A Bxs are heterogeneous &amp; remission rates overlap with Grade 1A &amp; 1B (44-73%)</a:t>
            </a:r>
          </a:p>
          <a:p>
            <a:pPr marL="0" lvl="0" indent="0" eaLnBrk="1" hangingPunct="1">
              <a:lnSpc>
                <a:spcPct val="90000"/>
              </a:lnSpc>
              <a:buNone/>
              <a:defRPr/>
            </a:pPr>
            <a:endParaRPr lang="en-US" altLang="en-US" sz="2400" dirty="0">
              <a:solidFill>
                <a:srgbClr val="F8F8F8"/>
              </a:solidFill>
              <a:latin typeface="Arial" panose="020B0604020202020204" pitchFamily="34" charset="0"/>
            </a:endParaRPr>
          </a:p>
          <a:p>
            <a:pPr eaLnBrk="1" hangingPunct="1">
              <a:defRPr/>
            </a:pPr>
            <a:endParaRPr lang="en-US" altLang="en-US" sz="2800" dirty="0">
              <a:solidFill>
                <a:schemeClr val="bg1"/>
              </a:solidFill>
              <a:latin typeface="Arial" pitchFamily="34" charset="0"/>
            </a:endParaRPr>
          </a:p>
        </p:txBody>
      </p:sp>
      <p:sp>
        <p:nvSpPr>
          <p:cNvPr id="2" name="Footer Placeholder 1">
            <a:extLst>
              <a:ext uri="{FF2B5EF4-FFF2-40B4-BE49-F238E27FC236}">
                <a16:creationId xmlns:a16="http://schemas.microsoft.com/office/drawing/2014/main" id="{C9A7B120-2CEB-4AEA-8DFA-8607818DEB7D}"/>
              </a:ext>
            </a:extLst>
          </p:cNvPr>
          <p:cNvSpPr>
            <a:spLocks noGrp="1"/>
          </p:cNvSpPr>
          <p:nvPr>
            <p:ph type="ftr" sz="quarter" idx="11"/>
          </p:nvPr>
        </p:nvSpPr>
        <p:spPr>
          <a:xfrm>
            <a:off x="1828800" y="6324600"/>
            <a:ext cx="5791200" cy="228600"/>
          </a:xfrm>
        </p:spPr>
        <p:txBody>
          <a:bodyPr/>
          <a:lstStyle/>
          <a:p>
            <a:pPr>
              <a:defRPr/>
            </a:pPr>
            <a:r>
              <a:rPr lang="fr-FR" dirty="0">
                <a:solidFill>
                  <a:schemeClr val="bg1"/>
                </a:solidFill>
              </a:rPr>
              <a:t>Wu et al 2014: 97: 1146          Lamarche et al. </a:t>
            </a:r>
            <a:r>
              <a:rPr lang="fr-FR" dirty="0" err="1">
                <a:solidFill>
                  <a:schemeClr val="bg1"/>
                </a:solidFill>
              </a:rPr>
              <a:t>Tx</a:t>
            </a:r>
            <a:r>
              <a:rPr lang="fr-FR" dirty="0">
                <a:solidFill>
                  <a:schemeClr val="bg1"/>
                </a:solidFill>
              </a:rPr>
              <a:t> Direct 2016: 2: e115</a:t>
            </a:r>
            <a:endParaRPr lang="en-US" dirty="0">
              <a:solidFill>
                <a:schemeClr val="bg1"/>
              </a:solidFill>
            </a:endParaRPr>
          </a:p>
        </p:txBody>
      </p:sp>
    </p:spTree>
    <p:extLst>
      <p:ext uri="{BB962C8B-B14F-4D97-AF65-F5344CB8AC3E}">
        <p14:creationId xmlns:p14="http://schemas.microsoft.com/office/powerpoint/2010/main" val="2891651903"/>
      </p:ext>
    </p:extLst>
  </p:cSld>
  <p:clrMapOvr>
    <a:masterClrMapping/>
  </p:clrMapOvr>
  <p:transition>
    <p:cover dir="l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685800" y="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200" dirty="0">
                <a:solidFill>
                  <a:srgbClr val="FFFF00"/>
                </a:solidFill>
                <a:latin typeface="Arial" charset="0"/>
              </a:rPr>
              <a:t>Clinical Outcome By </a:t>
            </a:r>
            <a:r>
              <a:rPr lang="en-US" altLang="en-US" sz="3200" dirty="0" err="1">
                <a:solidFill>
                  <a:srgbClr val="FFFF00"/>
                </a:solidFill>
                <a:latin typeface="Arial" charset="0"/>
              </a:rPr>
              <a:t>Immunohenotype</a:t>
            </a:r>
            <a:endParaRPr lang="en-US" altLang="en-US" sz="3200" dirty="0">
              <a:solidFill>
                <a:srgbClr val="FFFF00"/>
              </a:solidFill>
              <a:latin typeface="Arial" charset="0"/>
            </a:endParaRPr>
          </a:p>
        </p:txBody>
      </p:sp>
      <p:sp>
        <p:nvSpPr>
          <p:cNvPr id="241667" name="Rectangle 3"/>
          <p:cNvSpPr>
            <a:spLocks noGrp="1" noChangeArrowheads="1"/>
          </p:cNvSpPr>
          <p:nvPr>
            <p:ph type="body" idx="1"/>
          </p:nvPr>
        </p:nvSpPr>
        <p:spPr>
          <a:xfrm>
            <a:off x="0" y="990600"/>
            <a:ext cx="9144000" cy="67818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0" lvl="0" indent="0" eaLnBrk="1" hangingPunct="1">
              <a:lnSpc>
                <a:spcPct val="90000"/>
              </a:lnSpc>
              <a:buNone/>
              <a:defRPr/>
            </a:pPr>
            <a:endParaRPr lang="en-US" altLang="en-US" sz="2400" dirty="0">
              <a:solidFill>
                <a:srgbClr val="F8F8F8"/>
              </a:solidFill>
              <a:latin typeface="Arial" panose="020B0604020202020204" pitchFamily="34" charset="0"/>
            </a:endParaRPr>
          </a:p>
          <a:p>
            <a:pPr lvl="0" eaLnBrk="1" hangingPunct="1">
              <a:lnSpc>
                <a:spcPct val="90000"/>
              </a:lnSpc>
              <a:defRPr/>
            </a:pPr>
            <a:r>
              <a:rPr lang="en-US" altLang="en-US" sz="2400" u="sng" dirty="0">
                <a:solidFill>
                  <a:srgbClr val="F8F8F8"/>
                </a:solidFill>
                <a:latin typeface="Arial" panose="020B0604020202020204" pitchFamily="34" charset="0"/>
              </a:rPr>
              <a:t>TCMR arteritis</a:t>
            </a:r>
            <a:r>
              <a:rPr lang="en-US" altLang="en-US" sz="2400" dirty="0">
                <a:solidFill>
                  <a:srgbClr val="F8F8F8"/>
                </a:solidFill>
                <a:latin typeface="Arial" panose="020B0604020202020204" pitchFamily="34" charset="0"/>
              </a:rPr>
              <a:t>: --15% graft loss at 6 </a:t>
            </a:r>
            <a:r>
              <a:rPr lang="en-US" altLang="en-US" sz="2400" dirty="0" err="1">
                <a:solidFill>
                  <a:srgbClr val="F8F8F8"/>
                </a:solidFill>
                <a:latin typeface="Arial" panose="020B0604020202020204" pitchFamily="34" charset="0"/>
              </a:rPr>
              <a:t>yrs</a:t>
            </a:r>
            <a:r>
              <a:rPr lang="en-US" altLang="en-US" sz="2400" dirty="0">
                <a:solidFill>
                  <a:srgbClr val="F8F8F8"/>
                </a:solidFill>
                <a:latin typeface="Arial" panose="020B0604020202020204" pitchFamily="34" charset="0"/>
              </a:rPr>
              <a:t> (2% controls)   	</a:t>
            </a:r>
          </a:p>
          <a:p>
            <a:pPr marL="0" lvl="0" indent="0" eaLnBrk="1" hangingPunct="1">
              <a:lnSpc>
                <a:spcPct val="90000"/>
              </a:lnSpc>
              <a:buNone/>
              <a:defRPr/>
            </a:pPr>
            <a:r>
              <a:rPr lang="en-US" altLang="en-US" sz="2400" dirty="0">
                <a:solidFill>
                  <a:srgbClr val="F8F8F8"/>
                </a:solidFill>
                <a:latin typeface="Arial" panose="020B0604020202020204" pitchFamily="34" charset="0"/>
              </a:rPr>
              <a:t>                             ---Unspecified % </a:t>
            </a:r>
            <a:r>
              <a:rPr lang="en-US" altLang="en-US" sz="2400" dirty="0" err="1">
                <a:solidFill>
                  <a:srgbClr val="F8F8F8"/>
                </a:solidFill>
                <a:latin typeface="Arial" panose="020B0604020202020204" pitchFamily="34" charset="0"/>
              </a:rPr>
              <a:t>GFR</a:t>
            </a:r>
            <a:r>
              <a:rPr lang="en-US" altLang="en-US" sz="2400" dirty="0">
                <a:solidFill>
                  <a:srgbClr val="F8F8F8"/>
                </a:solidFill>
                <a:latin typeface="Arial" panose="020B0604020202020204" pitchFamily="34" charset="0"/>
              </a:rPr>
              <a:t> &lt;30 (impending GL)</a:t>
            </a:r>
          </a:p>
          <a:p>
            <a:pPr marL="0" lvl="0" indent="0" eaLnBrk="1" hangingPunct="1">
              <a:lnSpc>
                <a:spcPct val="90000"/>
              </a:lnSpc>
              <a:buNone/>
              <a:defRPr/>
            </a:pPr>
            <a:endParaRPr lang="en-US" altLang="en-US" sz="2400" dirty="0">
              <a:solidFill>
                <a:srgbClr val="F8F8F8"/>
              </a:solidFill>
              <a:latin typeface="Arial" panose="020B0604020202020204" pitchFamily="34" charset="0"/>
            </a:endParaRPr>
          </a:p>
          <a:p>
            <a:pPr lvl="0" eaLnBrk="1" hangingPunct="1">
              <a:lnSpc>
                <a:spcPct val="90000"/>
              </a:lnSpc>
              <a:defRPr/>
            </a:pPr>
            <a:r>
              <a:rPr lang="en-US" altLang="en-US" sz="2400" u="sng" dirty="0" err="1">
                <a:solidFill>
                  <a:srgbClr val="F8F8F8"/>
                </a:solidFill>
                <a:latin typeface="Arial" panose="020B0604020202020204" pitchFamily="34" charset="0"/>
              </a:rPr>
              <a:t>ABMR</a:t>
            </a:r>
            <a:r>
              <a:rPr lang="en-US" altLang="en-US" sz="2400" u="sng" dirty="0">
                <a:solidFill>
                  <a:srgbClr val="F8F8F8"/>
                </a:solidFill>
                <a:latin typeface="Arial" panose="020B0604020202020204" pitchFamily="34" charset="0"/>
              </a:rPr>
              <a:t> arteritis</a:t>
            </a:r>
            <a:r>
              <a:rPr lang="en-US" altLang="en-US" sz="2400" dirty="0">
                <a:solidFill>
                  <a:srgbClr val="F8F8F8"/>
                </a:solidFill>
                <a:latin typeface="Arial" panose="020B0604020202020204" pitchFamily="34" charset="0"/>
              </a:rPr>
              <a:t>: rate of graft loss is ~60% </a:t>
            </a:r>
          </a:p>
          <a:p>
            <a:pPr marL="0" lvl="0" indent="0" eaLnBrk="1" hangingPunct="1">
              <a:lnSpc>
                <a:spcPct val="90000"/>
              </a:lnSpc>
              <a:buNone/>
              <a:defRPr/>
            </a:pPr>
            <a:r>
              <a:rPr lang="en-US" altLang="en-US" sz="2400" dirty="0">
                <a:solidFill>
                  <a:srgbClr val="F8F8F8"/>
                </a:solidFill>
                <a:latin typeface="Arial" panose="020B0604020202020204" pitchFamily="34" charset="0"/>
              </a:rPr>
              <a:t>           -  2/3 Biopsies Paris </a:t>
            </a:r>
            <a:r>
              <a:rPr lang="en-US" altLang="en-US" sz="2400" dirty="0" err="1">
                <a:solidFill>
                  <a:srgbClr val="F8F8F8"/>
                </a:solidFill>
                <a:latin typeface="Arial" panose="020B0604020202020204" pitchFamily="34" charset="0"/>
              </a:rPr>
              <a:t>i+t</a:t>
            </a:r>
            <a:r>
              <a:rPr lang="en-US" altLang="en-US" sz="2400" dirty="0">
                <a:solidFill>
                  <a:srgbClr val="F8F8F8"/>
                </a:solidFill>
                <a:latin typeface="Arial" panose="020B0604020202020204" pitchFamily="34" charset="0"/>
              </a:rPr>
              <a:t> sum score &gt;3 (mixed Ab-TCMR)</a:t>
            </a:r>
          </a:p>
          <a:p>
            <a:pPr marL="0" lvl="0" indent="0" eaLnBrk="1" hangingPunct="1">
              <a:lnSpc>
                <a:spcPct val="90000"/>
              </a:lnSpc>
              <a:buNone/>
              <a:defRPr/>
            </a:pPr>
            <a:endParaRPr lang="en-US" altLang="en-US" sz="2400" dirty="0">
              <a:solidFill>
                <a:srgbClr val="F8F8F8"/>
              </a:solidFill>
              <a:latin typeface="Arial" panose="020B0604020202020204" pitchFamily="34" charset="0"/>
            </a:endParaRPr>
          </a:p>
          <a:p>
            <a:pPr marL="0" lvl="0" indent="0" eaLnBrk="1" hangingPunct="1">
              <a:lnSpc>
                <a:spcPct val="90000"/>
              </a:lnSpc>
              <a:buNone/>
              <a:defRPr/>
            </a:pPr>
            <a:endParaRPr lang="en-US" altLang="en-US" sz="2400" dirty="0">
              <a:solidFill>
                <a:srgbClr val="F8F8F8"/>
              </a:solidFill>
              <a:latin typeface="Arial" panose="020B0604020202020204" pitchFamily="34" charset="0"/>
            </a:endParaRPr>
          </a:p>
          <a:p>
            <a:pPr eaLnBrk="1" hangingPunct="1">
              <a:defRPr/>
            </a:pPr>
            <a:endParaRPr lang="en-US" altLang="en-US" sz="2800" dirty="0">
              <a:solidFill>
                <a:schemeClr val="bg1"/>
              </a:solidFill>
              <a:latin typeface="Arial" pitchFamily="34" charset="0"/>
            </a:endParaRPr>
          </a:p>
          <a:p>
            <a:pPr eaLnBrk="1" hangingPunct="1">
              <a:defRPr/>
            </a:pPr>
            <a:endParaRPr lang="en-US" altLang="en-US" sz="2800" dirty="0">
              <a:solidFill>
                <a:schemeClr val="bg1"/>
              </a:solidFill>
              <a:latin typeface="Arial" pitchFamily="34" charset="0"/>
            </a:endParaRPr>
          </a:p>
        </p:txBody>
      </p:sp>
      <p:sp>
        <p:nvSpPr>
          <p:cNvPr id="2" name="Footer Placeholder 1">
            <a:extLst>
              <a:ext uri="{FF2B5EF4-FFF2-40B4-BE49-F238E27FC236}">
                <a16:creationId xmlns:a16="http://schemas.microsoft.com/office/drawing/2014/main" id="{C9A7B120-2CEB-4AEA-8DFA-8607818DEB7D}"/>
              </a:ext>
            </a:extLst>
          </p:cNvPr>
          <p:cNvSpPr>
            <a:spLocks noGrp="1"/>
          </p:cNvSpPr>
          <p:nvPr>
            <p:ph type="ftr" sz="quarter" idx="11"/>
          </p:nvPr>
        </p:nvSpPr>
        <p:spPr>
          <a:xfrm>
            <a:off x="3962400" y="6629400"/>
            <a:ext cx="3962400" cy="2286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Times New Roman" pitchFamily="18" charset="0"/>
                <a:ea typeface="+mn-ea"/>
                <a:cs typeface="+mn-cs"/>
              </a:rPr>
              <a:t>Lamarche et al. Tx Direct 2016: 2: e115</a:t>
            </a:r>
            <a:endParaRPr kumimoji="0" lang="en-US" sz="1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3" name="Picture 2">
            <a:extLst>
              <a:ext uri="{FF2B5EF4-FFF2-40B4-BE49-F238E27FC236}">
                <a16:creationId xmlns:a16="http://schemas.microsoft.com/office/drawing/2014/main" id="{096F8B8D-1491-4339-B192-49C26EB7CE94}"/>
              </a:ext>
            </a:extLst>
          </p:cNvPr>
          <p:cNvPicPr>
            <a:picLocks noChangeAspect="1"/>
          </p:cNvPicPr>
          <p:nvPr/>
        </p:nvPicPr>
        <p:blipFill>
          <a:blip r:embed="rId3"/>
          <a:stretch>
            <a:fillRect/>
          </a:stretch>
        </p:blipFill>
        <p:spPr>
          <a:xfrm>
            <a:off x="1828800" y="3785528"/>
            <a:ext cx="4724809" cy="2030144"/>
          </a:xfrm>
          <a:prstGeom prst="rect">
            <a:avLst/>
          </a:prstGeom>
        </p:spPr>
      </p:pic>
      <p:sp>
        <p:nvSpPr>
          <p:cNvPr id="4" name="TextBox 3">
            <a:extLst>
              <a:ext uri="{FF2B5EF4-FFF2-40B4-BE49-F238E27FC236}">
                <a16:creationId xmlns:a16="http://schemas.microsoft.com/office/drawing/2014/main" id="{3CC4809D-FDB6-A269-DFDA-7541B449515F}"/>
              </a:ext>
            </a:extLst>
          </p:cNvPr>
          <p:cNvSpPr txBox="1"/>
          <p:nvPr/>
        </p:nvSpPr>
        <p:spPr>
          <a:xfrm>
            <a:off x="2438400" y="5334000"/>
            <a:ext cx="2819400" cy="461665"/>
          </a:xfrm>
          <a:prstGeom prst="rect">
            <a:avLst/>
          </a:prstGeom>
          <a:noFill/>
        </p:spPr>
        <p:txBody>
          <a:bodyPr wrap="square" rtlCol="0">
            <a:spAutoFit/>
          </a:bodyPr>
          <a:lstStyle/>
          <a:p>
            <a:r>
              <a:rPr lang="en-US" dirty="0"/>
              <a:t>CD3 + Cells Intima</a:t>
            </a:r>
          </a:p>
        </p:txBody>
      </p:sp>
    </p:spTree>
    <p:extLst>
      <p:ext uri="{BB962C8B-B14F-4D97-AF65-F5344CB8AC3E}">
        <p14:creationId xmlns:p14="http://schemas.microsoft.com/office/powerpoint/2010/main" val="1495328295"/>
      </p:ext>
    </p:extLst>
  </p:cSld>
  <p:clrMapOvr>
    <a:masterClrMapping/>
  </p:clrMapOvr>
  <p:transition>
    <p:cover dir="l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685800" y="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200" dirty="0">
                <a:solidFill>
                  <a:srgbClr val="FFFF00"/>
                </a:solidFill>
                <a:latin typeface="Arial" charset="0"/>
              </a:rPr>
              <a:t>Clinical Outcome of Isolated-V</a:t>
            </a:r>
            <a:br>
              <a:rPr lang="en-US" altLang="en-US" sz="3200" dirty="0">
                <a:solidFill>
                  <a:srgbClr val="FFFF00"/>
                </a:solidFill>
                <a:latin typeface="Arial" charset="0"/>
              </a:rPr>
            </a:br>
            <a:r>
              <a:rPr lang="en-US" altLang="en-US" sz="3200" dirty="0">
                <a:solidFill>
                  <a:srgbClr val="FFFF00"/>
                </a:solidFill>
                <a:latin typeface="Arial" charset="0"/>
              </a:rPr>
              <a:t>(i &amp; t scores of 0 or1)</a:t>
            </a:r>
          </a:p>
        </p:txBody>
      </p:sp>
      <p:sp>
        <p:nvSpPr>
          <p:cNvPr id="241667" name="Rectangle 3"/>
          <p:cNvSpPr>
            <a:spLocks noGrp="1" noChangeArrowheads="1"/>
          </p:cNvSpPr>
          <p:nvPr>
            <p:ph type="body" idx="1"/>
          </p:nvPr>
        </p:nvSpPr>
        <p:spPr>
          <a:xfrm>
            <a:off x="152400" y="990600"/>
            <a:ext cx="8915400" cy="67818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lvl="0" eaLnBrk="1" hangingPunct="1">
              <a:defRPr/>
            </a:pPr>
            <a:r>
              <a:rPr lang="en-US" altLang="en-US" sz="2800" dirty="0">
                <a:solidFill>
                  <a:schemeClr val="bg1"/>
                </a:solidFill>
                <a:latin typeface="Arial" pitchFamily="34" charset="0"/>
              </a:rPr>
              <a:t>Short series benign outcome available (Halloran)</a:t>
            </a:r>
          </a:p>
          <a:p>
            <a:pPr eaLnBrk="1" hangingPunct="1">
              <a:defRPr/>
            </a:pPr>
            <a:r>
              <a:rPr lang="en-US" altLang="en-US" sz="2800" dirty="0">
                <a:solidFill>
                  <a:schemeClr val="bg1"/>
                </a:solidFill>
                <a:latin typeface="Arial" pitchFamily="34" charset="0"/>
              </a:rPr>
              <a:t>Caveat is that most get treated pre-emptively</a:t>
            </a:r>
          </a:p>
          <a:p>
            <a:pPr eaLnBrk="1" hangingPunct="1">
              <a:defRPr/>
            </a:pPr>
            <a:endParaRPr lang="en-US" altLang="en-US" sz="2800" dirty="0">
              <a:solidFill>
                <a:schemeClr val="bg1"/>
              </a:solidFill>
              <a:latin typeface="Arial" pitchFamily="34" charset="0"/>
            </a:endParaRPr>
          </a:p>
          <a:p>
            <a:pPr lvl="0" eaLnBrk="1" hangingPunct="1">
              <a:defRPr/>
            </a:pPr>
            <a:r>
              <a:rPr lang="en-US" altLang="en-US" sz="2800" dirty="0">
                <a:solidFill>
                  <a:schemeClr val="bg1"/>
                </a:solidFill>
                <a:latin typeface="Arial" pitchFamily="34" charset="0"/>
              </a:rPr>
              <a:t>Banff Group 101 </a:t>
            </a:r>
            <a:r>
              <a:rPr lang="en-US" altLang="en-US" sz="2800" dirty="0" err="1">
                <a:solidFill>
                  <a:schemeClr val="bg1"/>
                </a:solidFill>
                <a:latin typeface="Arial" pitchFamily="34" charset="0"/>
              </a:rPr>
              <a:t>Bxs</a:t>
            </a:r>
            <a:r>
              <a:rPr lang="en-US" altLang="en-US" sz="2800" dirty="0">
                <a:solidFill>
                  <a:schemeClr val="bg1"/>
                </a:solidFill>
                <a:latin typeface="Arial" pitchFamily="34" charset="0"/>
              </a:rPr>
              <a:t>, mostly early post-</a:t>
            </a:r>
            <a:r>
              <a:rPr lang="en-US" altLang="en-US" sz="2800" dirty="0" err="1">
                <a:solidFill>
                  <a:schemeClr val="bg1"/>
                </a:solidFill>
                <a:latin typeface="Arial" pitchFamily="34" charset="0"/>
              </a:rPr>
              <a:t>tx</a:t>
            </a:r>
            <a:r>
              <a:rPr lang="en-US" altLang="en-US" sz="2800" dirty="0">
                <a:solidFill>
                  <a:schemeClr val="bg1"/>
                </a:solidFill>
                <a:latin typeface="Arial" pitchFamily="34" charset="0"/>
              </a:rPr>
              <a:t>, C4d -ve</a:t>
            </a:r>
          </a:p>
          <a:p>
            <a:pPr marL="0" indent="0" eaLnBrk="1" hangingPunct="1">
              <a:buFontTx/>
              <a:buNone/>
              <a:defRPr/>
            </a:pPr>
            <a:r>
              <a:rPr lang="en-US" altLang="en-US" sz="2800" dirty="0">
                <a:solidFill>
                  <a:schemeClr val="bg1"/>
                </a:solidFill>
                <a:latin typeface="Arial" pitchFamily="34" charset="0"/>
              </a:rPr>
              <a:t>   - </a:t>
            </a:r>
            <a:r>
              <a:rPr lang="en-US" altLang="en-US" sz="2400" dirty="0">
                <a:solidFill>
                  <a:schemeClr val="bg1"/>
                </a:solidFill>
                <a:latin typeface="Arial" pitchFamily="34" charset="0"/>
              </a:rPr>
              <a:t>w</a:t>
            </a:r>
            <a:r>
              <a:rPr lang="en-US" altLang="en-US" sz="2400" dirty="0">
                <a:solidFill>
                  <a:srgbClr val="FFFFFF"/>
                </a:solidFill>
                <a:latin typeface="Arial" pitchFamily="34" charset="0"/>
              </a:rPr>
              <a:t>orse 3 </a:t>
            </a:r>
            <a:r>
              <a:rPr lang="en-US" altLang="en-US" sz="2400" dirty="0" err="1">
                <a:solidFill>
                  <a:srgbClr val="FFFFFF"/>
                </a:solidFill>
                <a:latin typeface="Arial" pitchFamily="34" charset="0"/>
              </a:rPr>
              <a:t>yr</a:t>
            </a:r>
            <a:r>
              <a:rPr lang="en-US" altLang="en-US" sz="2400" dirty="0">
                <a:solidFill>
                  <a:srgbClr val="FFFFFF"/>
                </a:solidFill>
                <a:latin typeface="Arial" pitchFamily="34" charset="0"/>
              </a:rPr>
              <a:t> GS 79% vs 91% controls</a:t>
            </a:r>
          </a:p>
          <a:p>
            <a:pPr marL="0" indent="0" eaLnBrk="1" hangingPunct="1">
              <a:buFontTx/>
              <a:buNone/>
              <a:defRPr/>
            </a:pPr>
            <a:r>
              <a:rPr lang="en-US" altLang="en-US" sz="2400" dirty="0">
                <a:solidFill>
                  <a:srgbClr val="FFFFFF"/>
                </a:solidFill>
                <a:latin typeface="Arial" pitchFamily="34" charset="0"/>
              </a:rPr>
              <a:t>   -  GS in </a:t>
            </a:r>
            <a:r>
              <a:rPr lang="en-US" altLang="en-US" sz="2400" dirty="0">
                <a:solidFill>
                  <a:srgbClr val="FF0000"/>
                </a:solidFill>
                <a:latin typeface="Arial" pitchFamily="34" charset="0"/>
              </a:rPr>
              <a:t>ISO-T</a:t>
            </a:r>
            <a:r>
              <a:rPr lang="en-US" altLang="en-US" sz="2400" dirty="0">
                <a:solidFill>
                  <a:srgbClr val="FFFFFF"/>
                </a:solidFill>
                <a:latin typeface="Arial" pitchFamily="34" charset="0"/>
              </a:rPr>
              <a:t>-V similar to Bxs where if </a:t>
            </a:r>
            <a:r>
              <a:rPr lang="en-US" altLang="en-US" sz="2400" dirty="0">
                <a:solidFill>
                  <a:srgbClr val="FF0000"/>
                </a:solidFill>
                <a:latin typeface="Arial" pitchFamily="34" charset="0"/>
              </a:rPr>
              <a:t>i-t-v lesions </a:t>
            </a:r>
            <a:r>
              <a:rPr lang="en-US" altLang="en-US" sz="2400" dirty="0">
                <a:solidFill>
                  <a:srgbClr val="FFFFFF"/>
                </a:solidFill>
                <a:latin typeface="Arial" pitchFamily="34" charset="0"/>
              </a:rPr>
              <a:t>present</a:t>
            </a:r>
          </a:p>
          <a:p>
            <a:pPr marL="0" indent="0" eaLnBrk="1" hangingPunct="1">
              <a:buFontTx/>
              <a:buNone/>
              <a:defRPr/>
            </a:pPr>
            <a:r>
              <a:rPr lang="en-US" altLang="en-US" sz="2400" dirty="0">
                <a:solidFill>
                  <a:srgbClr val="FFFFFF"/>
                </a:solidFill>
                <a:latin typeface="Arial" pitchFamily="34" charset="0"/>
              </a:rPr>
              <a:t>   - adverse effect persisted after </a:t>
            </a:r>
            <a:r>
              <a:rPr lang="en-US" altLang="en-US" sz="2400" dirty="0">
                <a:solidFill>
                  <a:srgbClr val="FFFF00"/>
                </a:solidFill>
                <a:latin typeface="Arial" pitchFamily="34" charset="0"/>
              </a:rPr>
              <a:t>removing Bxs </a:t>
            </a:r>
            <a:r>
              <a:rPr lang="en-US" altLang="en-US" sz="2400" dirty="0" err="1">
                <a:solidFill>
                  <a:srgbClr val="FFFF00"/>
                </a:solidFill>
                <a:latin typeface="Arial" pitchFamily="34" charset="0"/>
              </a:rPr>
              <a:t>g+ptc</a:t>
            </a:r>
            <a:r>
              <a:rPr lang="en-US" altLang="en-US" sz="2400" dirty="0">
                <a:solidFill>
                  <a:srgbClr val="FFFF00"/>
                </a:solidFill>
                <a:latin typeface="Arial" pitchFamily="34" charset="0"/>
              </a:rPr>
              <a:t>&gt;1 &amp; </a:t>
            </a:r>
            <a:r>
              <a:rPr lang="en-US" altLang="en-US" sz="2400" dirty="0" err="1">
                <a:solidFill>
                  <a:srgbClr val="FFFF00"/>
                </a:solidFill>
                <a:latin typeface="Arial" pitchFamily="34" charset="0"/>
              </a:rPr>
              <a:t>DSA</a:t>
            </a:r>
            <a:r>
              <a:rPr lang="en-US" altLang="en-US" sz="2400" dirty="0">
                <a:solidFill>
                  <a:srgbClr val="FFFF00"/>
                </a:solidFill>
                <a:latin typeface="Arial" pitchFamily="34" charset="0"/>
              </a:rPr>
              <a:t>+ </a:t>
            </a:r>
          </a:p>
          <a:p>
            <a:pPr eaLnBrk="1" hangingPunct="1">
              <a:defRPr/>
            </a:pPr>
            <a:endParaRPr lang="en-US" altLang="en-US" sz="2800" dirty="0">
              <a:solidFill>
                <a:schemeClr val="bg1"/>
              </a:solidFill>
              <a:latin typeface="Arial" pitchFamily="34" charset="0"/>
            </a:endParaRPr>
          </a:p>
          <a:p>
            <a:pPr eaLnBrk="1" hangingPunct="1">
              <a:defRPr/>
            </a:pPr>
            <a:r>
              <a:rPr lang="en-US" altLang="en-US" sz="2800" dirty="0">
                <a:solidFill>
                  <a:schemeClr val="bg1"/>
                </a:solidFill>
                <a:latin typeface="Arial" pitchFamily="34" charset="0"/>
              </a:rPr>
              <a:t>Graft loss only 21%: most cases not rapidly downhill </a:t>
            </a:r>
          </a:p>
          <a:p>
            <a:pPr eaLnBrk="1" hangingPunct="1">
              <a:defRPr/>
            </a:pPr>
            <a:endParaRPr lang="en-US" altLang="en-US" sz="2800" dirty="0">
              <a:solidFill>
                <a:schemeClr val="bg1"/>
              </a:solidFill>
              <a:latin typeface="Arial" pitchFamily="34" charset="0"/>
            </a:endParaRPr>
          </a:p>
        </p:txBody>
      </p:sp>
      <p:sp>
        <p:nvSpPr>
          <p:cNvPr id="2" name="Footer Placeholder 1">
            <a:extLst>
              <a:ext uri="{FF2B5EF4-FFF2-40B4-BE49-F238E27FC236}">
                <a16:creationId xmlns:a16="http://schemas.microsoft.com/office/drawing/2014/main" id="{C9A7B120-2CEB-4AEA-8DFA-8607818DEB7D}"/>
              </a:ext>
            </a:extLst>
          </p:cNvPr>
          <p:cNvSpPr>
            <a:spLocks noGrp="1"/>
          </p:cNvSpPr>
          <p:nvPr>
            <p:ph type="ftr" sz="quarter" idx="11"/>
          </p:nvPr>
        </p:nvSpPr>
        <p:spPr>
          <a:xfrm>
            <a:off x="3124200" y="6248400"/>
            <a:ext cx="3962400" cy="4572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Times New Roman" pitchFamily="18" charset="0"/>
                <a:ea typeface="+mn-ea"/>
                <a:cs typeface="+mn-cs"/>
              </a:rPr>
              <a:t>Sis et al. J Am Soc Nephrol 2015: 26: 1216</a:t>
            </a:r>
            <a:endParaRPr kumimoji="0" lang="en-US" sz="1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38825063"/>
      </p:ext>
    </p:extLst>
  </p:cSld>
  <p:clrMapOvr>
    <a:masterClrMapping/>
  </p:clrMapOvr>
  <p:transition>
    <p:cover dir="l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le 1"/>
          <p:cNvSpPr>
            <a:spLocks noGrp="1"/>
          </p:cNvSpPr>
          <p:nvPr>
            <p:ph type="ctrTitle"/>
          </p:nvPr>
        </p:nvSpPr>
        <p:spPr>
          <a:xfrm>
            <a:off x="-38100" y="152400"/>
            <a:ext cx="9067800" cy="762000"/>
          </a:xfrm>
        </p:spPr>
        <p:txBody>
          <a:bodyPr/>
          <a:lstStyle/>
          <a:p>
            <a:r>
              <a:rPr lang="en-US" altLang="en-US" sz="3200" dirty="0">
                <a:solidFill>
                  <a:srgbClr val="FFFF00"/>
                </a:solidFill>
              </a:rPr>
              <a:t>Graft Survival For V-Lesions</a:t>
            </a:r>
            <a:endParaRPr lang="en-US" altLang="en-US" sz="3200" dirty="0">
              <a:solidFill>
                <a:schemeClr val="bg1"/>
              </a:solidFill>
            </a:endParaRPr>
          </a:p>
        </p:txBody>
      </p:sp>
      <p:sp>
        <p:nvSpPr>
          <p:cNvPr id="176132" name="Footer Placeholder 3"/>
          <p:cNvSpPr>
            <a:spLocks noGrp="1"/>
          </p:cNvSpPr>
          <p:nvPr>
            <p:ph type="ftr" sz="quarter" idx="11"/>
          </p:nvPr>
        </p:nvSpPr>
        <p:spPr>
          <a:xfrm>
            <a:off x="3124200" y="6400800"/>
            <a:ext cx="48006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en-US" sz="1400" b="0" i="0" u="none" strike="noStrike" kern="0" cap="none" spc="0" normalizeH="0" baseline="0" noProof="0" dirty="0" err="1">
                <a:ln>
                  <a:noFill/>
                </a:ln>
                <a:solidFill>
                  <a:srgbClr val="FFFF00"/>
                </a:solidFill>
                <a:effectLst/>
                <a:uLnTx/>
                <a:uFillTx/>
                <a:latin typeface="Times New Roman" pitchFamily="18" charset="0"/>
                <a:ea typeface="+mn-ea"/>
                <a:cs typeface="+mn-cs"/>
              </a:rPr>
              <a:t>Lefaucheur</a:t>
            </a:r>
            <a:r>
              <a:rPr kumimoji="0" lang="fr-FR" altLang="en-US" sz="1400" b="0" i="0" u="none" strike="noStrike" kern="0" cap="none" spc="0" normalizeH="0" baseline="0" noProof="0" dirty="0">
                <a:ln>
                  <a:noFill/>
                </a:ln>
                <a:solidFill>
                  <a:srgbClr val="FFFF00"/>
                </a:solidFill>
                <a:effectLst/>
                <a:uLnTx/>
                <a:uFillTx/>
                <a:latin typeface="Times New Roman" pitchFamily="18" charset="0"/>
                <a:ea typeface="+mn-ea"/>
                <a:cs typeface="+mn-cs"/>
              </a:rPr>
              <a:t> et al. Lancet 2013: 381: 313</a:t>
            </a:r>
            <a:endParaRPr kumimoji="0" lang="en-US" altLang="en-US" sz="1400" b="0" i="0" u="none" strike="noStrike" kern="0" cap="none" spc="0" normalizeH="0" baseline="0" noProof="0" dirty="0">
              <a:ln>
                <a:noFill/>
              </a:ln>
              <a:solidFill>
                <a:srgbClr val="FFFF00"/>
              </a:solidFill>
              <a:effectLst/>
              <a:uLnTx/>
              <a:uFillTx/>
              <a:latin typeface="Times New Roman" pitchFamily="18" charset="0"/>
              <a:ea typeface="+mn-ea"/>
              <a:cs typeface="+mn-cs"/>
            </a:endParaRPr>
          </a:p>
        </p:txBody>
      </p:sp>
      <p:pic>
        <p:nvPicPr>
          <p:cNvPr id="24576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382237FB-481A-FE00-3DDC-84BDAB6C35D7}"/>
              </a:ext>
            </a:extLst>
          </p:cNvPr>
          <p:cNvSpPr/>
          <p:nvPr/>
        </p:nvSpPr>
        <p:spPr>
          <a:xfrm>
            <a:off x="4953000" y="2944368"/>
            <a:ext cx="978408" cy="1798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2FEFF3A-CB4C-8E85-AD16-6C69C0E00875}"/>
              </a:ext>
            </a:extLst>
          </p:cNvPr>
          <p:cNvPicPr>
            <a:picLocks noChangeAspect="1"/>
          </p:cNvPicPr>
          <p:nvPr/>
        </p:nvPicPr>
        <p:blipFill>
          <a:blip r:embed="rId4"/>
          <a:stretch>
            <a:fillRect/>
          </a:stretch>
        </p:blipFill>
        <p:spPr>
          <a:xfrm>
            <a:off x="4903710" y="3784755"/>
            <a:ext cx="1005927" cy="243861"/>
          </a:xfrm>
          <a:prstGeom prst="rect">
            <a:avLst/>
          </a:prstGeom>
        </p:spPr>
      </p:pic>
    </p:spTree>
    <p:extLst>
      <p:ext uri="{BB962C8B-B14F-4D97-AF65-F5344CB8AC3E}">
        <p14:creationId xmlns:p14="http://schemas.microsoft.com/office/powerpoint/2010/main" val="21057815"/>
      </p:ext>
    </p:extLst>
  </p:cSld>
  <p:clrMapOvr>
    <a:masterClrMapping/>
  </p:clrMapOvr>
  <p:transition>
    <p:cover dir="l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5400" y="652780"/>
            <a:ext cx="8890000" cy="1143000"/>
          </a:xfrm>
        </p:spPr>
        <p:txBody>
          <a:bodyPr lIns="92075" tIns="46038" rIns="92075" bIns="46038"/>
          <a:lstStyle/>
          <a:p>
            <a:pPr eaLnBrk="1" hangingPunct="1"/>
            <a:r>
              <a:rPr lang="en-US" altLang="en-US" sz="3200" dirty="0">
                <a:solidFill>
                  <a:srgbClr val="FFFF00"/>
                </a:solidFill>
                <a:latin typeface="Arial" charset="0"/>
              </a:rPr>
              <a:t>Data from Basel: 500 Bxs </a:t>
            </a:r>
            <a:br>
              <a:rPr lang="en-US" altLang="en-US" sz="3200" dirty="0">
                <a:solidFill>
                  <a:srgbClr val="FFFF00"/>
                </a:solidFill>
                <a:latin typeface="Arial" charset="0"/>
              </a:rPr>
            </a:br>
            <a:r>
              <a:rPr lang="en-US" altLang="en-US" sz="2800" dirty="0">
                <a:solidFill>
                  <a:schemeClr val="bg1"/>
                </a:solidFill>
                <a:latin typeface="Arial" charset="0"/>
              </a:rPr>
              <a:t>(</a:t>
            </a:r>
            <a:r>
              <a:rPr lang="en-US" altLang="en-US" sz="2800" dirty="0" err="1">
                <a:solidFill>
                  <a:schemeClr val="bg1"/>
                </a:solidFill>
                <a:latin typeface="Arial" charset="0"/>
              </a:rPr>
              <a:t>DSA</a:t>
            </a:r>
            <a:r>
              <a:rPr lang="en-US" altLang="en-US" sz="2800" dirty="0">
                <a:solidFill>
                  <a:schemeClr val="bg1"/>
                </a:solidFill>
                <a:latin typeface="Arial" charset="0"/>
              </a:rPr>
              <a:t> –</a:t>
            </a:r>
            <a:r>
              <a:rPr lang="en-US" altLang="en-US" sz="2800" dirty="0" err="1">
                <a:solidFill>
                  <a:schemeClr val="bg1"/>
                </a:solidFill>
                <a:latin typeface="Arial" charset="0"/>
              </a:rPr>
              <a:t>ve</a:t>
            </a:r>
            <a:r>
              <a:rPr lang="en-US" altLang="en-US" sz="2800" dirty="0">
                <a:solidFill>
                  <a:schemeClr val="bg1"/>
                </a:solidFill>
                <a:latin typeface="Arial" charset="0"/>
              </a:rPr>
              <a:t> </a:t>
            </a:r>
            <a:r>
              <a:rPr lang="en-US" altLang="en-US" sz="2800" dirty="0" err="1">
                <a:solidFill>
                  <a:schemeClr val="bg1"/>
                </a:solidFill>
                <a:latin typeface="Arial" charset="0"/>
              </a:rPr>
              <a:t>PreTx</a:t>
            </a:r>
            <a:r>
              <a:rPr lang="en-US" altLang="en-US" sz="2800" dirty="0">
                <a:solidFill>
                  <a:schemeClr val="bg1"/>
                </a:solidFill>
                <a:latin typeface="Arial" charset="0"/>
              </a:rPr>
              <a:t>)</a:t>
            </a:r>
          </a:p>
        </p:txBody>
      </p:sp>
      <p:sp>
        <p:nvSpPr>
          <p:cNvPr id="183299" name="Rectangle 3"/>
          <p:cNvSpPr>
            <a:spLocks noGrp="1" noChangeArrowheads="1"/>
          </p:cNvSpPr>
          <p:nvPr>
            <p:ph type="body" idx="1"/>
          </p:nvPr>
        </p:nvSpPr>
        <p:spPr>
          <a:xfrm>
            <a:off x="685800" y="1981200"/>
            <a:ext cx="8229600" cy="4419600"/>
          </a:xfrm>
        </p:spPr>
        <p:txBody>
          <a:bodyPr lIns="92075" tIns="46038" rIns="92075" bIns="46038"/>
          <a:lstStyle/>
          <a:p>
            <a:pPr eaLnBrk="1" hangingPunct="1">
              <a:lnSpc>
                <a:spcPct val="90000"/>
              </a:lnSpc>
            </a:pPr>
            <a:r>
              <a:rPr lang="en-US" altLang="en-US" sz="2800" dirty="0">
                <a:solidFill>
                  <a:schemeClr val="accent2"/>
                </a:solidFill>
                <a:latin typeface="Arial" charset="0"/>
              </a:rPr>
              <a:t>.</a:t>
            </a:r>
          </a:p>
        </p:txBody>
      </p:sp>
      <p:graphicFrame>
        <p:nvGraphicFramePr>
          <p:cNvPr id="2" name="Table 2">
            <a:extLst>
              <a:ext uri="{FF2B5EF4-FFF2-40B4-BE49-F238E27FC236}">
                <a16:creationId xmlns:a16="http://schemas.microsoft.com/office/drawing/2014/main" id="{ABC0B51B-B302-4EA4-97F9-2E123E06237A}"/>
              </a:ext>
            </a:extLst>
          </p:cNvPr>
          <p:cNvGraphicFramePr>
            <a:graphicFrameLocks noGrp="1"/>
          </p:cNvGraphicFramePr>
          <p:nvPr>
            <p:extLst>
              <p:ext uri="{D42A27DB-BD31-4B8C-83A1-F6EECF244321}">
                <p14:modId xmlns:p14="http://schemas.microsoft.com/office/powerpoint/2010/main" val="3133064943"/>
              </p:ext>
            </p:extLst>
          </p:nvPr>
        </p:nvGraphicFramePr>
        <p:xfrm>
          <a:off x="1600200" y="2148840"/>
          <a:ext cx="6705600" cy="408432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856005308"/>
                    </a:ext>
                  </a:extLst>
                </a:gridCol>
                <a:gridCol w="2057400">
                  <a:extLst>
                    <a:ext uri="{9D8B030D-6E8A-4147-A177-3AD203B41FA5}">
                      <a16:colId xmlns:a16="http://schemas.microsoft.com/office/drawing/2014/main" val="1181601643"/>
                    </a:ext>
                  </a:extLst>
                </a:gridCol>
                <a:gridCol w="2209800">
                  <a:extLst>
                    <a:ext uri="{9D8B030D-6E8A-4147-A177-3AD203B41FA5}">
                      <a16:colId xmlns:a16="http://schemas.microsoft.com/office/drawing/2014/main" val="162440671"/>
                    </a:ext>
                  </a:extLst>
                </a:gridCol>
              </a:tblGrid>
              <a:tr h="370840">
                <a:tc>
                  <a:txBody>
                    <a:bodyPr/>
                    <a:lstStyle/>
                    <a:p>
                      <a:endParaRPr lang="en-US" sz="2400" dirty="0"/>
                    </a:p>
                  </a:txBody>
                  <a:tcPr/>
                </a:tc>
                <a:tc>
                  <a:txBody>
                    <a:bodyPr/>
                    <a:lstStyle/>
                    <a:p>
                      <a:r>
                        <a:rPr lang="en-US" sz="2400" dirty="0"/>
                        <a:t>Protocol = 407</a:t>
                      </a:r>
                    </a:p>
                  </a:txBody>
                  <a:tcPr/>
                </a:tc>
                <a:tc>
                  <a:txBody>
                    <a:bodyPr/>
                    <a:lstStyle/>
                    <a:p>
                      <a:r>
                        <a:rPr lang="en-US" sz="3200" b="1" dirty="0">
                          <a:solidFill>
                            <a:srgbClr val="C00000"/>
                          </a:solidFill>
                        </a:rPr>
                        <a:t>Indication = 93</a:t>
                      </a:r>
                    </a:p>
                  </a:txBody>
                  <a:tcPr>
                    <a:solidFill>
                      <a:srgbClr val="FFC000"/>
                    </a:solidFill>
                  </a:tcPr>
                </a:tc>
                <a:extLst>
                  <a:ext uri="{0D108BD9-81ED-4DB2-BD59-A6C34878D82A}">
                    <a16:rowId xmlns:a16="http://schemas.microsoft.com/office/drawing/2014/main" val="471548036"/>
                  </a:ext>
                </a:extLst>
              </a:tr>
              <a:tr h="391160">
                <a:tc>
                  <a:txBody>
                    <a:bodyPr/>
                    <a:lstStyle/>
                    <a:p>
                      <a:r>
                        <a:rPr lang="en-US" sz="2400" dirty="0"/>
                        <a:t>Borderline</a:t>
                      </a:r>
                    </a:p>
                  </a:txBody>
                  <a:tcPr/>
                </a:tc>
                <a:tc>
                  <a:txBody>
                    <a:bodyPr/>
                    <a:lstStyle/>
                    <a:p>
                      <a:r>
                        <a:rPr lang="en-US" sz="2800" b="1" dirty="0">
                          <a:solidFill>
                            <a:schemeClr val="tx1"/>
                          </a:solidFill>
                        </a:rPr>
                        <a:t>34.6%.</a:t>
                      </a:r>
                    </a:p>
                  </a:txBody>
                  <a:tcPr/>
                </a:tc>
                <a:tc>
                  <a:txBody>
                    <a:bodyPr/>
                    <a:lstStyle/>
                    <a:p>
                      <a:r>
                        <a:rPr lang="en-US" sz="3200" b="1" dirty="0">
                          <a:solidFill>
                            <a:srgbClr val="C00000"/>
                          </a:solidFill>
                        </a:rPr>
                        <a:t>21. 5%</a:t>
                      </a:r>
                    </a:p>
                  </a:txBody>
                  <a:tcPr>
                    <a:solidFill>
                      <a:srgbClr val="FFC000"/>
                    </a:solidFill>
                  </a:tcPr>
                </a:tc>
                <a:extLst>
                  <a:ext uri="{0D108BD9-81ED-4DB2-BD59-A6C34878D82A}">
                    <a16:rowId xmlns:a16="http://schemas.microsoft.com/office/drawing/2014/main" val="1452983581"/>
                  </a:ext>
                </a:extLst>
              </a:tr>
              <a:tr h="370840">
                <a:tc>
                  <a:txBody>
                    <a:bodyPr/>
                    <a:lstStyle/>
                    <a:p>
                      <a:r>
                        <a:rPr lang="en-US" sz="2400" dirty="0"/>
                        <a:t>TCMR</a:t>
                      </a:r>
                    </a:p>
                  </a:txBody>
                  <a:tcPr/>
                </a:tc>
                <a:tc>
                  <a:txBody>
                    <a:bodyPr/>
                    <a:lstStyle/>
                    <a:p>
                      <a:r>
                        <a:rPr lang="en-US" sz="2800" b="1" dirty="0">
                          <a:solidFill>
                            <a:schemeClr val="tx1"/>
                          </a:solidFill>
                        </a:rPr>
                        <a:t>6.9%</a:t>
                      </a:r>
                    </a:p>
                  </a:txBody>
                  <a:tcPr/>
                </a:tc>
                <a:tc>
                  <a:txBody>
                    <a:bodyPr/>
                    <a:lstStyle/>
                    <a:p>
                      <a:r>
                        <a:rPr lang="en-US" sz="3200" b="1" dirty="0">
                          <a:solidFill>
                            <a:srgbClr val="C00000"/>
                          </a:solidFill>
                        </a:rPr>
                        <a:t>44.0 %</a:t>
                      </a:r>
                    </a:p>
                  </a:txBody>
                  <a:tcPr>
                    <a:solidFill>
                      <a:srgbClr val="FFC000"/>
                    </a:solidFill>
                  </a:tcPr>
                </a:tc>
                <a:extLst>
                  <a:ext uri="{0D108BD9-81ED-4DB2-BD59-A6C34878D82A}">
                    <a16:rowId xmlns:a16="http://schemas.microsoft.com/office/drawing/2014/main" val="133858247"/>
                  </a:ext>
                </a:extLst>
              </a:tr>
              <a:tr h="370840">
                <a:tc>
                  <a:txBody>
                    <a:bodyPr/>
                    <a:lstStyle/>
                    <a:p>
                      <a:r>
                        <a:rPr lang="en-US" sz="2400" dirty="0"/>
                        <a:t>Suspicious</a:t>
                      </a:r>
                      <a:r>
                        <a:rPr lang="en-US" sz="2400" baseline="0" dirty="0"/>
                        <a:t> for </a:t>
                      </a:r>
                      <a:r>
                        <a:rPr lang="en-US" sz="2400" dirty="0" err="1"/>
                        <a:t>ABMR</a:t>
                      </a:r>
                      <a:endParaRPr lang="en-US" sz="2400" dirty="0"/>
                    </a:p>
                  </a:txBody>
                  <a:tcPr/>
                </a:tc>
                <a:tc>
                  <a:txBody>
                    <a:bodyPr/>
                    <a:lstStyle/>
                    <a:p>
                      <a:r>
                        <a:rPr lang="en-US" sz="2400" dirty="0"/>
                        <a:t>2.2</a:t>
                      </a:r>
                    </a:p>
                  </a:txBody>
                  <a:tcPr/>
                </a:tc>
                <a:tc>
                  <a:txBody>
                    <a:bodyPr/>
                    <a:lstStyle/>
                    <a:p>
                      <a:r>
                        <a:rPr lang="en-US" sz="3200" b="1" dirty="0">
                          <a:solidFill>
                            <a:srgbClr val="C00000"/>
                          </a:solidFill>
                        </a:rPr>
                        <a:t>7.5</a:t>
                      </a:r>
                    </a:p>
                  </a:txBody>
                  <a:tcPr>
                    <a:solidFill>
                      <a:srgbClr val="FFC000"/>
                    </a:solidFill>
                  </a:tcPr>
                </a:tc>
                <a:extLst>
                  <a:ext uri="{0D108BD9-81ED-4DB2-BD59-A6C34878D82A}">
                    <a16:rowId xmlns:a16="http://schemas.microsoft.com/office/drawing/2014/main" val="512451798"/>
                  </a:ext>
                </a:extLst>
              </a:tr>
              <a:tr h="370840">
                <a:tc>
                  <a:txBody>
                    <a:bodyPr/>
                    <a:lstStyle/>
                    <a:p>
                      <a:r>
                        <a:rPr lang="en-US" sz="2400" dirty="0"/>
                        <a:t>Acute/</a:t>
                      </a:r>
                      <a:r>
                        <a:rPr lang="en-US" sz="2400" dirty="0" err="1"/>
                        <a:t>caABMR</a:t>
                      </a:r>
                      <a:endParaRPr lang="en-US" sz="2400" dirty="0"/>
                    </a:p>
                  </a:txBody>
                  <a:tcPr/>
                </a:tc>
                <a:tc>
                  <a:txBody>
                    <a:bodyPr/>
                    <a:lstStyle/>
                    <a:p>
                      <a:r>
                        <a:rPr lang="en-US" sz="2400" dirty="0"/>
                        <a:t>0.0</a:t>
                      </a:r>
                    </a:p>
                  </a:txBody>
                  <a:tcPr/>
                </a:tc>
                <a:tc>
                  <a:txBody>
                    <a:bodyPr/>
                    <a:lstStyle/>
                    <a:p>
                      <a:r>
                        <a:rPr lang="en-US" sz="3200" b="1" dirty="0">
                          <a:solidFill>
                            <a:srgbClr val="C00000"/>
                          </a:solidFill>
                        </a:rPr>
                        <a:t>1.1</a:t>
                      </a:r>
                    </a:p>
                  </a:txBody>
                  <a:tcPr>
                    <a:solidFill>
                      <a:srgbClr val="FFC000"/>
                    </a:solidFill>
                  </a:tcPr>
                </a:tc>
                <a:extLst>
                  <a:ext uri="{0D108BD9-81ED-4DB2-BD59-A6C34878D82A}">
                    <a16:rowId xmlns:a16="http://schemas.microsoft.com/office/drawing/2014/main" val="1608133977"/>
                  </a:ext>
                </a:extLst>
              </a:tr>
              <a:tr h="370840">
                <a:tc>
                  <a:txBody>
                    <a:bodyPr/>
                    <a:lstStyle/>
                    <a:p>
                      <a:r>
                        <a:rPr lang="en-US" sz="2400" dirty="0"/>
                        <a:t>Mixed</a:t>
                      </a:r>
                    </a:p>
                  </a:txBody>
                  <a:tcPr/>
                </a:tc>
                <a:tc>
                  <a:txBody>
                    <a:bodyPr/>
                    <a:lstStyle/>
                    <a:p>
                      <a:r>
                        <a:rPr lang="en-US" sz="2400" dirty="0"/>
                        <a:t>1.5</a:t>
                      </a:r>
                    </a:p>
                  </a:txBody>
                  <a:tcPr/>
                </a:tc>
                <a:tc>
                  <a:txBody>
                    <a:bodyPr/>
                    <a:lstStyle/>
                    <a:p>
                      <a:r>
                        <a:rPr lang="en-US" sz="2400" dirty="0"/>
                        <a:t>7.5</a:t>
                      </a:r>
                    </a:p>
                  </a:txBody>
                  <a:tcPr/>
                </a:tc>
                <a:extLst>
                  <a:ext uri="{0D108BD9-81ED-4DB2-BD59-A6C34878D82A}">
                    <a16:rowId xmlns:a16="http://schemas.microsoft.com/office/drawing/2014/main" val="1874511331"/>
                  </a:ext>
                </a:extLst>
              </a:tr>
            </a:tbl>
          </a:graphicData>
        </a:graphic>
      </p:graphicFrame>
      <p:sp>
        <p:nvSpPr>
          <p:cNvPr id="4" name="Footer Placeholder 3">
            <a:extLst>
              <a:ext uri="{FF2B5EF4-FFF2-40B4-BE49-F238E27FC236}">
                <a16:creationId xmlns:a16="http://schemas.microsoft.com/office/drawing/2014/main" id="{3E9B51BA-C019-48BE-A338-63256BD2E55B}"/>
              </a:ext>
            </a:extLst>
          </p:cNvPr>
          <p:cNvSpPr>
            <a:spLocks noGrp="1"/>
          </p:cNvSpPr>
          <p:nvPr>
            <p:ph type="ftr" sz="quarter" idx="11"/>
          </p:nvPr>
        </p:nvSpPr>
        <p:spPr>
          <a:xfrm>
            <a:off x="3124200" y="6248400"/>
            <a:ext cx="4267200" cy="457200"/>
          </a:xfrm>
        </p:spPr>
        <p:txBody>
          <a:bodyPr/>
          <a:lstStyle/>
          <a:p>
            <a:pPr>
              <a:defRPr/>
            </a:pPr>
            <a:r>
              <a:rPr lang="fr-FR" dirty="0" err="1">
                <a:solidFill>
                  <a:schemeClr val="bg1"/>
                </a:solidFill>
              </a:rPr>
              <a:t>Wehmier</a:t>
            </a:r>
            <a:r>
              <a:rPr lang="fr-FR" dirty="0">
                <a:solidFill>
                  <a:schemeClr val="bg1"/>
                </a:solidFill>
              </a:rPr>
              <a:t> et al. </a:t>
            </a:r>
            <a:r>
              <a:rPr lang="fr-FR" dirty="0" err="1">
                <a:solidFill>
                  <a:schemeClr val="bg1"/>
                </a:solidFill>
              </a:rPr>
              <a:t>Tx</a:t>
            </a:r>
            <a:r>
              <a:rPr lang="fr-FR" dirty="0">
                <a:solidFill>
                  <a:schemeClr val="bg1"/>
                </a:solidFill>
              </a:rPr>
              <a:t> Direct 2017: 3: e136</a:t>
            </a:r>
            <a:endParaRPr lang="en-US" dirty="0">
              <a:solidFill>
                <a:schemeClr val="bg1"/>
              </a:solidFill>
            </a:endParaRPr>
          </a:p>
        </p:txBody>
      </p:sp>
    </p:spTree>
    <p:extLst>
      <p:ext uri="{BB962C8B-B14F-4D97-AF65-F5344CB8AC3E}">
        <p14:creationId xmlns:p14="http://schemas.microsoft.com/office/powerpoint/2010/main" val="2507763271"/>
      </p:ext>
    </p:extLst>
  </p:cSld>
  <p:clrMapOvr>
    <a:masterClrMapping/>
  </p:clrMapOvr>
  <p:transition>
    <p:cover dir="l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61DB4DF6-9996-47A3-A861-08E8B0E7F1AD}"/>
              </a:ext>
            </a:extLst>
          </p:cNvPr>
          <p:cNvSpPr>
            <a:spLocks noGrp="1" noChangeArrowheads="1"/>
          </p:cNvSpPr>
          <p:nvPr>
            <p:ph type="title"/>
          </p:nvPr>
        </p:nvSpPr>
        <p:spPr>
          <a:xfrm>
            <a:off x="0" y="0"/>
            <a:ext cx="9067800" cy="652114"/>
          </a:xfrm>
        </p:spPr>
        <p:txBody>
          <a:bodyPr/>
          <a:lstStyle/>
          <a:p>
            <a:pPr eaLnBrk="1" hangingPunct="1"/>
            <a:br>
              <a:rPr lang="en-US" altLang="en-US" sz="3200" dirty="0">
                <a:solidFill>
                  <a:srgbClr val="FFFF00"/>
                </a:solidFill>
              </a:rPr>
            </a:br>
            <a:br>
              <a:rPr lang="en-US" altLang="en-US" sz="3200" dirty="0">
                <a:solidFill>
                  <a:srgbClr val="FFFF00"/>
                </a:solidFill>
              </a:rPr>
            </a:br>
            <a:r>
              <a:rPr lang="en-US" altLang="en-US" sz="3200" dirty="0">
                <a:solidFill>
                  <a:srgbClr val="FFFF00"/>
                </a:solidFill>
              </a:rPr>
              <a:t>MMDx Findings </a:t>
            </a:r>
            <a:r>
              <a:rPr lang="en-US" altLang="en-US" sz="3200" dirty="0">
                <a:solidFill>
                  <a:srgbClr val="FF0000"/>
                </a:solidFill>
              </a:rPr>
              <a:t>V-lesions</a:t>
            </a:r>
            <a:r>
              <a:rPr lang="en-US" altLang="en-US" sz="3200" dirty="0">
                <a:solidFill>
                  <a:srgbClr val="FFFF00"/>
                </a:solidFill>
              </a:rPr>
              <a:t> Labeled </a:t>
            </a:r>
            <a:r>
              <a:rPr lang="en-US" altLang="en-US" sz="3200" dirty="0">
                <a:solidFill>
                  <a:srgbClr val="FF0000"/>
                </a:solidFill>
              </a:rPr>
              <a:t>HISTOLOGIC TCMR</a:t>
            </a:r>
            <a:r>
              <a:rPr lang="en-US" altLang="en-US" sz="3200" dirty="0">
                <a:solidFill>
                  <a:srgbClr val="FFFF00"/>
                </a:solidFill>
              </a:rPr>
              <a:t> (n=30)</a:t>
            </a:r>
            <a:br>
              <a:rPr lang="en-US" altLang="en-US" sz="3200" dirty="0">
                <a:solidFill>
                  <a:srgbClr val="FFFF00"/>
                </a:solidFill>
              </a:rPr>
            </a:br>
            <a:endParaRPr lang="en-US" altLang="en-US" sz="3200" dirty="0">
              <a:solidFill>
                <a:srgbClr val="FFFF00"/>
              </a:solidFill>
            </a:endParaRPr>
          </a:p>
        </p:txBody>
      </p:sp>
      <p:sp>
        <p:nvSpPr>
          <p:cNvPr id="228355" name="Rectangle 3">
            <a:extLst>
              <a:ext uri="{FF2B5EF4-FFF2-40B4-BE49-F238E27FC236}">
                <a16:creationId xmlns:a16="http://schemas.microsoft.com/office/drawing/2014/main" id="{5F866693-F350-4B52-8DE0-EE074C2534AD}"/>
              </a:ext>
            </a:extLst>
          </p:cNvPr>
          <p:cNvSpPr>
            <a:spLocks noGrp="1" noChangeArrowheads="1"/>
          </p:cNvSpPr>
          <p:nvPr>
            <p:ph type="body" idx="1"/>
          </p:nvPr>
        </p:nvSpPr>
        <p:spPr>
          <a:xfrm>
            <a:off x="0" y="1083632"/>
            <a:ext cx="9144000" cy="4021768"/>
          </a:xfrm>
        </p:spPr>
        <p:txBody>
          <a:bodyPr/>
          <a:lstStyle/>
          <a:p>
            <a:pPr marL="0" indent="0" eaLnBrk="1" hangingPunct="1">
              <a:buNone/>
              <a:defRPr/>
            </a:pPr>
            <a:r>
              <a:rPr lang="en-US" altLang="en-US" sz="2800" dirty="0">
                <a:solidFill>
                  <a:schemeClr val="accent2"/>
                </a:solidFill>
              </a:rPr>
              <a:t>.</a:t>
            </a:r>
          </a:p>
        </p:txBody>
      </p:sp>
      <p:sp>
        <p:nvSpPr>
          <p:cNvPr id="2" name="Footer Placeholder 1">
            <a:extLst>
              <a:ext uri="{FF2B5EF4-FFF2-40B4-BE49-F238E27FC236}">
                <a16:creationId xmlns:a16="http://schemas.microsoft.com/office/drawing/2014/main" id="{903A19CF-543E-4085-AA70-FD5FAEE42EA7}"/>
              </a:ext>
            </a:extLst>
          </p:cNvPr>
          <p:cNvSpPr>
            <a:spLocks noGrp="1"/>
          </p:cNvSpPr>
          <p:nvPr>
            <p:ph type="ftr" sz="quarter" idx="11"/>
          </p:nvPr>
        </p:nvSpPr>
        <p:spPr>
          <a:xfrm>
            <a:off x="152400" y="6532880"/>
            <a:ext cx="9028471" cy="266552"/>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srgbClr val="F8F8F8"/>
                </a:solidFill>
                <a:effectLst/>
                <a:uLnTx/>
                <a:uFillTx/>
                <a:latin typeface="Times New Roman" panose="02020603050405020304" pitchFamily="18" charset="0"/>
                <a:ea typeface="+mn-ea"/>
                <a:cs typeface="Arial" charset="0"/>
              </a:rPr>
              <a:t>Salazar et al JASN 2015: 26:3190</a:t>
            </a:r>
            <a:endParaRPr kumimoji="0" lang="en-US" sz="1400" b="0" i="0" u="none" strike="noStrike" kern="1200" cap="none" spc="0" normalizeH="0" baseline="0" noProof="0" dirty="0">
              <a:ln>
                <a:noFill/>
              </a:ln>
              <a:solidFill>
                <a:srgbClr val="F8F8F8"/>
              </a:solidFill>
              <a:effectLst/>
              <a:uLnTx/>
              <a:uFillTx/>
              <a:latin typeface="Times New Roman" panose="02020603050405020304" pitchFamily="18" charset="0"/>
              <a:ea typeface="+mn-ea"/>
              <a:cs typeface="Arial" charset="0"/>
            </a:endParaRPr>
          </a:p>
        </p:txBody>
      </p:sp>
      <p:graphicFrame>
        <p:nvGraphicFramePr>
          <p:cNvPr id="6" name="Table 6">
            <a:extLst>
              <a:ext uri="{FF2B5EF4-FFF2-40B4-BE49-F238E27FC236}">
                <a16:creationId xmlns:a16="http://schemas.microsoft.com/office/drawing/2014/main" id="{9D19361E-8724-4C38-B619-C0DF1E0624D7}"/>
              </a:ext>
            </a:extLst>
          </p:cNvPr>
          <p:cNvGraphicFramePr>
            <a:graphicFrameLocks noGrp="1"/>
          </p:cNvGraphicFramePr>
          <p:nvPr/>
        </p:nvGraphicFramePr>
        <p:xfrm>
          <a:off x="1058436" y="1522857"/>
          <a:ext cx="6713964" cy="4300167"/>
        </p:xfrm>
        <a:graphic>
          <a:graphicData uri="http://schemas.openxmlformats.org/drawingml/2006/table">
            <a:tbl>
              <a:tblPr firstRow="1" bandRow="1">
                <a:tableStyleId>{5C22544A-7EE6-4342-B048-85BDC9FD1C3A}</a:tableStyleId>
              </a:tblPr>
              <a:tblGrid>
                <a:gridCol w="3060475">
                  <a:extLst>
                    <a:ext uri="{9D8B030D-6E8A-4147-A177-3AD203B41FA5}">
                      <a16:colId xmlns:a16="http://schemas.microsoft.com/office/drawing/2014/main" val="944062451"/>
                    </a:ext>
                  </a:extLst>
                </a:gridCol>
                <a:gridCol w="3653489">
                  <a:extLst>
                    <a:ext uri="{9D8B030D-6E8A-4147-A177-3AD203B41FA5}">
                      <a16:colId xmlns:a16="http://schemas.microsoft.com/office/drawing/2014/main" val="3730767026"/>
                    </a:ext>
                  </a:extLst>
                </a:gridCol>
              </a:tblGrid>
              <a:tr h="583943">
                <a:tc>
                  <a:txBody>
                    <a:bodyPr/>
                    <a:lstStyle/>
                    <a:p>
                      <a:r>
                        <a:rPr lang="en-US" dirty="0" err="1"/>
                        <a:t>Molec</a:t>
                      </a:r>
                      <a:r>
                        <a:rPr lang="en-US" dirty="0"/>
                        <a:t>. TCMR score&gt;0.1</a:t>
                      </a:r>
                    </a:p>
                  </a:txBody>
                  <a:tcPr/>
                </a:tc>
                <a:tc>
                  <a:txBody>
                    <a:bodyPr/>
                    <a:lstStyle/>
                    <a:p>
                      <a:r>
                        <a:rPr lang="en-US" dirty="0"/>
                        <a:t>15/30 = 50%</a:t>
                      </a:r>
                    </a:p>
                  </a:txBody>
                  <a:tcPr/>
                </a:tc>
                <a:extLst>
                  <a:ext uri="{0D108BD9-81ED-4DB2-BD59-A6C34878D82A}">
                    <a16:rowId xmlns:a16="http://schemas.microsoft.com/office/drawing/2014/main" val="4071819907"/>
                  </a:ext>
                </a:extLst>
              </a:tr>
              <a:tr h="865744">
                <a:tc>
                  <a:txBody>
                    <a:bodyPr/>
                    <a:lstStyle/>
                    <a:p>
                      <a:r>
                        <a:rPr lang="en-US" dirty="0" err="1"/>
                        <a:t>ABMR</a:t>
                      </a:r>
                      <a:r>
                        <a:rPr lang="en-US" dirty="0"/>
                        <a:t> score &gt; 0.2</a:t>
                      </a:r>
                    </a:p>
                  </a:txBody>
                  <a:tcPr/>
                </a:tc>
                <a:tc>
                  <a:txBody>
                    <a:bodyPr/>
                    <a:lstStyle/>
                    <a:p>
                      <a:r>
                        <a:rPr lang="en-US" dirty="0"/>
                        <a:t>5/30 =</a:t>
                      </a:r>
                      <a:r>
                        <a:rPr lang="en-US" baseline="0" dirty="0"/>
                        <a:t> 17%</a:t>
                      </a:r>
                    </a:p>
                    <a:p>
                      <a:r>
                        <a:rPr lang="en-US" baseline="0" dirty="0"/>
                        <a:t>      </a:t>
                      </a:r>
                    </a:p>
                    <a:p>
                      <a:r>
                        <a:rPr lang="en-US" baseline="0" dirty="0"/>
                        <a:t> ~ half DSA –</a:t>
                      </a:r>
                      <a:r>
                        <a:rPr lang="en-US" baseline="0" dirty="0" err="1"/>
                        <a:t>ve</a:t>
                      </a:r>
                      <a:r>
                        <a:rPr lang="en-US" baseline="0" dirty="0"/>
                        <a:t>, C4d status NA</a:t>
                      </a:r>
                      <a:endParaRPr lang="en-US" dirty="0"/>
                    </a:p>
                  </a:txBody>
                  <a:tcPr/>
                </a:tc>
                <a:extLst>
                  <a:ext uri="{0D108BD9-81ED-4DB2-BD59-A6C34878D82A}">
                    <a16:rowId xmlns:a16="http://schemas.microsoft.com/office/drawing/2014/main" val="1363662404"/>
                  </a:ext>
                </a:extLst>
              </a:tr>
              <a:tr h="1400912">
                <a:tc>
                  <a:txBody>
                    <a:bodyPr/>
                    <a:lstStyle/>
                    <a:p>
                      <a:endParaRPr lang="en-US" dirty="0"/>
                    </a:p>
                  </a:txBody>
                  <a:tcPr/>
                </a:tc>
                <a:tc>
                  <a:txBody>
                    <a:bodyPr/>
                    <a:lstStyle/>
                    <a:p>
                      <a:endParaRPr lang="en-US" dirty="0"/>
                    </a:p>
                    <a:p>
                      <a:r>
                        <a:rPr lang="en-US" dirty="0"/>
                        <a:t>ISOL-V: 13/28 = 46%  M-ABMR</a:t>
                      </a:r>
                    </a:p>
                    <a:p>
                      <a:r>
                        <a:rPr lang="en-US" dirty="0"/>
                        <a:t>Did not behave as </a:t>
                      </a:r>
                      <a:r>
                        <a:rPr lang="en-US" dirty="0" err="1"/>
                        <a:t>ABMR</a:t>
                      </a:r>
                      <a:endParaRPr lang="en-US" dirty="0"/>
                    </a:p>
                    <a:p>
                      <a:r>
                        <a:rPr lang="en-US" dirty="0" err="1"/>
                        <a:t>Mdx</a:t>
                      </a:r>
                      <a:r>
                        <a:rPr lang="en-US" dirty="0"/>
                        <a:t> score needs validation</a:t>
                      </a:r>
                    </a:p>
                  </a:txBody>
                  <a:tcPr/>
                </a:tc>
                <a:extLst>
                  <a:ext uri="{0D108BD9-81ED-4DB2-BD59-A6C34878D82A}">
                    <a16:rowId xmlns:a16="http://schemas.microsoft.com/office/drawing/2014/main" val="3875320339"/>
                  </a:ext>
                </a:extLst>
              </a:tr>
              <a:tr h="1400912">
                <a:tc>
                  <a:txBody>
                    <a:bodyPr/>
                    <a:lstStyle/>
                    <a:p>
                      <a:r>
                        <a:rPr lang="en-US" dirty="0">
                          <a:solidFill>
                            <a:srgbClr val="FF0000"/>
                          </a:solidFill>
                        </a:rPr>
                        <a:t>NO MOLECULAR REJECTION</a:t>
                      </a:r>
                    </a:p>
                  </a:txBody>
                  <a:tcPr/>
                </a:tc>
                <a:tc>
                  <a:txBody>
                    <a:bodyPr/>
                    <a:lstStyle/>
                    <a:p>
                      <a:r>
                        <a:rPr lang="en-US" dirty="0">
                          <a:solidFill>
                            <a:srgbClr val="FF0000"/>
                          </a:solidFill>
                        </a:rPr>
                        <a:t>Called in 10/30 = 33% v-lesions</a:t>
                      </a:r>
                    </a:p>
                    <a:p>
                      <a:endParaRPr lang="en-US" dirty="0">
                        <a:solidFill>
                          <a:srgbClr val="FF0000"/>
                        </a:solidFill>
                      </a:endParaRPr>
                    </a:p>
                    <a:p>
                      <a:r>
                        <a:rPr lang="en-US" dirty="0">
                          <a:solidFill>
                            <a:srgbClr val="FF0000"/>
                          </a:solidFill>
                        </a:rPr>
                        <a:t> Iso-V  12/28 = 43%</a:t>
                      </a:r>
                    </a:p>
                    <a:p>
                      <a:r>
                        <a:rPr lang="en-US" dirty="0">
                          <a:solidFill>
                            <a:srgbClr val="FF0000"/>
                          </a:solidFill>
                        </a:rPr>
                        <a:t>.</a:t>
                      </a:r>
                    </a:p>
                  </a:txBody>
                  <a:tcPr/>
                </a:tc>
                <a:extLst>
                  <a:ext uri="{0D108BD9-81ED-4DB2-BD59-A6C34878D82A}">
                    <a16:rowId xmlns:a16="http://schemas.microsoft.com/office/drawing/2014/main" val="1066320260"/>
                  </a:ext>
                </a:extLst>
              </a:tr>
            </a:tbl>
          </a:graphicData>
        </a:graphic>
      </p:graphicFrame>
    </p:spTree>
    <p:extLst>
      <p:ext uri="{BB962C8B-B14F-4D97-AF65-F5344CB8AC3E}">
        <p14:creationId xmlns:p14="http://schemas.microsoft.com/office/powerpoint/2010/main" val="272231036"/>
      </p:ext>
    </p:extLst>
  </p:cSld>
  <p:clrMapOvr>
    <a:masterClrMapping/>
  </p:clrMapOvr>
  <p:transition>
    <p:cover dir="l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61DB4DF6-9996-47A3-A861-08E8B0E7F1AD}"/>
              </a:ext>
            </a:extLst>
          </p:cNvPr>
          <p:cNvSpPr>
            <a:spLocks noGrp="1" noChangeArrowheads="1"/>
          </p:cNvSpPr>
          <p:nvPr>
            <p:ph type="title"/>
          </p:nvPr>
        </p:nvSpPr>
        <p:spPr>
          <a:xfrm>
            <a:off x="0" y="0"/>
            <a:ext cx="9067800" cy="652114"/>
          </a:xfrm>
        </p:spPr>
        <p:txBody>
          <a:bodyPr/>
          <a:lstStyle/>
          <a:p>
            <a:pPr eaLnBrk="1" hangingPunct="1"/>
            <a:br>
              <a:rPr lang="en-US" altLang="en-US" sz="3200" dirty="0">
                <a:solidFill>
                  <a:srgbClr val="FFFF00"/>
                </a:solidFill>
              </a:rPr>
            </a:br>
            <a:br>
              <a:rPr lang="en-US" altLang="en-US" sz="3200" dirty="0">
                <a:solidFill>
                  <a:srgbClr val="FFFF00"/>
                </a:solidFill>
              </a:rPr>
            </a:br>
            <a:r>
              <a:rPr lang="en-US" altLang="en-US" sz="3200" dirty="0">
                <a:solidFill>
                  <a:srgbClr val="FFFF00"/>
                </a:solidFill>
              </a:rPr>
              <a:t>Caveats of Analyzing </a:t>
            </a:r>
            <a:r>
              <a:rPr lang="en-US" altLang="en-US" sz="3200" dirty="0">
                <a:solidFill>
                  <a:srgbClr val="FF0000"/>
                </a:solidFill>
              </a:rPr>
              <a:t>Isolated</a:t>
            </a:r>
            <a:r>
              <a:rPr lang="en-US" altLang="en-US" sz="3200" dirty="0">
                <a:solidFill>
                  <a:srgbClr val="FFFF00"/>
                </a:solidFill>
              </a:rPr>
              <a:t> V by M-Classifiers </a:t>
            </a:r>
            <a:br>
              <a:rPr lang="en-US" altLang="en-US" sz="3200" dirty="0">
                <a:solidFill>
                  <a:srgbClr val="FFFF00"/>
                </a:solidFill>
              </a:rPr>
            </a:br>
            <a:endParaRPr lang="en-US" altLang="en-US" sz="3200" dirty="0">
              <a:solidFill>
                <a:srgbClr val="FFFF00"/>
              </a:solidFill>
            </a:endParaRPr>
          </a:p>
        </p:txBody>
      </p:sp>
      <p:sp>
        <p:nvSpPr>
          <p:cNvPr id="228355" name="Rectangle 3">
            <a:extLst>
              <a:ext uri="{FF2B5EF4-FFF2-40B4-BE49-F238E27FC236}">
                <a16:creationId xmlns:a16="http://schemas.microsoft.com/office/drawing/2014/main" id="{5F866693-F350-4B52-8DE0-EE074C2534AD}"/>
              </a:ext>
            </a:extLst>
          </p:cNvPr>
          <p:cNvSpPr>
            <a:spLocks noGrp="1" noChangeArrowheads="1"/>
          </p:cNvSpPr>
          <p:nvPr>
            <p:ph type="body" idx="1"/>
          </p:nvPr>
        </p:nvSpPr>
        <p:spPr>
          <a:xfrm>
            <a:off x="0" y="1359630"/>
            <a:ext cx="9144000" cy="3745770"/>
          </a:xfrm>
        </p:spPr>
        <p:txBody>
          <a:bodyPr/>
          <a:lstStyle/>
          <a:p>
            <a:pPr eaLnBrk="1" hangingPunct="1">
              <a:buFont typeface="Wingdings" panose="05000000000000000000" pitchFamily="2" charset="2"/>
              <a:buChar char="§"/>
              <a:defRPr/>
            </a:pPr>
            <a:r>
              <a:rPr lang="en-US" altLang="en-US" sz="2800" dirty="0" err="1">
                <a:solidFill>
                  <a:srgbClr val="F8F8F8"/>
                </a:solidFill>
              </a:rPr>
              <a:t>Isol</a:t>
            </a:r>
            <a:r>
              <a:rPr lang="en-US" altLang="en-US" sz="2800" dirty="0">
                <a:solidFill>
                  <a:srgbClr val="F8F8F8"/>
                </a:solidFill>
              </a:rPr>
              <a:t> V- lesion biopsies not included in TCMR training sets  </a:t>
            </a:r>
          </a:p>
        </p:txBody>
      </p:sp>
      <p:sp>
        <p:nvSpPr>
          <p:cNvPr id="2" name="Footer Placeholder 1">
            <a:extLst>
              <a:ext uri="{FF2B5EF4-FFF2-40B4-BE49-F238E27FC236}">
                <a16:creationId xmlns:a16="http://schemas.microsoft.com/office/drawing/2014/main" id="{903A19CF-543E-4085-AA70-FD5FAEE42EA7}"/>
              </a:ext>
            </a:extLst>
          </p:cNvPr>
          <p:cNvSpPr>
            <a:spLocks noGrp="1"/>
          </p:cNvSpPr>
          <p:nvPr>
            <p:ph type="ftr" sz="quarter" idx="11"/>
          </p:nvPr>
        </p:nvSpPr>
        <p:spPr>
          <a:xfrm>
            <a:off x="152400" y="6532880"/>
            <a:ext cx="9028471" cy="266552"/>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srgbClr val="F8F8F8"/>
                </a:solidFill>
                <a:effectLst/>
                <a:uLnTx/>
                <a:uFillTx/>
                <a:latin typeface="Times New Roman" panose="02020603050405020304" pitchFamily="18" charset="0"/>
                <a:ea typeface="+mn-ea"/>
                <a:cs typeface="Arial" charset="0"/>
              </a:rPr>
              <a:t>Salazar et al JASN 2015: 26:3190</a:t>
            </a:r>
            <a:endParaRPr kumimoji="0" lang="en-US" sz="1400" b="0" i="0" u="none" strike="noStrike" kern="1200" cap="none" spc="0" normalizeH="0" baseline="0" noProof="0" dirty="0">
              <a:ln>
                <a:noFill/>
              </a:ln>
              <a:solidFill>
                <a:srgbClr val="F8F8F8"/>
              </a:solidFill>
              <a:effectLst/>
              <a:uLnTx/>
              <a:uFillTx/>
              <a:latin typeface="Times New Roman" panose="02020603050405020304" pitchFamily="18" charset="0"/>
              <a:ea typeface="+mn-ea"/>
              <a:cs typeface="Arial" charset="0"/>
            </a:endParaRPr>
          </a:p>
        </p:txBody>
      </p:sp>
      <p:pic>
        <p:nvPicPr>
          <p:cNvPr id="4" name="Picture 3">
            <a:extLst>
              <a:ext uri="{FF2B5EF4-FFF2-40B4-BE49-F238E27FC236}">
                <a16:creationId xmlns:a16="http://schemas.microsoft.com/office/drawing/2014/main" id="{E1B7B495-1555-4C3F-A89A-5ED87B0FC9AA}"/>
              </a:ext>
            </a:extLst>
          </p:cNvPr>
          <p:cNvPicPr>
            <a:picLocks noChangeAspect="1"/>
          </p:cNvPicPr>
          <p:nvPr/>
        </p:nvPicPr>
        <p:blipFill>
          <a:blip r:embed="rId3"/>
          <a:stretch>
            <a:fillRect/>
          </a:stretch>
        </p:blipFill>
        <p:spPr>
          <a:xfrm>
            <a:off x="4114800" y="2211219"/>
            <a:ext cx="2970570" cy="1249020"/>
          </a:xfrm>
          <a:prstGeom prst="rect">
            <a:avLst/>
          </a:prstGeom>
        </p:spPr>
      </p:pic>
      <p:pic>
        <p:nvPicPr>
          <p:cNvPr id="7" name="Picture 6">
            <a:extLst>
              <a:ext uri="{FF2B5EF4-FFF2-40B4-BE49-F238E27FC236}">
                <a16:creationId xmlns:a16="http://schemas.microsoft.com/office/drawing/2014/main" id="{B73E4A1F-DCBB-4D91-9100-7F70F8B3751A}"/>
              </a:ext>
            </a:extLst>
          </p:cNvPr>
          <p:cNvPicPr>
            <a:picLocks noChangeAspect="1"/>
          </p:cNvPicPr>
          <p:nvPr/>
        </p:nvPicPr>
        <p:blipFill>
          <a:blip r:embed="rId4"/>
          <a:stretch>
            <a:fillRect/>
          </a:stretch>
        </p:blipFill>
        <p:spPr>
          <a:xfrm>
            <a:off x="393619" y="2179980"/>
            <a:ext cx="3524250" cy="1249020"/>
          </a:xfrm>
          <a:prstGeom prst="rect">
            <a:avLst/>
          </a:prstGeom>
        </p:spPr>
      </p:pic>
      <p:sp>
        <p:nvSpPr>
          <p:cNvPr id="3" name="TextBox 2">
            <a:extLst>
              <a:ext uri="{FF2B5EF4-FFF2-40B4-BE49-F238E27FC236}">
                <a16:creationId xmlns:a16="http://schemas.microsoft.com/office/drawing/2014/main" id="{B466BB49-C02D-4955-82EF-EBAC11406342}"/>
              </a:ext>
            </a:extLst>
          </p:cNvPr>
          <p:cNvSpPr txBox="1"/>
          <p:nvPr/>
        </p:nvSpPr>
        <p:spPr>
          <a:xfrm>
            <a:off x="174171" y="3733557"/>
            <a:ext cx="8776826" cy="3046988"/>
          </a:xfrm>
          <a:prstGeom prst="rect">
            <a:avLst/>
          </a:prstGeom>
          <a:noFill/>
        </p:spPr>
        <p:txBody>
          <a:bodyPr wrap="non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Absence of molecular rejection in 43% is a </a:t>
            </a:r>
            <a:r>
              <a:rPr kumimoji="0" lang="en-US" sz="2400" b="0" i="0" u="none" strike="noStrike" kern="1200" cap="none" spc="0" normalizeH="0" baseline="0" noProof="0" dirty="0">
                <a:ln>
                  <a:noFill/>
                </a:ln>
                <a:solidFill>
                  <a:srgbClr val="FFFF00"/>
                </a:solidFill>
                <a:effectLst/>
                <a:uLnTx/>
                <a:uFillTx/>
                <a:latin typeface="Times New Roman" charset="0"/>
                <a:ea typeface="+mn-ea"/>
                <a:cs typeface="Arial" charset="0"/>
              </a:rPr>
              <a:t>circular argument</a:t>
            </a: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00"/>
                </a:solidFill>
                <a:effectLst/>
                <a:uLnTx/>
                <a:uFillTx/>
                <a:latin typeface="Times New Roman" charset="0"/>
                <a:ea typeface="+mn-ea"/>
                <a:cs typeface="Arial" charset="0"/>
              </a:rPr>
              <a:t>Failure to detect TCMR in most biopsies </a:t>
            </a: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mirrors its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	suboptimal performance for TCMR Dx in ALL BIOPSIES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Negative MMDx® test for TCMR </a:t>
            </a:r>
            <a:r>
              <a:rPr kumimoji="0" lang="en-US" sz="2400" b="0" i="0" u="none" strike="noStrike" kern="1200" cap="none" spc="0" normalizeH="0" baseline="0" noProof="0" dirty="0">
                <a:ln>
                  <a:noFill/>
                </a:ln>
                <a:solidFill>
                  <a:srgbClr val="FFFF00"/>
                </a:solidFill>
                <a:effectLst/>
                <a:uLnTx/>
                <a:uFillTx/>
                <a:latin typeface="Times New Roman" charset="0"/>
                <a:ea typeface="+mn-ea"/>
                <a:cs typeface="Arial" charset="0"/>
              </a:rPr>
              <a:t>should not preclude rx as Banff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charset="0"/>
                <a:ea typeface="+mn-ea"/>
                <a:cs typeface="Arial" charset="0"/>
              </a:rPr>
              <a:t>	TCMR grade 2A/2B with </a:t>
            </a:r>
            <a:r>
              <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rPr>
              <a:t>steroids/ATG, if clinically indicated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charset="0"/>
              <a:ea typeface="+mn-ea"/>
              <a:cs typeface="Arial" charset="0"/>
            </a:endParaRPr>
          </a:p>
        </p:txBody>
      </p:sp>
    </p:spTree>
    <p:extLst>
      <p:ext uri="{BB962C8B-B14F-4D97-AF65-F5344CB8AC3E}">
        <p14:creationId xmlns:p14="http://schemas.microsoft.com/office/powerpoint/2010/main" val="2800899769"/>
      </p:ext>
    </p:extLst>
  </p:cSld>
  <p:clrMapOvr>
    <a:masterClrMapping/>
  </p:clrMapOvr>
  <p:transition>
    <p:cover dir="l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61DB4DF6-9996-47A3-A861-08E8B0E7F1AD}"/>
              </a:ext>
            </a:extLst>
          </p:cNvPr>
          <p:cNvSpPr>
            <a:spLocks noGrp="1" noChangeArrowheads="1"/>
          </p:cNvSpPr>
          <p:nvPr>
            <p:ph type="title"/>
          </p:nvPr>
        </p:nvSpPr>
        <p:spPr>
          <a:xfrm>
            <a:off x="0" y="0"/>
            <a:ext cx="9067800" cy="652114"/>
          </a:xfrm>
        </p:spPr>
        <p:txBody>
          <a:bodyPr/>
          <a:lstStyle/>
          <a:p>
            <a:pPr eaLnBrk="1" hangingPunct="1"/>
            <a:br>
              <a:rPr lang="en-US" altLang="en-US" sz="3200" dirty="0">
                <a:solidFill>
                  <a:srgbClr val="FFFF00"/>
                </a:solidFill>
              </a:rPr>
            </a:br>
            <a:r>
              <a:rPr lang="en-US" altLang="en-US" sz="3200" dirty="0">
                <a:solidFill>
                  <a:srgbClr val="FFFF00"/>
                </a:solidFill>
              </a:rPr>
              <a:t>Caveats of Analyzing </a:t>
            </a:r>
            <a:r>
              <a:rPr lang="en-US" altLang="en-US" sz="3200" dirty="0">
                <a:solidFill>
                  <a:srgbClr val="FF0000"/>
                </a:solidFill>
              </a:rPr>
              <a:t>i-t-V</a:t>
            </a:r>
            <a:r>
              <a:rPr lang="en-US" altLang="en-US" sz="3200" dirty="0">
                <a:solidFill>
                  <a:srgbClr val="FFFF00"/>
                </a:solidFill>
              </a:rPr>
              <a:t>-lesions by MDX </a:t>
            </a:r>
            <a:br>
              <a:rPr lang="en-US" altLang="en-US" sz="3200" dirty="0">
                <a:solidFill>
                  <a:srgbClr val="FFFF00"/>
                </a:solidFill>
              </a:rPr>
            </a:br>
            <a:endParaRPr lang="en-US" altLang="en-US" sz="3200" dirty="0">
              <a:solidFill>
                <a:srgbClr val="FFFF00"/>
              </a:solidFill>
            </a:endParaRPr>
          </a:p>
        </p:txBody>
      </p:sp>
      <p:sp>
        <p:nvSpPr>
          <p:cNvPr id="228355" name="Rectangle 3">
            <a:extLst>
              <a:ext uri="{FF2B5EF4-FFF2-40B4-BE49-F238E27FC236}">
                <a16:creationId xmlns:a16="http://schemas.microsoft.com/office/drawing/2014/main" id="{5F866693-F350-4B52-8DE0-EE074C2534AD}"/>
              </a:ext>
            </a:extLst>
          </p:cNvPr>
          <p:cNvSpPr>
            <a:spLocks noGrp="1" noChangeArrowheads="1"/>
          </p:cNvSpPr>
          <p:nvPr>
            <p:ph type="body" idx="1"/>
          </p:nvPr>
        </p:nvSpPr>
        <p:spPr>
          <a:xfrm>
            <a:off x="0" y="1359630"/>
            <a:ext cx="9144000" cy="3745770"/>
          </a:xfrm>
        </p:spPr>
        <p:txBody>
          <a:bodyPr/>
          <a:lstStyle/>
          <a:p>
            <a:pPr eaLnBrk="1" hangingPunct="1">
              <a:buFont typeface="Wingdings" panose="05000000000000000000" pitchFamily="2" charset="2"/>
              <a:buChar char="§"/>
              <a:defRPr/>
            </a:pPr>
            <a:r>
              <a:rPr lang="en-US" altLang="en-US" sz="2800" dirty="0">
                <a:solidFill>
                  <a:srgbClr val="F8F8F8"/>
                </a:solidFill>
              </a:rPr>
              <a:t>Lesions likely not present in frag taken for </a:t>
            </a:r>
            <a:r>
              <a:rPr lang="en-US" altLang="en-US" sz="2800" dirty="0" err="1">
                <a:solidFill>
                  <a:srgbClr val="F8F8F8"/>
                </a:solidFill>
              </a:rPr>
              <a:t>MDx</a:t>
            </a:r>
            <a:r>
              <a:rPr lang="en-US" altLang="en-US" sz="2800" dirty="0">
                <a:solidFill>
                  <a:srgbClr val="F8F8F8"/>
                </a:solidFill>
              </a:rPr>
              <a:t> (3mm)</a:t>
            </a:r>
          </a:p>
          <a:p>
            <a:pPr marL="0" indent="0" eaLnBrk="1" hangingPunct="1">
              <a:buNone/>
              <a:defRPr/>
            </a:pPr>
            <a:endParaRPr lang="en-US" altLang="en-US" sz="2800" dirty="0">
              <a:solidFill>
                <a:srgbClr val="F8F8F8"/>
              </a:solidFill>
            </a:endParaRPr>
          </a:p>
          <a:p>
            <a:pPr eaLnBrk="1" hangingPunct="1">
              <a:buFont typeface="Wingdings" panose="05000000000000000000" pitchFamily="2" charset="2"/>
              <a:buChar char="§"/>
              <a:defRPr/>
            </a:pPr>
            <a:r>
              <a:rPr lang="en-US" altLang="en-US" sz="2800" dirty="0">
                <a:solidFill>
                  <a:srgbClr val="F8F8F8"/>
                </a:solidFill>
              </a:rPr>
              <a:t>Findings reflect background lesions of TCMR or ABMR </a:t>
            </a:r>
          </a:p>
          <a:p>
            <a:pPr marL="0" indent="0" eaLnBrk="1" hangingPunct="1">
              <a:buNone/>
              <a:defRPr/>
            </a:pPr>
            <a:endParaRPr lang="en-US" altLang="en-US" sz="2800" dirty="0">
              <a:solidFill>
                <a:srgbClr val="F8F8F8"/>
              </a:solidFill>
            </a:endParaRPr>
          </a:p>
          <a:p>
            <a:pPr eaLnBrk="1" hangingPunct="1">
              <a:buFont typeface="Wingdings" panose="05000000000000000000" pitchFamily="2" charset="2"/>
              <a:buChar char="§"/>
              <a:defRPr/>
            </a:pPr>
            <a:r>
              <a:rPr lang="en-US" altLang="en-US" sz="2800" dirty="0">
                <a:solidFill>
                  <a:srgbClr val="F8F8F8"/>
                </a:solidFill>
              </a:rPr>
              <a:t>Understanding T-cell vs Ab contribution: spatial profiling</a:t>
            </a:r>
          </a:p>
          <a:p>
            <a:pPr eaLnBrk="1" hangingPunct="1">
              <a:buFont typeface="Wingdings" panose="05000000000000000000" pitchFamily="2" charset="2"/>
              <a:buChar char="§"/>
              <a:defRPr/>
            </a:pPr>
            <a:endParaRPr lang="en-US" altLang="en-US" sz="2800" dirty="0">
              <a:solidFill>
                <a:srgbClr val="F8F8F8"/>
              </a:solidFill>
            </a:endParaRPr>
          </a:p>
          <a:p>
            <a:pPr eaLnBrk="1" hangingPunct="1">
              <a:buFont typeface="Wingdings" panose="05000000000000000000" pitchFamily="2" charset="2"/>
              <a:buChar char="§"/>
              <a:defRPr/>
            </a:pPr>
            <a:r>
              <a:rPr lang="en-US" altLang="en-US" sz="2800" dirty="0">
                <a:solidFill>
                  <a:srgbClr val="F8F8F8"/>
                </a:solidFill>
              </a:rPr>
              <a:t>IHC suggests mixed </a:t>
            </a:r>
            <a:r>
              <a:rPr lang="en-US" altLang="en-US" sz="2800" dirty="0" err="1">
                <a:solidFill>
                  <a:srgbClr val="F8F8F8"/>
                </a:solidFill>
              </a:rPr>
              <a:t>pathog</a:t>
            </a:r>
            <a:r>
              <a:rPr lang="en-US" altLang="en-US" sz="2800" dirty="0">
                <a:solidFill>
                  <a:srgbClr val="F8F8F8"/>
                </a:solidFill>
              </a:rPr>
              <a:t>. most cases (CD3, CD68, C4d)</a:t>
            </a:r>
          </a:p>
          <a:p>
            <a:pPr eaLnBrk="1" hangingPunct="1">
              <a:buFont typeface="Wingdings" panose="05000000000000000000" pitchFamily="2" charset="2"/>
              <a:buChar char="§"/>
              <a:defRPr/>
            </a:pPr>
            <a:endParaRPr lang="en-US" altLang="en-US" sz="2800" dirty="0">
              <a:solidFill>
                <a:srgbClr val="F8F8F8"/>
              </a:solidFill>
            </a:endParaRPr>
          </a:p>
          <a:p>
            <a:pPr marL="0" indent="0" eaLnBrk="1" hangingPunct="1">
              <a:buNone/>
              <a:defRPr/>
            </a:pPr>
            <a:endParaRPr lang="en-US" altLang="en-US" sz="2800" dirty="0">
              <a:solidFill>
                <a:srgbClr val="F8F8F8"/>
              </a:solidFill>
            </a:endParaRPr>
          </a:p>
        </p:txBody>
      </p:sp>
      <p:sp>
        <p:nvSpPr>
          <p:cNvPr id="2" name="Footer Placeholder 1">
            <a:extLst>
              <a:ext uri="{FF2B5EF4-FFF2-40B4-BE49-F238E27FC236}">
                <a16:creationId xmlns:a16="http://schemas.microsoft.com/office/drawing/2014/main" id="{903A19CF-543E-4085-AA70-FD5FAEE42EA7}"/>
              </a:ext>
            </a:extLst>
          </p:cNvPr>
          <p:cNvSpPr>
            <a:spLocks noGrp="1"/>
          </p:cNvSpPr>
          <p:nvPr>
            <p:ph type="ftr" sz="quarter" idx="11"/>
          </p:nvPr>
        </p:nvSpPr>
        <p:spPr>
          <a:xfrm>
            <a:off x="152400" y="6532880"/>
            <a:ext cx="9028471" cy="266552"/>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srgbClr val="F8F8F8"/>
                </a:solidFill>
                <a:effectLst/>
                <a:uLnTx/>
                <a:uFillTx/>
                <a:latin typeface="Times New Roman" panose="02020603050405020304" pitchFamily="18" charset="0"/>
                <a:ea typeface="+mn-ea"/>
                <a:cs typeface="Arial" charset="0"/>
              </a:rPr>
              <a:t>Salazar et al JASN 2015: 26:3190</a:t>
            </a:r>
            <a:endParaRPr kumimoji="0" lang="en-US" sz="1400" b="0" i="0" u="none" strike="noStrike" kern="1200" cap="none" spc="0" normalizeH="0" baseline="0" noProof="0" dirty="0">
              <a:ln>
                <a:noFill/>
              </a:ln>
              <a:solidFill>
                <a:srgbClr val="F8F8F8"/>
              </a:solidFill>
              <a:effectLst/>
              <a:uLnTx/>
              <a:uFillTx/>
              <a:latin typeface="Times New Roman" panose="02020603050405020304" pitchFamily="18" charset="0"/>
              <a:ea typeface="+mn-ea"/>
              <a:cs typeface="Arial" charset="0"/>
            </a:endParaRPr>
          </a:p>
        </p:txBody>
      </p:sp>
    </p:spTree>
    <p:extLst>
      <p:ext uri="{BB962C8B-B14F-4D97-AF65-F5344CB8AC3E}">
        <p14:creationId xmlns:p14="http://schemas.microsoft.com/office/powerpoint/2010/main" val="1575436996"/>
      </p:ext>
    </p:extLst>
  </p:cSld>
  <p:clrMapOvr>
    <a:masterClrMapping/>
  </p:clrMapOvr>
  <p:transition>
    <p:cover dir="l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665" y="1676400"/>
            <a:ext cx="8379515" cy="1295400"/>
          </a:xfrm>
        </p:spPr>
        <p:txBody>
          <a:bodyPr vert="horz" wrap="square" lIns="69056" tIns="34529" rIns="69056" bIns="34529" numCol="1" anchor="ctr" anchorCtr="0" compatLnSpc="1">
            <a:prstTxWarp prst="textNoShape">
              <a:avLst/>
            </a:prstTxWarp>
          </a:bodyPr>
          <a:lstStyle/>
          <a:p>
            <a:pPr eaLnBrk="1" hangingPunct="1"/>
            <a:br>
              <a:rPr lang="en-US" altLang="en-US" sz="3600" dirty="0">
                <a:solidFill>
                  <a:srgbClr val="FFFF00"/>
                </a:solidFill>
                <a:latin typeface="Arial" pitchFamily="34" charset="0"/>
              </a:rPr>
            </a:br>
            <a:br>
              <a:rPr lang="en-US" altLang="en-US" sz="3600" dirty="0">
                <a:solidFill>
                  <a:srgbClr val="FFFF00"/>
                </a:solidFill>
                <a:latin typeface="Arial" pitchFamily="34" charset="0"/>
              </a:rPr>
            </a:br>
            <a:br>
              <a:rPr lang="en-US" altLang="en-US" sz="3600" dirty="0">
                <a:solidFill>
                  <a:srgbClr val="FFFF00"/>
                </a:solidFill>
                <a:latin typeface="Arial" pitchFamily="34" charset="0"/>
              </a:rPr>
            </a:br>
            <a:br>
              <a:rPr lang="en-US" altLang="en-US" sz="3600" dirty="0">
                <a:solidFill>
                  <a:srgbClr val="FFFF00"/>
                </a:solidFill>
                <a:latin typeface="Arial" pitchFamily="34" charset="0"/>
              </a:rPr>
            </a:br>
            <a:r>
              <a:rPr lang="en-US" altLang="en-US" sz="3600" dirty="0">
                <a:solidFill>
                  <a:srgbClr val="FFFF00"/>
                </a:solidFill>
                <a:latin typeface="Arial" pitchFamily="34" charset="0"/>
              </a:rPr>
              <a:t>CHRONIC ACTIVE TMCR </a:t>
            </a:r>
            <a:br>
              <a:rPr lang="en-US" altLang="en-US" sz="3600" dirty="0">
                <a:solidFill>
                  <a:srgbClr val="FFFF00"/>
                </a:solidFill>
                <a:latin typeface="Arial" pitchFamily="34" charset="0"/>
              </a:rPr>
            </a:br>
            <a:r>
              <a:rPr lang="en-US" altLang="en-US" sz="3600" dirty="0">
                <a:solidFill>
                  <a:schemeClr val="bg1"/>
                </a:solidFill>
                <a:latin typeface="Arial" pitchFamily="34" charset="0"/>
              </a:rPr>
              <a:t>(recognized in 2017)</a:t>
            </a:r>
            <a:br>
              <a:rPr lang="en-US" altLang="en-US" sz="3600" dirty="0">
                <a:solidFill>
                  <a:schemeClr val="bg1"/>
                </a:solidFill>
                <a:latin typeface="Arial" pitchFamily="34" charset="0"/>
              </a:rPr>
            </a:br>
            <a:r>
              <a:rPr lang="en-US" altLang="en-US" sz="3600" dirty="0">
                <a:solidFill>
                  <a:srgbClr val="FFFF00"/>
                </a:solidFill>
                <a:latin typeface="Arial" pitchFamily="34" charset="0"/>
              </a:rPr>
              <a:t> </a:t>
            </a:r>
            <a:br>
              <a:rPr lang="en-US" altLang="en-US" sz="3600" dirty="0">
                <a:solidFill>
                  <a:srgbClr val="FFFF00"/>
                </a:solidFill>
                <a:latin typeface="Arial" pitchFamily="34" charset="0"/>
              </a:rPr>
            </a:br>
            <a:r>
              <a:rPr lang="en-US" altLang="en-US" sz="3600" dirty="0">
                <a:solidFill>
                  <a:srgbClr val="FFFF00"/>
                </a:solidFill>
                <a:latin typeface="Arial" pitchFamily="34" charset="0"/>
              </a:rPr>
              <a:t>Issues Discussed in Banff 2022</a:t>
            </a:r>
            <a:br>
              <a:rPr lang="en-US" altLang="en-US" sz="2400" dirty="0">
                <a:solidFill>
                  <a:srgbClr val="FFFF00"/>
                </a:solidFill>
                <a:latin typeface="Arial" pitchFamily="34" charset="0"/>
              </a:rPr>
            </a:br>
            <a:endParaRPr lang="en-US" altLang="en-US" sz="2100" dirty="0">
              <a:solidFill>
                <a:srgbClr val="FFFF00"/>
              </a:solidFill>
              <a:latin typeface="Arial" pitchFamily="34" charset="0"/>
            </a:endParaRPr>
          </a:p>
        </p:txBody>
      </p:sp>
      <p:sp>
        <p:nvSpPr>
          <p:cNvPr id="185347" name="Rectangle 3"/>
          <p:cNvSpPr>
            <a:spLocks noGrp="1" noChangeArrowheads="1"/>
          </p:cNvSpPr>
          <p:nvPr>
            <p:ph type="body" idx="1"/>
          </p:nvPr>
        </p:nvSpPr>
        <p:spPr>
          <a:xfrm>
            <a:off x="2133600" y="4191000"/>
            <a:ext cx="6629400" cy="3817384"/>
          </a:xfrm>
        </p:spPr>
        <p:txBody>
          <a:bodyPr vert="horz" wrap="square" lIns="69056" tIns="34529" rIns="69056" bIns="34529" numCol="1" anchor="t" anchorCtr="0" compatLnSpc="1">
            <a:prstTxWarp prst="textNoShape">
              <a:avLst/>
            </a:prstTxWarp>
          </a:bodyPr>
          <a:lstStyle/>
          <a:p>
            <a:pPr eaLnBrk="1" hangingPunct="1"/>
            <a:endParaRPr lang="en-US" altLang="en-US" sz="2100" dirty="0">
              <a:solidFill>
                <a:srgbClr val="F8F8F8"/>
              </a:solidFill>
              <a:latin typeface="Arial" pitchFamily="34" charset="0"/>
            </a:endParaRPr>
          </a:p>
          <a:p>
            <a:pPr eaLnBrk="1" hangingPunct="1"/>
            <a:r>
              <a:rPr lang="en-US" altLang="en-US" sz="2100" dirty="0">
                <a:solidFill>
                  <a:srgbClr val="F8F8F8"/>
                </a:solidFill>
                <a:latin typeface="Arial" pitchFamily="34" charset="0"/>
              </a:rPr>
              <a:t>Defining tubular atrophy</a:t>
            </a:r>
          </a:p>
          <a:p>
            <a:pPr marL="0" indent="0" eaLnBrk="1" hangingPunct="1">
              <a:buNone/>
            </a:pPr>
            <a:endParaRPr lang="en-US" altLang="en-US" sz="2100" dirty="0">
              <a:solidFill>
                <a:srgbClr val="F8F8F8"/>
              </a:solidFill>
              <a:latin typeface="Arial" pitchFamily="34" charset="0"/>
            </a:endParaRPr>
          </a:p>
          <a:p>
            <a:pPr eaLnBrk="1" hangingPunct="1"/>
            <a:r>
              <a:rPr lang="en-US" altLang="en-US" sz="2100" dirty="0">
                <a:solidFill>
                  <a:srgbClr val="F8F8F8"/>
                </a:solidFill>
                <a:latin typeface="Arial" pitchFamily="34" charset="0"/>
              </a:rPr>
              <a:t>Defining IFTA</a:t>
            </a:r>
          </a:p>
          <a:p>
            <a:pPr marL="0" indent="0" eaLnBrk="1" hangingPunct="1">
              <a:buNone/>
            </a:pPr>
            <a:endParaRPr lang="en-US" altLang="en-US" sz="2100" dirty="0">
              <a:solidFill>
                <a:srgbClr val="F8F8F8"/>
              </a:solidFill>
              <a:latin typeface="Arial" pitchFamily="34" charset="0"/>
            </a:endParaRPr>
          </a:p>
          <a:p>
            <a:pPr eaLnBrk="1" hangingPunct="1"/>
            <a:r>
              <a:rPr lang="en-US" altLang="en-US" sz="2100" dirty="0">
                <a:solidFill>
                  <a:srgbClr val="F8F8F8"/>
                </a:solidFill>
                <a:latin typeface="Arial" pitchFamily="34" charset="0"/>
              </a:rPr>
              <a:t>Adjusting the threshold for Dx </a:t>
            </a:r>
            <a:r>
              <a:rPr lang="en-US" altLang="en-US" sz="2100" dirty="0" err="1">
                <a:solidFill>
                  <a:srgbClr val="F8F8F8"/>
                </a:solidFill>
                <a:latin typeface="Arial" pitchFamily="34" charset="0"/>
              </a:rPr>
              <a:t>caTCMR</a:t>
            </a:r>
            <a:r>
              <a:rPr lang="en-US" altLang="en-US" sz="2100" dirty="0">
                <a:solidFill>
                  <a:srgbClr val="F8F8F8"/>
                </a:solidFill>
                <a:latin typeface="Arial" pitchFamily="34" charset="0"/>
              </a:rPr>
              <a:t> </a:t>
            </a:r>
          </a:p>
          <a:p>
            <a:pPr marL="0" indent="0" eaLnBrk="1" hangingPunct="1">
              <a:buNone/>
            </a:pPr>
            <a:endParaRPr lang="en-US" altLang="en-US" sz="1800" dirty="0">
              <a:solidFill>
                <a:srgbClr val="F8F8F8"/>
              </a:solidFill>
              <a:latin typeface="Arial" pitchFamily="34" charset="0"/>
            </a:endParaRPr>
          </a:p>
          <a:p>
            <a:pPr marL="0" indent="0" eaLnBrk="1" hangingPunct="1">
              <a:buNone/>
            </a:pPr>
            <a:endParaRPr lang="en-US" altLang="en-US" sz="1800" dirty="0">
              <a:solidFill>
                <a:srgbClr val="F8F8F8"/>
              </a:solidFill>
              <a:latin typeface="Arial" pitchFamily="34" charset="0"/>
            </a:endParaRPr>
          </a:p>
        </p:txBody>
      </p:sp>
    </p:spTree>
    <p:extLst>
      <p:ext uri="{BB962C8B-B14F-4D97-AF65-F5344CB8AC3E}">
        <p14:creationId xmlns:p14="http://schemas.microsoft.com/office/powerpoint/2010/main" val="610093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428750" y="898525"/>
            <a:ext cx="5829300" cy="758825"/>
          </a:xfrm>
        </p:spPr>
        <p:txBody>
          <a:bodyPr vert="horz" wrap="square" lIns="69056" tIns="34529" rIns="69056" bIns="34529" numCol="1" anchor="ctr" anchorCtr="0" compatLnSpc="1">
            <a:prstTxWarp prst="textNoShape">
              <a:avLst/>
            </a:prstTxWarp>
          </a:bodyPr>
          <a:lstStyle/>
          <a:p>
            <a:pPr eaLnBrk="1" hangingPunct="1"/>
            <a:r>
              <a:rPr lang="en-US" altLang="en-US" sz="2400" dirty="0">
                <a:solidFill>
                  <a:srgbClr val="FFFF00"/>
                </a:solidFill>
                <a:latin typeface="Arial" pitchFamily="34" charset="0"/>
              </a:rPr>
              <a:t>Definition of Tubular Atrophy</a:t>
            </a:r>
            <a:endParaRPr lang="en-US" altLang="en-US" sz="2100" dirty="0">
              <a:solidFill>
                <a:srgbClr val="FFFF00"/>
              </a:solidFill>
              <a:latin typeface="Arial" pitchFamily="34" charset="0"/>
            </a:endParaRPr>
          </a:p>
        </p:txBody>
      </p:sp>
      <p:sp>
        <p:nvSpPr>
          <p:cNvPr id="185347" name="Rectangle 3"/>
          <p:cNvSpPr>
            <a:spLocks noGrp="1" noChangeArrowheads="1"/>
          </p:cNvSpPr>
          <p:nvPr>
            <p:ph type="body" idx="1"/>
          </p:nvPr>
        </p:nvSpPr>
        <p:spPr>
          <a:xfrm>
            <a:off x="1257300" y="1657350"/>
            <a:ext cx="6629400" cy="4514850"/>
          </a:xfrm>
        </p:spPr>
        <p:txBody>
          <a:bodyPr vert="horz" wrap="square" lIns="69056" tIns="34529" rIns="69056" bIns="34529" numCol="1" anchor="t" anchorCtr="0" compatLnSpc="1">
            <a:prstTxWarp prst="textNoShape">
              <a:avLst/>
            </a:prstTxWarp>
          </a:bodyPr>
          <a:lstStyle/>
          <a:p>
            <a:pPr eaLnBrk="1" hangingPunct="1"/>
            <a:endParaRPr lang="en-US" altLang="en-US" sz="1800" dirty="0">
              <a:solidFill>
                <a:srgbClr val="F8F8F8"/>
              </a:solidFill>
              <a:latin typeface="Arial" pitchFamily="34" charset="0"/>
            </a:endParaRPr>
          </a:p>
          <a:p>
            <a:pPr eaLnBrk="1" hangingPunct="1"/>
            <a:r>
              <a:rPr lang="en-US" altLang="en-US" sz="2100" dirty="0">
                <a:solidFill>
                  <a:srgbClr val="F8F8F8"/>
                </a:solidFill>
                <a:latin typeface="Arial" pitchFamily="34" charset="0"/>
              </a:rPr>
              <a:t>Oxford classification  IgAN: Thick irregular TBMs  </a:t>
            </a:r>
            <a:r>
              <a:rPr lang="en-US" altLang="en-US" sz="2100" dirty="0">
                <a:solidFill>
                  <a:srgbClr val="FFFF00"/>
                </a:solidFill>
                <a:latin typeface="Arial" pitchFamily="34" charset="0"/>
              </a:rPr>
              <a:t>USUALLY</a:t>
            </a:r>
            <a:r>
              <a:rPr lang="en-US" altLang="en-US" sz="2100" dirty="0">
                <a:solidFill>
                  <a:srgbClr val="F8F8F8"/>
                </a:solidFill>
                <a:latin typeface="Arial" pitchFamily="34" charset="0"/>
              </a:rPr>
              <a:t> </a:t>
            </a:r>
            <a:r>
              <a:rPr lang="en-US" altLang="en-US" sz="2100" dirty="0">
                <a:solidFill>
                  <a:srgbClr val="FFFF00"/>
                </a:solidFill>
                <a:latin typeface="Arial" pitchFamily="34" charset="0"/>
              </a:rPr>
              <a:t>with </a:t>
            </a:r>
            <a:r>
              <a:rPr lang="en-US" altLang="en-US" sz="2100" dirty="0">
                <a:solidFill>
                  <a:srgbClr val="F8F8F8"/>
                </a:solidFill>
                <a:latin typeface="Arial" pitchFamily="34" charset="0"/>
              </a:rPr>
              <a:t>decreased tubular diameter</a:t>
            </a:r>
          </a:p>
          <a:p>
            <a:pPr eaLnBrk="1" hangingPunct="1"/>
            <a:endParaRPr lang="en-US" sz="2100" kern="1200" dirty="0"/>
          </a:p>
          <a:p>
            <a:pPr eaLnBrk="1" hangingPunct="1"/>
            <a:endParaRPr lang="en-US" altLang="en-US" sz="2100" dirty="0">
              <a:solidFill>
                <a:srgbClr val="F8F8F8"/>
              </a:solidFill>
              <a:latin typeface="Arial" pitchFamily="34" charset="0"/>
            </a:endParaRPr>
          </a:p>
          <a:p>
            <a:pPr eaLnBrk="1" hangingPunct="1"/>
            <a:r>
              <a:rPr lang="en-US" altLang="en-US" sz="2100" dirty="0">
                <a:solidFill>
                  <a:srgbClr val="F8F8F8"/>
                </a:solidFill>
                <a:latin typeface="Arial" pitchFamily="34" charset="0"/>
              </a:rPr>
              <a:t>Banff 2015: Thickening/redundancy </a:t>
            </a:r>
            <a:r>
              <a:rPr lang="en-US" altLang="en-US" sz="2100" dirty="0" err="1">
                <a:solidFill>
                  <a:srgbClr val="F8F8F8"/>
                </a:solidFill>
                <a:latin typeface="Arial" pitchFamily="34" charset="0"/>
              </a:rPr>
              <a:t>TBM</a:t>
            </a:r>
            <a:r>
              <a:rPr lang="en-US" altLang="en-US" sz="2100" dirty="0">
                <a:solidFill>
                  <a:srgbClr val="F8F8F8"/>
                </a:solidFill>
                <a:latin typeface="Arial" pitchFamily="34" charset="0"/>
              </a:rPr>
              <a:t>  </a:t>
            </a:r>
            <a:r>
              <a:rPr lang="en-US" altLang="en-US" sz="2100" u="sng" dirty="0">
                <a:solidFill>
                  <a:srgbClr val="FFFF00"/>
                </a:solidFill>
                <a:latin typeface="Arial" pitchFamily="34" charset="0"/>
              </a:rPr>
              <a:t>OR</a:t>
            </a:r>
            <a:r>
              <a:rPr lang="en-US" altLang="en-US" sz="2100" dirty="0">
                <a:solidFill>
                  <a:srgbClr val="F8F8F8"/>
                </a:solidFill>
                <a:latin typeface="Arial" pitchFamily="34" charset="0"/>
              </a:rPr>
              <a:t> Reduction Tub. Diam &gt;50%</a:t>
            </a:r>
          </a:p>
          <a:p>
            <a:pPr marL="0" indent="0" eaLnBrk="1" hangingPunct="1">
              <a:buNone/>
            </a:pPr>
            <a:r>
              <a:rPr lang="en-US" altLang="en-US" sz="2100" dirty="0">
                <a:solidFill>
                  <a:srgbClr val="F8F8F8"/>
                </a:solidFill>
                <a:latin typeface="Arial" pitchFamily="34" charset="0"/>
              </a:rPr>
              <a:t>	-</a:t>
            </a:r>
            <a:r>
              <a:rPr lang="en-US" altLang="en-US" sz="2100" dirty="0">
                <a:solidFill>
                  <a:srgbClr val="FFFF00"/>
                </a:solidFill>
                <a:latin typeface="Arial" pitchFamily="34" charset="0"/>
              </a:rPr>
              <a:t>Diameter  &lt;25% severe</a:t>
            </a:r>
            <a:r>
              <a:rPr lang="en-US" altLang="en-US" sz="2100" dirty="0">
                <a:solidFill>
                  <a:srgbClr val="F8F8F8"/>
                </a:solidFill>
                <a:latin typeface="Arial" pitchFamily="34" charset="0"/>
              </a:rPr>
              <a:t>; 25-50% moderate		 (&gt;50% variably referred to as no atrophy or 	mild atrophy)</a:t>
            </a:r>
          </a:p>
          <a:p>
            <a:pPr marL="0" indent="0" eaLnBrk="1" hangingPunct="1">
              <a:buNone/>
            </a:pPr>
            <a:endParaRPr lang="en-US" altLang="en-US" sz="1800" dirty="0">
              <a:solidFill>
                <a:srgbClr val="F8F8F8"/>
              </a:solidFill>
              <a:latin typeface="Arial" pitchFamily="34" charset="0"/>
            </a:endParaRPr>
          </a:p>
          <a:p>
            <a:pPr marL="0" indent="0" eaLnBrk="1" hangingPunct="1">
              <a:buNone/>
            </a:pPr>
            <a:endParaRPr lang="en-US" altLang="en-US" sz="1800" dirty="0">
              <a:solidFill>
                <a:srgbClr val="F8F8F8"/>
              </a:solidFill>
              <a:latin typeface="Arial" pitchFamily="34" charset="0"/>
            </a:endParaRPr>
          </a:p>
        </p:txBody>
      </p:sp>
    </p:spTree>
    <p:extLst>
      <p:ext uri="{BB962C8B-B14F-4D97-AF65-F5344CB8AC3E}">
        <p14:creationId xmlns:p14="http://schemas.microsoft.com/office/powerpoint/2010/main" val="4014610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143000" y="2400300"/>
            <a:ext cx="6686550" cy="3028950"/>
          </a:xfrm>
        </p:spPr>
        <p:txBody>
          <a:bodyPr vert="horz" wrap="square" lIns="69056" tIns="34529" rIns="69056" bIns="34529" numCol="1" anchor="ctr" anchorCtr="0" compatLnSpc="1">
            <a:prstTxWarp prst="textNoShape">
              <a:avLst/>
            </a:prstTxWarp>
          </a:bodyPr>
          <a:lstStyle/>
          <a:p>
            <a:pPr eaLnBrk="1" hangingPunct="1"/>
            <a:br>
              <a:rPr lang="en-US" altLang="en-US" sz="3000" u="sng" dirty="0">
                <a:solidFill>
                  <a:srgbClr val="FFFF00"/>
                </a:solidFill>
                <a:latin typeface="Arial" pitchFamily="34" charset="0"/>
              </a:rPr>
            </a:br>
            <a:r>
              <a:rPr lang="en-US" altLang="en-US" sz="3000" u="sng" dirty="0">
                <a:solidFill>
                  <a:srgbClr val="FFFF00"/>
                </a:solidFill>
                <a:latin typeface="Arial" pitchFamily="34" charset="0"/>
              </a:rPr>
              <a:t>IFTA</a:t>
            </a:r>
            <a:br>
              <a:rPr lang="en-US" altLang="en-US" sz="2400" dirty="0">
                <a:solidFill>
                  <a:srgbClr val="FFFF00"/>
                </a:solidFill>
                <a:latin typeface="Arial" pitchFamily="34" charset="0"/>
              </a:rPr>
            </a:br>
            <a:br>
              <a:rPr lang="en-US" altLang="en-US" sz="2400" dirty="0">
                <a:solidFill>
                  <a:srgbClr val="FFFF00"/>
                </a:solidFill>
                <a:latin typeface="Arial" pitchFamily="34" charset="0"/>
              </a:rPr>
            </a:br>
            <a:r>
              <a:rPr lang="en-US" altLang="en-US" sz="2400" dirty="0">
                <a:solidFill>
                  <a:srgbClr val="FFFF00"/>
                </a:solidFill>
                <a:latin typeface="Arial" pitchFamily="34" charset="0"/>
              </a:rPr>
              <a:t>Banff 2015: IFTA = </a:t>
            </a:r>
            <a:r>
              <a:rPr lang="en-US" altLang="en-US" sz="2100" dirty="0">
                <a:solidFill>
                  <a:srgbClr val="FFFF00"/>
                </a:solidFill>
                <a:latin typeface="Arial" pitchFamily="34" charset="0"/>
              </a:rPr>
              <a:t>IF </a:t>
            </a:r>
            <a:r>
              <a:rPr lang="en-US" altLang="en-US" sz="2100" u="sng" dirty="0">
                <a:solidFill>
                  <a:srgbClr val="FFFF00"/>
                </a:solidFill>
                <a:latin typeface="Arial" pitchFamily="34" charset="0"/>
              </a:rPr>
              <a:t>AND</a:t>
            </a:r>
            <a:r>
              <a:rPr lang="en-US" altLang="en-US" sz="2100" dirty="0">
                <a:solidFill>
                  <a:srgbClr val="FFFF00"/>
                </a:solidFill>
                <a:latin typeface="Arial" pitchFamily="34" charset="0"/>
              </a:rPr>
              <a:t> TA </a:t>
            </a:r>
            <a:br>
              <a:rPr lang="en-US" altLang="en-US" sz="2100" dirty="0">
                <a:solidFill>
                  <a:srgbClr val="FFFF00"/>
                </a:solidFill>
                <a:latin typeface="Arial" pitchFamily="34" charset="0"/>
              </a:rPr>
            </a:br>
            <a:br>
              <a:rPr lang="en-US" altLang="en-US" sz="2100" dirty="0">
                <a:solidFill>
                  <a:schemeClr val="bg1"/>
                </a:solidFill>
                <a:latin typeface="Arial" pitchFamily="34" charset="0"/>
              </a:rPr>
            </a:br>
            <a:br>
              <a:rPr lang="en-US" altLang="en-US" sz="2100" strike="sngStrike" dirty="0">
                <a:solidFill>
                  <a:schemeClr val="bg1"/>
                </a:solidFill>
                <a:latin typeface="Arial" pitchFamily="34" charset="0"/>
              </a:rPr>
            </a:br>
            <a:r>
              <a:rPr lang="en-US" altLang="en-US" sz="2100" dirty="0">
                <a:solidFill>
                  <a:schemeClr val="bg1"/>
                </a:solidFill>
                <a:latin typeface="Arial" pitchFamily="34" charset="0"/>
              </a:rPr>
              <a:t> Common Practice: TA  </a:t>
            </a:r>
            <a:r>
              <a:rPr lang="en-US" altLang="en-US" sz="2100" dirty="0">
                <a:solidFill>
                  <a:srgbClr val="FF0000"/>
                </a:solidFill>
                <a:latin typeface="Arial" pitchFamily="34" charset="0"/>
              </a:rPr>
              <a:t>using only PAS </a:t>
            </a:r>
            <a:r>
              <a:rPr lang="en-US" altLang="en-US" sz="2100" dirty="0">
                <a:solidFill>
                  <a:schemeClr val="bg1"/>
                </a:solidFill>
                <a:latin typeface="Arial" pitchFamily="34" charset="0"/>
              </a:rPr>
              <a:t>taken as surrogate for IFTA </a:t>
            </a:r>
            <a:br>
              <a:rPr lang="en-US" altLang="en-US" sz="2100" strike="sngStrike" dirty="0">
                <a:solidFill>
                  <a:srgbClr val="FFFFFF"/>
                </a:solidFill>
                <a:latin typeface="Arial" pitchFamily="34" charset="0"/>
              </a:rPr>
            </a:br>
            <a:br>
              <a:rPr lang="en-US" altLang="en-US" sz="2100" strike="sngStrike" dirty="0">
                <a:solidFill>
                  <a:srgbClr val="FFFFFF"/>
                </a:solidFill>
                <a:latin typeface="Arial" pitchFamily="34" charset="0"/>
              </a:rPr>
            </a:br>
            <a:r>
              <a:rPr lang="en-US" altLang="en-US" sz="2100" dirty="0">
                <a:solidFill>
                  <a:srgbClr val="FFFFFF"/>
                </a:solidFill>
                <a:latin typeface="Arial" pitchFamily="34" charset="0"/>
              </a:rPr>
              <a:t>Banff 2018 Reference guide: i-IFTA should be scored in scarred areas</a:t>
            </a:r>
            <a:br>
              <a:rPr lang="en-US" altLang="en-US" sz="2100" dirty="0">
                <a:solidFill>
                  <a:srgbClr val="FFFFFF"/>
                </a:solidFill>
                <a:latin typeface="Arial" pitchFamily="34" charset="0"/>
              </a:rPr>
            </a:br>
            <a:br>
              <a:rPr lang="en-US" altLang="en-US" sz="2100" dirty="0">
                <a:solidFill>
                  <a:srgbClr val="FFFFFF"/>
                </a:solidFill>
                <a:latin typeface="Arial" pitchFamily="34" charset="0"/>
              </a:rPr>
            </a:br>
            <a:r>
              <a:rPr lang="en-US" altLang="en-US" sz="2100" dirty="0">
                <a:solidFill>
                  <a:srgbClr val="FF0000"/>
                </a:solidFill>
                <a:latin typeface="Arial" pitchFamily="34" charset="0"/>
              </a:rPr>
              <a:t>Scarred</a:t>
            </a:r>
            <a:r>
              <a:rPr lang="en-US" altLang="en-US" sz="2100" dirty="0">
                <a:solidFill>
                  <a:srgbClr val="FFFFFF"/>
                </a:solidFill>
                <a:latin typeface="Arial" pitchFamily="34" charset="0"/>
              </a:rPr>
              <a:t> area: “characterized by tubular </a:t>
            </a:r>
            <a:r>
              <a:rPr lang="en-US" altLang="en-US" sz="2100" dirty="0">
                <a:solidFill>
                  <a:srgbClr val="FF0000"/>
                </a:solidFill>
                <a:latin typeface="Arial" pitchFamily="34" charset="0"/>
              </a:rPr>
              <a:t>atrophy</a:t>
            </a:r>
            <a:r>
              <a:rPr lang="en-US" altLang="en-US" sz="2100" dirty="0">
                <a:solidFill>
                  <a:srgbClr val="FFFFFF"/>
                </a:solidFill>
                <a:latin typeface="Arial" pitchFamily="34" charset="0"/>
              </a:rPr>
              <a:t>, </a:t>
            </a:r>
            <a:r>
              <a:rPr lang="en-US" altLang="en-US" sz="2100" dirty="0">
                <a:solidFill>
                  <a:srgbClr val="FFFF00"/>
                </a:solidFill>
                <a:latin typeface="Arial" pitchFamily="34" charset="0"/>
              </a:rPr>
              <a:t>usually,</a:t>
            </a:r>
            <a:r>
              <a:rPr lang="en-US" altLang="en-US" sz="2100" dirty="0">
                <a:solidFill>
                  <a:srgbClr val="FFFFFF"/>
                </a:solidFill>
                <a:latin typeface="Arial" pitchFamily="34" charset="0"/>
              </a:rPr>
              <a:t> (but not always) accompanied by IF</a:t>
            </a:r>
            <a:br>
              <a:rPr lang="en-US" altLang="en-US" sz="2100" dirty="0">
                <a:solidFill>
                  <a:srgbClr val="FFFFFF"/>
                </a:solidFill>
                <a:latin typeface="Arial" pitchFamily="34" charset="0"/>
              </a:rPr>
            </a:br>
            <a:br>
              <a:rPr lang="en-US" altLang="en-US" sz="2100" dirty="0">
                <a:solidFill>
                  <a:srgbClr val="FFFFFF"/>
                </a:solidFill>
                <a:latin typeface="Arial" pitchFamily="34" charset="0"/>
              </a:rPr>
            </a:br>
            <a:r>
              <a:rPr lang="en-US" altLang="en-US" sz="2100" dirty="0" err="1">
                <a:solidFill>
                  <a:schemeClr val="tx1"/>
                </a:solidFill>
                <a:highlight>
                  <a:srgbClr val="FFFF00"/>
                </a:highlight>
                <a:latin typeface="Arial" pitchFamily="34" charset="0"/>
              </a:rPr>
              <a:t>IF</a:t>
            </a:r>
            <a:r>
              <a:rPr lang="en-US" altLang="en-US" sz="2100" dirty="0">
                <a:solidFill>
                  <a:schemeClr val="tx1"/>
                </a:solidFill>
                <a:highlight>
                  <a:srgbClr val="FFFF00"/>
                </a:highlight>
                <a:latin typeface="Arial" pitchFamily="34" charset="0"/>
              </a:rPr>
              <a:t> assessment needs correlation with HE &amp; Trichrome</a:t>
            </a:r>
            <a:br>
              <a:rPr lang="en-US" altLang="en-US" sz="2100" dirty="0">
                <a:solidFill>
                  <a:schemeClr val="tx1"/>
                </a:solidFill>
                <a:highlight>
                  <a:srgbClr val="FFFF00"/>
                </a:highlight>
                <a:latin typeface="Arial" pitchFamily="34" charset="0"/>
              </a:rPr>
            </a:br>
            <a:br>
              <a:rPr lang="en-US" altLang="en-US" sz="2100" dirty="0">
                <a:solidFill>
                  <a:schemeClr val="tx1"/>
                </a:solidFill>
                <a:latin typeface="Arial" pitchFamily="34" charset="0"/>
              </a:rPr>
            </a:br>
            <a:br>
              <a:rPr lang="en-US" altLang="en-US" sz="2400" dirty="0">
                <a:solidFill>
                  <a:srgbClr val="FFFFFF"/>
                </a:solidFill>
                <a:latin typeface="Arial" pitchFamily="34" charset="0"/>
              </a:rPr>
            </a:br>
            <a:br>
              <a:rPr lang="en-US" altLang="en-US" sz="2400" strike="sngStrike" dirty="0">
                <a:solidFill>
                  <a:srgbClr val="FFFFFF"/>
                </a:solidFill>
                <a:latin typeface="Arial" pitchFamily="34" charset="0"/>
              </a:rPr>
            </a:br>
            <a:br>
              <a:rPr lang="en-US" altLang="en-US" sz="2400" dirty="0">
                <a:solidFill>
                  <a:srgbClr val="FFFFFF"/>
                </a:solidFill>
                <a:latin typeface="Arial" pitchFamily="34" charset="0"/>
              </a:rPr>
            </a:br>
            <a:br>
              <a:rPr lang="en-US" altLang="en-US" sz="2400" strike="sngStrike" dirty="0">
                <a:solidFill>
                  <a:schemeClr val="bg1"/>
                </a:solidFill>
                <a:latin typeface="Arial" pitchFamily="34" charset="0"/>
              </a:rPr>
            </a:br>
            <a:br>
              <a:rPr lang="en-US" altLang="en-US" sz="2400" dirty="0">
                <a:solidFill>
                  <a:schemeClr val="bg1"/>
                </a:solidFill>
                <a:latin typeface="Arial" pitchFamily="34" charset="0"/>
              </a:rPr>
            </a:br>
            <a:br>
              <a:rPr lang="en-US" altLang="en-US" sz="2400" dirty="0">
                <a:solidFill>
                  <a:schemeClr val="bg1"/>
                </a:solidFill>
                <a:latin typeface="Arial" pitchFamily="34" charset="0"/>
              </a:rPr>
            </a:br>
            <a:endParaRPr lang="en-US" altLang="en-US" sz="2400" dirty="0">
              <a:solidFill>
                <a:schemeClr val="bg1"/>
              </a:solidFill>
              <a:latin typeface="Arial" pitchFamily="34" charset="0"/>
            </a:endParaRPr>
          </a:p>
        </p:txBody>
      </p:sp>
      <p:pic>
        <p:nvPicPr>
          <p:cNvPr id="2" name="Picture 1">
            <a:extLst>
              <a:ext uri="{FF2B5EF4-FFF2-40B4-BE49-F238E27FC236}">
                <a16:creationId xmlns:a16="http://schemas.microsoft.com/office/drawing/2014/main" id="{80907136-2DDB-0D57-BB7E-2CA00C14B8E0}"/>
              </a:ext>
            </a:extLst>
          </p:cNvPr>
          <p:cNvPicPr>
            <a:picLocks noChangeAspect="1"/>
          </p:cNvPicPr>
          <p:nvPr/>
        </p:nvPicPr>
        <p:blipFill>
          <a:blip r:embed="rId3"/>
          <a:stretch>
            <a:fillRect/>
          </a:stretch>
        </p:blipFill>
        <p:spPr>
          <a:xfrm>
            <a:off x="3001383" y="5543551"/>
            <a:ext cx="3141236" cy="352075"/>
          </a:xfrm>
          <a:prstGeom prst="rect">
            <a:avLst/>
          </a:prstGeom>
        </p:spPr>
      </p:pic>
    </p:spTree>
    <p:extLst>
      <p:ext uri="{BB962C8B-B14F-4D97-AF65-F5344CB8AC3E}">
        <p14:creationId xmlns:p14="http://schemas.microsoft.com/office/powerpoint/2010/main" val="4057154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ChangeArrowheads="1"/>
          </p:cNvSpPr>
          <p:nvPr/>
        </p:nvSpPr>
        <p:spPr bwMode="auto">
          <a:xfrm>
            <a:off x="1657350" y="5543550"/>
            <a:ext cx="1428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24259" name="Rectangle 3"/>
          <p:cNvSpPr>
            <a:spLocks noChangeArrowheads="1"/>
          </p:cNvSpPr>
          <p:nvPr/>
        </p:nvSpPr>
        <p:spPr bwMode="auto">
          <a:xfrm>
            <a:off x="3486150" y="5543550"/>
            <a:ext cx="2171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24260" name="Rectangle 4"/>
          <p:cNvSpPr>
            <a:spLocks noGrp="1" noChangeArrowheads="1"/>
          </p:cNvSpPr>
          <p:nvPr>
            <p:ph type="title"/>
          </p:nvPr>
        </p:nvSpPr>
        <p:spPr>
          <a:xfrm>
            <a:off x="1119188" y="914400"/>
            <a:ext cx="6800850" cy="571500"/>
          </a:xfrm>
        </p:spPr>
        <p:txBody>
          <a:bodyPr vert="horz" wrap="square" lIns="67866" tIns="33338" rIns="67866" bIns="33338" numCol="1" anchor="ctr" anchorCtr="0" compatLnSpc="1">
            <a:prstTxWarp prst="textNoShape">
              <a:avLst/>
            </a:prstTxWarp>
          </a:bodyPr>
          <a:lstStyle/>
          <a:p>
            <a:pPr eaLnBrk="1" hangingPunct="1"/>
            <a:br>
              <a:rPr lang="en-US" altLang="en-US" sz="2400" dirty="0">
                <a:solidFill>
                  <a:srgbClr val="FFFF00"/>
                </a:solidFill>
              </a:rPr>
            </a:br>
            <a:r>
              <a:rPr lang="en-US" altLang="en-US" sz="2400" dirty="0">
                <a:solidFill>
                  <a:srgbClr val="FFFF00"/>
                </a:solidFill>
              </a:rPr>
              <a:t>DISSOCIATION OF IF FROM TA</a:t>
            </a:r>
            <a:br>
              <a:rPr lang="en-US" altLang="en-US" sz="2400" dirty="0">
                <a:solidFill>
                  <a:srgbClr val="FFFF00"/>
                </a:solidFill>
              </a:rPr>
            </a:br>
            <a:endParaRPr lang="en-US" altLang="en-US" sz="2400" dirty="0">
              <a:solidFill>
                <a:srgbClr val="FFFF00"/>
              </a:solidFill>
            </a:endParaRPr>
          </a:p>
        </p:txBody>
      </p:sp>
      <p:sp>
        <p:nvSpPr>
          <p:cNvPr id="131077" name="Rectangle 5"/>
          <p:cNvSpPr>
            <a:spLocks noGrp="1" noChangeArrowheads="1"/>
          </p:cNvSpPr>
          <p:nvPr>
            <p:ph type="body" idx="1"/>
          </p:nvPr>
        </p:nvSpPr>
        <p:spPr>
          <a:xfrm>
            <a:off x="1105061" y="1314450"/>
            <a:ext cx="6800850" cy="5486400"/>
          </a:xfrm>
        </p:spPr>
        <p:txBody>
          <a:bodyPr vert="horz" wrap="square" lIns="67866" tIns="33338" rIns="67866" bIns="33338" numCol="1" anchor="t" anchorCtr="0" compatLnSpc="1">
            <a:prstTxWarp prst="textNoShape">
              <a:avLst/>
            </a:prstTxWarp>
          </a:bodyPr>
          <a:lstStyle/>
          <a:p>
            <a:pPr eaLnBrk="1" hangingPunct="1">
              <a:defRPr/>
            </a:pPr>
            <a:endParaRPr lang="en-US" altLang="en-US" sz="2100" u="sng" dirty="0">
              <a:solidFill>
                <a:schemeClr val="bg1"/>
              </a:solidFill>
              <a:latin typeface="Arial" panose="020B0604020202020204" pitchFamily="34" charset="0"/>
              <a:cs typeface="Arial" panose="020B0604020202020204" pitchFamily="34" charset="0"/>
            </a:endParaRPr>
          </a:p>
          <a:p>
            <a:pPr eaLnBrk="1" hangingPunct="1">
              <a:defRPr/>
            </a:pPr>
            <a:endParaRPr lang="en-US" altLang="en-US" sz="2100" u="sng" dirty="0">
              <a:solidFill>
                <a:schemeClr val="bg1"/>
              </a:solidFill>
              <a:latin typeface="Arial" panose="020B0604020202020204" pitchFamily="34" charset="0"/>
              <a:cs typeface="Arial" panose="020B0604020202020204" pitchFamily="34" charset="0"/>
            </a:endParaRPr>
          </a:p>
          <a:p>
            <a:pPr eaLnBrk="1" hangingPunct="1">
              <a:defRPr/>
            </a:pPr>
            <a:r>
              <a:rPr lang="en-US" altLang="en-US" sz="2100" u="sng" dirty="0">
                <a:solidFill>
                  <a:schemeClr val="bg1"/>
                </a:solidFill>
                <a:latin typeface="Arial" panose="020B0604020202020204" pitchFamily="34" charset="0"/>
                <a:cs typeface="Arial" panose="020B0604020202020204" pitchFamily="34" charset="0"/>
              </a:rPr>
              <a:t>Acute injury</a:t>
            </a:r>
            <a:r>
              <a:rPr lang="en-US" altLang="en-US" sz="2100" dirty="0">
                <a:solidFill>
                  <a:schemeClr val="bg1"/>
                </a:solidFill>
                <a:latin typeface="Arial" panose="020B0604020202020204" pitchFamily="34" charset="0"/>
                <a:cs typeface="Arial" panose="020B0604020202020204" pitchFamily="34" charset="0"/>
              </a:rPr>
              <a:t>: </a:t>
            </a:r>
          </a:p>
          <a:p>
            <a:pPr marL="0" indent="0" eaLnBrk="1" hangingPunct="1">
              <a:buNone/>
              <a:defRPr/>
            </a:pPr>
            <a:r>
              <a:rPr lang="en-US" altLang="en-US" sz="2100" dirty="0">
                <a:solidFill>
                  <a:schemeClr val="bg1"/>
                </a:solidFill>
                <a:latin typeface="Arial" panose="020B0604020202020204" pitchFamily="34" charset="0"/>
                <a:cs typeface="Arial" panose="020B0604020202020204" pitchFamily="34" charset="0"/>
              </a:rPr>
              <a:t>	- ATN</a:t>
            </a:r>
          </a:p>
          <a:p>
            <a:pPr marL="0" indent="0" eaLnBrk="1" hangingPunct="1">
              <a:buNone/>
              <a:defRPr/>
            </a:pPr>
            <a:r>
              <a:rPr lang="en-US" altLang="en-US" sz="2100" dirty="0">
                <a:solidFill>
                  <a:schemeClr val="bg1"/>
                </a:solidFill>
                <a:latin typeface="Arial" panose="020B0604020202020204" pitchFamily="34" charset="0"/>
                <a:cs typeface="Arial" panose="020B0604020202020204" pitchFamily="34" charset="0"/>
              </a:rPr>
              <a:t>	-TCMR</a:t>
            </a:r>
          </a:p>
          <a:p>
            <a:pPr marL="0" indent="0" eaLnBrk="1" hangingPunct="1">
              <a:buNone/>
              <a:defRPr/>
            </a:pPr>
            <a:r>
              <a:rPr lang="en-US" altLang="en-US" sz="2100" dirty="0">
                <a:solidFill>
                  <a:schemeClr val="bg1"/>
                </a:solidFill>
                <a:latin typeface="Arial" panose="020B0604020202020204" pitchFamily="34" charset="0"/>
                <a:cs typeface="Arial" panose="020B0604020202020204" pitchFamily="34" charset="0"/>
              </a:rPr>
              <a:t>	</a:t>
            </a:r>
            <a:r>
              <a:rPr lang="en-US" altLang="en-US" sz="2100" dirty="0">
                <a:solidFill>
                  <a:srgbClr val="FF0000"/>
                </a:solidFill>
                <a:latin typeface="Arial" panose="020B0604020202020204" pitchFamily="34" charset="0"/>
                <a:cs typeface="Arial" panose="020B0604020202020204" pitchFamily="34" charset="0"/>
              </a:rPr>
              <a:t>Atrophy defined </a:t>
            </a:r>
            <a:r>
              <a:rPr lang="en-US" altLang="en-US" sz="2100" dirty="0">
                <a:solidFill>
                  <a:schemeClr val="bg1"/>
                </a:solidFill>
                <a:latin typeface="Arial" panose="020B0604020202020204" pitchFamily="34" charset="0"/>
                <a:cs typeface="Arial" panose="020B0604020202020204" pitchFamily="34" charset="0"/>
              </a:rPr>
              <a:t>by Dec tubular D &amp; H of lining		 epithelium </a:t>
            </a:r>
            <a:r>
              <a:rPr lang="en-US" altLang="en-US" sz="2100" dirty="0">
                <a:solidFill>
                  <a:srgbClr val="FF0000"/>
                </a:solidFill>
                <a:latin typeface="Arial" panose="020B0604020202020204" pitchFamily="34" charset="0"/>
                <a:cs typeface="Arial" panose="020B0604020202020204" pitchFamily="34" charset="0"/>
              </a:rPr>
              <a:t>occurs w/o fibrosis</a:t>
            </a:r>
          </a:p>
          <a:p>
            <a:pPr marL="0" indent="0" eaLnBrk="1" hangingPunct="1">
              <a:buNone/>
              <a:defRPr/>
            </a:pPr>
            <a:endParaRPr lang="en-US" altLang="en-US" sz="2100" dirty="0">
              <a:solidFill>
                <a:schemeClr val="bg1"/>
              </a:solidFill>
              <a:latin typeface="Arial" panose="020B0604020202020204" pitchFamily="34" charset="0"/>
              <a:cs typeface="Arial" panose="020B0604020202020204" pitchFamily="34" charset="0"/>
            </a:endParaRPr>
          </a:p>
          <a:p>
            <a:pPr eaLnBrk="1" hangingPunct="1">
              <a:defRPr/>
            </a:pPr>
            <a:r>
              <a:rPr lang="en-US" altLang="en-US" sz="2100" u="sng" dirty="0">
                <a:solidFill>
                  <a:schemeClr val="bg1"/>
                </a:solidFill>
                <a:latin typeface="Arial" panose="020B0604020202020204" pitchFamily="34" charset="0"/>
                <a:cs typeface="Arial" panose="020B0604020202020204" pitchFamily="34" charset="0"/>
              </a:rPr>
              <a:t>Chronic injury</a:t>
            </a:r>
            <a:r>
              <a:rPr lang="en-US" altLang="en-US" sz="2100" dirty="0">
                <a:solidFill>
                  <a:schemeClr val="bg1"/>
                </a:solidFill>
                <a:latin typeface="Arial" panose="020B0604020202020204" pitchFamily="34" charset="0"/>
                <a:cs typeface="Arial" panose="020B0604020202020204" pitchFamily="34" charset="0"/>
              </a:rPr>
              <a:t>: </a:t>
            </a:r>
          </a:p>
          <a:p>
            <a:pPr marL="0" indent="0" eaLnBrk="1" hangingPunct="1">
              <a:buNone/>
              <a:defRPr/>
            </a:pPr>
            <a:r>
              <a:rPr lang="en-US" altLang="en-US" sz="2100" dirty="0">
                <a:solidFill>
                  <a:schemeClr val="bg1"/>
                </a:solidFill>
                <a:latin typeface="Arial" panose="020B0604020202020204" pitchFamily="34" charset="0"/>
                <a:cs typeface="Arial" panose="020B0604020202020204" pitchFamily="34" charset="0"/>
              </a:rPr>
              <a:t>	</a:t>
            </a:r>
            <a:r>
              <a:rPr lang="en-US" altLang="en-US" sz="2100" dirty="0">
                <a:solidFill>
                  <a:srgbClr val="FFFFFF"/>
                </a:solidFill>
                <a:latin typeface="Arial" panose="020B0604020202020204" pitchFamily="34" charset="0"/>
                <a:cs typeface="Arial" panose="020B0604020202020204" pitchFamily="34" charset="0"/>
              </a:rPr>
              <a:t>-  </a:t>
            </a:r>
            <a:r>
              <a:rPr lang="en-US" altLang="en-US" sz="2100" dirty="0" err="1">
                <a:solidFill>
                  <a:srgbClr val="FFFFFF"/>
                </a:solidFill>
                <a:latin typeface="Arial" panose="020B0604020202020204" pitchFamily="34" charset="0"/>
                <a:cs typeface="Arial" panose="020B0604020202020204" pitchFamily="34" charset="0"/>
              </a:rPr>
              <a:t>ct</a:t>
            </a:r>
            <a:r>
              <a:rPr lang="en-US" altLang="en-US" sz="2100" dirty="0">
                <a:solidFill>
                  <a:srgbClr val="FFFFFF"/>
                </a:solidFill>
                <a:latin typeface="Arial" panose="020B0604020202020204" pitchFamily="34" charset="0"/>
                <a:cs typeface="Arial" panose="020B0604020202020204" pitchFamily="34" charset="0"/>
              </a:rPr>
              <a:t>&gt;&gt;ci: BKVN, </a:t>
            </a:r>
            <a:r>
              <a:rPr lang="en-US" altLang="en-US" sz="2100" dirty="0" err="1">
                <a:solidFill>
                  <a:srgbClr val="FFFFFF"/>
                </a:solidFill>
                <a:latin typeface="Arial" panose="020B0604020202020204" pitchFamily="34" charset="0"/>
                <a:cs typeface="Arial" panose="020B0604020202020204" pitchFamily="34" charset="0"/>
              </a:rPr>
              <a:t>pyelo</a:t>
            </a:r>
            <a:r>
              <a:rPr lang="en-US" altLang="en-US" sz="2100" dirty="0">
                <a:solidFill>
                  <a:srgbClr val="FFFFFF"/>
                </a:solidFill>
                <a:latin typeface="Arial" panose="020B0604020202020204" pitchFamily="34" charset="0"/>
                <a:cs typeface="Arial" panose="020B0604020202020204" pitchFamily="34" charset="0"/>
              </a:rPr>
              <a:t>, RA stenosis</a:t>
            </a:r>
          </a:p>
          <a:p>
            <a:pPr marL="0" indent="0" eaLnBrk="1" hangingPunct="1">
              <a:buNone/>
              <a:defRPr/>
            </a:pPr>
            <a:r>
              <a:rPr lang="en-US" altLang="en-US" sz="2100" dirty="0">
                <a:solidFill>
                  <a:srgbClr val="FFFFFF"/>
                </a:solidFill>
                <a:latin typeface="Arial" panose="020B0604020202020204" pitchFamily="34" charset="0"/>
                <a:cs typeface="Arial" panose="020B0604020202020204" pitchFamily="34" charset="0"/>
              </a:rPr>
              <a:t>	-  ci&gt;&gt; </a:t>
            </a:r>
            <a:r>
              <a:rPr lang="en-US" altLang="en-US" sz="2100" dirty="0" err="1">
                <a:solidFill>
                  <a:srgbClr val="FFFFFF"/>
                </a:solidFill>
                <a:latin typeface="Arial" panose="020B0604020202020204" pitchFamily="34" charset="0"/>
                <a:cs typeface="Arial" panose="020B0604020202020204" pitchFamily="34" charset="0"/>
              </a:rPr>
              <a:t>ct</a:t>
            </a:r>
            <a:r>
              <a:rPr lang="en-US" altLang="en-US" sz="2100" dirty="0">
                <a:solidFill>
                  <a:srgbClr val="FFFFFF"/>
                </a:solidFill>
                <a:latin typeface="Arial" panose="020B0604020202020204" pitchFamily="34" charset="0"/>
                <a:cs typeface="Arial" panose="020B0604020202020204" pitchFamily="34" charset="0"/>
              </a:rPr>
              <a:t> compensatory hypertrophy of tubules</a:t>
            </a:r>
          </a:p>
          <a:p>
            <a:pPr marL="0" indent="0" eaLnBrk="1" hangingPunct="1">
              <a:buNone/>
              <a:defRPr/>
            </a:pPr>
            <a:r>
              <a:rPr lang="en-US" altLang="en-US" sz="2100" kern="1200" dirty="0">
                <a:solidFill>
                  <a:srgbClr val="FFFFFF"/>
                </a:solidFill>
                <a:latin typeface="Arial" panose="020B0604020202020204" pitchFamily="34" charset="0"/>
                <a:cs typeface="Arial" panose="020B0604020202020204" pitchFamily="34" charset="0"/>
              </a:rPr>
              <a:t>	</a:t>
            </a:r>
          </a:p>
          <a:p>
            <a:pPr marL="0" indent="0" eaLnBrk="1" hangingPunct="1">
              <a:buNone/>
              <a:defRPr/>
            </a:pPr>
            <a:r>
              <a:rPr lang="en-US" altLang="en-US" sz="2100" kern="1200" dirty="0">
                <a:solidFill>
                  <a:srgbClr val="FFFFFF"/>
                </a:solidFill>
                <a:latin typeface="Arial" panose="020B0604020202020204" pitchFamily="34" charset="0"/>
                <a:cs typeface="Arial" panose="020B0604020202020204" pitchFamily="34" charset="0"/>
              </a:rPr>
              <a:t>	</a:t>
            </a:r>
            <a:endParaRPr lang="en-US" altLang="en-US" sz="2100" dirty="0">
              <a:solidFill>
                <a:schemeClr val="bg1"/>
              </a:solidFill>
            </a:endParaRPr>
          </a:p>
          <a:p>
            <a:pPr marL="0" indent="0" eaLnBrk="1" hangingPunct="1">
              <a:buNone/>
              <a:defRPr/>
            </a:pPr>
            <a:endParaRPr lang="en-US" altLang="en-US" sz="2100" dirty="0">
              <a:solidFill>
                <a:schemeClr val="bg1"/>
              </a:solidFill>
            </a:endParaRPr>
          </a:p>
        </p:txBody>
      </p:sp>
    </p:spTree>
    <p:extLst>
      <p:ext uri="{BB962C8B-B14F-4D97-AF65-F5344CB8AC3E}">
        <p14:creationId xmlns:p14="http://schemas.microsoft.com/office/powerpoint/2010/main" val="3445238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89FAD0-2208-4167-8326-F033301A3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1057"/>
            <a:ext cx="4449880" cy="4572000"/>
          </a:xfrm>
          <a:prstGeom prst="rect">
            <a:avLst/>
          </a:prstGeom>
        </p:spPr>
      </p:pic>
      <p:pic>
        <p:nvPicPr>
          <p:cNvPr id="5" name="Picture 4">
            <a:extLst>
              <a:ext uri="{FF2B5EF4-FFF2-40B4-BE49-F238E27FC236}">
                <a16:creationId xmlns:a16="http://schemas.microsoft.com/office/drawing/2014/main" id="{F93B757D-3DDD-4557-9339-4477AC35E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9880" y="1241057"/>
            <a:ext cx="4787944" cy="4572000"/>
          </a:xfrm>
          <a:prstGeom prst="rect">
            <a:avLst/>
          </a:prstGeom>
        </p:spPr>
      </p:pic>
      <p:sp>
        <p:nvSpPr>
          <p:cNvPr id="6" name="TextBox 5">
            <a:extLst>
              <a:ext uri="{FF2B5EF4-FFF2-40B4-BE49-F238E27FC236}">
                <a16:creationId xmlns:a16="http://schemas.microsoft.com/office/drawing/2014/main" id="{2379267E-5B1C-40F0-9E22-988648412A33}"/>
              </a:ext>
            </a:extLst>
          </p:cNvPr>
          <p:cNvSpPr txBox="1"/>
          <p:nvPr/>
        </p:nvSpPr>
        <p:spPr>
          <a:xfrm>
            <a:off x="152400" y="228600"/>
            <a:ext cx="8610599" cy="584775"/>
          </a:xfrm>
          <a:prstGeom prst="rect">
            <a:avLst/>
          </a:prstGeom>
          <a:noFill/>
        </p:spPr>
        <p:txBody>
          <a:bodyPr wrap="square" rtlCol="0">
            <a:spAutoFit/>
          </a:bodyPr>
          <a:lstStyle/>
          <a:p>
            <a:pPr marL="0" marR="0" lvl="0" indent="0" algn="l" defTabSz="68558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a:ea typeface="+mn-ea"/>
                <a:cs typeface="Arial" charset="0"/>
              </a:rPr>
              <a:t>Dx Implications of the Dissociation IF from TA</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6604F4C6-E80D-546F-E8AB-592F0BC23DDE}"/>
                  </a:ext>
                </a:extLst>
              </p:cNvPr>
              <p:cNvGraphicFramePr>
                <a:graphicFrameLocks noChangeAspect="1"/>
              </p:cNvGraphicFramePr>
              <p:nvPr/>
            </p:nvGraphicFramePr>
            <p:xfrm>
              <a:off x="5751674" y="-2504395"/>
              <a:ext cx="2286000" cy="1285875"/>
            </p:xfrm>
            <a:graphic>
              <a:graphicData uri="http://schemas.microsoft.com/office/powerpoint/2016/slidezoom">
                <pslz:sldZm>
                  <pslz:sldZmObj sldId="3440" cId="714163828">
                    <pslz:zmPr id="{3B7C502B-CE23-4A51-9FE4-4D5D0E177618}" returnToParent="0" transitionDur="1000">
                      <p166:blipFill xmlns:p166="http://schemas.microsoft.com/office/powerpoint/2016/6/main">
                        <a:blip r:embed="rId5"/>
                        <a:stretch>
                          <a:fillRect/>
                        </a:stretch>
                      </p166:blipFill>
                      <p166:spPr xmlns:p166="http://schemas.microsoft.com/office/powerpoint/2016/6/main">
                        <a:xfrm>
                          <a:off x="0" y="0"/>
                          <a:ext cx="2286000" cy="1285875"/>
                        </a:xfrm>
                        <a:prstGeom prst="rect">
                          <a:avLst/>
                        </a:prstGeom>
                        <a:ln w="3175">
                          <a:solidFill>
                            <a:prstClr val="ltGray"/>
                          </a:solidFill>
                        </a:ln>
                      </p166:spPr>
                    </pslz:zmPr>
                  </pslz:sldZmObj>
                </pslz:sldZm>
              </a:graphicData>
            </a:graphic>
          </p:graphicFrame>
        </mc:Choice>
        <mc:Fallback xmlns="">
          <p:pic>
            <p:nvPicPr>
              <p:cNvPr id="4" name="Slide Zoom 3">
                <a:hlinkClick r:id="rId6" action="ppaction://hlinksldjump"/>
                <a:extLst>
                  <a:ext uri="{FF2B5EF4-FFF2-40B4-BE49-F238E27FC236}">
                    <a16:creationId xmlns:a16="http://schemas.microsoft.com/office/drawing/2014/main" id="{6604F4C6-E80D-546F-E8AB-592F0BC23DDE}"/>
                  </a:ext>
                </a:extLst>
              </p:cNvPr>
              <p:cNvPicPr>
                <a:picLocks noGrp="1" noRot="1" noChangeAspect="1" noMove="1" noResize="1" noEditPoints="1" noAdjustHandles="1" noChangeArrowheads="1" noChangeShapeType="1"/>
              </p:cNvPicPr>
              <p:nvPr/>
            </p:nvPicPr>
            <p:blipFill>
              <a:blip r:embed="rId7"/>
              <a:stretch>
                <a:fillRect/>
              </a:stretch>
            </p:blipFill>
            <p:spPr>
              <a:xfrm>
                <a:off x="5751674" y="-2504395"/>
                <a:ext cx="2286000" cy="1285875"/>
              </a:xfrm>
              <a:prstGeom prst="rect">
                <a:avLst/>
              </a:prstGeom>
              <a:ln w="3175">
                <a:solidFill>
                  <a:prstClr val="ltGray"/>
                </a:solidFill>
              </a:ln>
            </p:spPr>
          </p:pic>
        </mc:Fallback>
      </mc:AlternateContent>
      <p:sp>
        <p:nvSpPr>
          <p:cNvPr id="7" name="TextBox 6">
            <a:extLst>
              <a:ext uri="{FF2B5EF4-FFF2-40B4-BE49-F238E27FC236}">
                <a16:creationId xmlns:a16="http://schemas.microsoft.com/office/drawing/2014/main" id="{041F0BB9-5A35-D273-73F7-5159A3C6FBA2}"/>
              </a:ext>
            </a:extLst>
          </p:cNvPr>
          <p:cNvSpPr txBox="1"/>
          <p:nvPr/>
        </p:nvSpPr>
        <p:spPr>
          <a:xfrm>
            <a:off x="1295400" y="6172200"/>
            <a:ext cx="2638928" cy="461665"/>
          </a:xfrm>
          <a:prstGeom prst="rect">
            <a:avLst/>
          </a:prstGeom>
          <a:noFill/>
        </p:spPr>
        <p:txBody>
          <a:bodyPr wrap="none" rtlCol="0">
            <a:spAutoFit/>
          </a:bodyPr>
          <a:lstStyle/>
          <a:p>
            <a:r>
              <a:rPr lang="en-US" dirty="0">
                <a:highlight>
                  <a:srgbClr val="FFFF00"/>
                </a:highlight>
              </a:rPr>
              <a:t>TA without Fibrosis</a:t>
            </a:r>
          </a:p>
        </p:txBody>
      </p:sp>
      <p:sp>
        <p:nvSpPr>
          <p:cNvPr id="9" name="TextBox 8">
            <a:extLst>
              <a:ext uri="{FF2B5EF4-FFF2-40B4-BE49-F238E27FC236}">
                <a16:creationId xmlns:a16="http://schemas.microsoft.com/office/drawing/2014/main" id="{CDC628B1-8371-A8AC-C9FB-D46E21E08B75}"/>
              </a:ext>
            </a:extLst>
          </p:cNvPr>
          <p:cNvSpPr txBox="1"/>
          <p:nvPr/>
        </p:nvSpPr>
        <p:spPr>
          <a:xfrm>
            <a:off x="5943600" y="6167735"/>
            <a:ext cx="2638928" cy="461665"/>
          </a:xfrm>
          <a:prstGeom prst="rect">
            <a:avLst/>
          </a:prstGeom>
          <a:noFill/>
        </p:spPr>
        <p:txBody>
          <a:bodyPr wrap="square" rtlCol="0">
            <a:spAutoFit/>
          </a:bodyPr>
          <a:lstStyle/>
          <a:p>
            <a:r>
              <a:rPr lang="en-US" dirty="0">
                <a:highlight>
                  <a:srgbClr val="FFFF00"/>
                </a:highlight>
              </a:rPr>
              <a:t>TA with Fibrosis</a:t>
            </a:r>
          </a:p>
        </p:txBody>
      </p:sp>
    </p:spTree>
    <p:extLst>
      <p:ext uri="{BB962C8B-B14F-4D97-AF65-F5344CB8AC3E}">
        <p14:creationId xmlns:p14="http://schemas.microsoft.com/office/powerpoint/2010/main" val="4090942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52400" y="306387"/>
            <a:ext cx="8686800" cy="758825"/>
          </a:xfrm>
        </p:spPr>
        <p:txBody>
          <a:bodyPr vert="horz" wrap="square" lIns="69056" tIns="34529" rIns="69056" bIns="34529" numCol="1" anchor="ctr" anchorCtr="0" compatLnSpc="1">
            <a:prstTxWarp prst="textNoShape">
              <a:avLst/>
            </a:prstTxWarp>
          </a:bodyPr>
          <a:lstStyle/>
          <a:p>
            <a:pPr eaLnBrk="1" hangingPunct="1"/>
            <a:r>
              <a:rPr lang="en-US" altLang="en-US" sz="3200" dirty="0">
                <a:solidFill>
                  <a:srgbClr val="FFFF00"/>
                </a:solidFill>
                <a:latin typeface="Arial" pitchFamily="34" charset="0"/>
              </a:rPr>
              <a:t>Terminology for Grading </a:t>
            </a:r>
            <a:r>
              <a:rPr lang="en-US" altLang="en-US" sz="3200" dirty="0" err="1">
                <a:solidFill>
                  <a:srgbClr val="FFFF00"/>
                </a:solidFill>
                <a:latin typeface="Arial" pitchFamily="34" charset="0"/>
              </a:rPr>
              <a:t>Inflam</a:t>
            </a:r>
            <a:r>
              <a:rPr lang="en-US" altLang="en-US" sz="3200" dirty="0">
                <a:solidFill>
                  <a:srgbClr val="FFFF00"/>
                </a:solidFill>
                <a:latin typeface="Arial" pitchFamily="34" charset="0"/>
              </a:rPr>
              <a:t> Banff Schema</a:t>
            </a:r>
          </a:p>
        </p:txBody>
      </p:sp>
      <p:sp>
        <p:nvSpPr>
          <p:cNvPr id="185347" name="Rectangle 3"/>
          <p:cNvSpPr>
            <a:spLocks noGrp="1" noChangeArrowheads="1"/>
          </p:cNvSpPr>
          <p:nvPr>
            <p:ph type="body" idx="1"/>
          </p:nvPr>
        </p:nvSpPr>
        <p:spPr>
          <a:xfrm>
            <a:off x="0" y="1171575"/>
            <a:ext cx="9144000" cy="4514850"/>
          </a:xfrm>
        </p:spPr>
        <p:txBody>
          <a:bodyPr vert="horz" wrap="square" lIns="69056" tIns="34529" rIns="69056" bIns="34529" numCol="1" anchor="t" anchorCtr="0" compatLnSpc="1">
            <a:prstTxWarp prst="textNoShape">
              <a:avLst/>
            </a:prstTxWarp>
          </a:bodyPr>
          <a:lstStyle/>
          <a:p>
            <a:pPr eaLnBrk="1" hangingPunct="1"/>
            <a:endParaRPr lang="en-US" altLang="en-US" sz="1800" dirty="0">
              <a:solidFill>
                <a:srgbClr val="F8F8F8"/>
              </a:solidFill>
              <a:latin typeface="Arial" pitchFamily="34" charset="0"/>
            </a:endParaRPr>
          </a:p>
          <a:p>
            <a:pPr eaLnBrk="1" hangingPunct="1"/>
            <a:r>
              <a:rPr lang="en-US" altLang="en-US" u="sng" dirty="0">
                <a:solidFill>
                  <a:srgbClr val="F8F8F8"/>
                </a:solidFill>
                <a:latin typeface="Arial" pitchFamily="34" charset="0"/>
              </a:rPr>
              <a:t>Total cortex </a:t>
            </a:r>
            <a:r>
              <a:rPr lang="en-US" altLang="en-US" dirty="0">
                <a:solidFill>
                  <a:srgbClr val="F8F8F8"/>
                </a:solidFill>
                <a:latin typeface="Arial" pitchFamily="34" charset="0"/>
              </a:rPr>
              <a:t>(</a:t>
            </a:r>
            <a:r>
              <a:rPr lang="en-US" altLang="en-US" dirty="0">
                <a:solidFill>
                  <a:srgbClr val="FFFF00"/>
                </a:solidFill>
                <a:latin typeface="Arial" pitchFamily="34" charset="0"/>
              </a:rPr>
              <a:t>denominator</a:t>
            </a:r>
            <a:r>
              <a:rPr lang="en-US" altLang="en-US" dirty="0">
                <a:solidFill>
                  <a:srgbClr val="F8F8F8"/>
                </a:solidFill>
                <a:latin typeface="Arial" pitchFamily="34" charset="0"/>
              </a:rPr>
              <a:t> for Ti score): </a:t>
            </a:r>
          </a:p>
          <a:p>
            <a:pPr marL="0" indent="0" eaLnBrk="1" hangingPunct="1">
              <a:buNone/>
            </a:pPr>
            <a:r>
              <a:rPr lang="en-US" altLang="en-US" dirty="0">
                <a:solidFill>
                  <a:srgbClr val="F8F8F8"/>
                </a:solidFill>
                <a:latin typeface="Arial" pitchFamily="34" charset="0"/>
              </a:rPr>
              <a:t>		   </a:t>
            </a:r>
            <a:r>
              <a:rPr lang="en-US" altLang="en-US" dirty="0">
                <a:solidFill>
                  <a:srgbClr val="FF0000"/>
                </a:solidFill>
                <a:latin typeface="Arial" pitchFamily="34" charset="0"/>
              </a:rPr>
              <a:t>includes</a:t>
            </a:r>
            <a:r>
              <a:rPr lang="en-US" altLang="en-US" dirty="0">
                <a:solidFill>
                  <a:srgbClr val="F8F8F8"/>
                </a:solidFill>
                <a:latin typeface="Arial" pitchFamily="34" charset="0"/>
              </a:rPr>
              <a:t> subcapsular region</a:t>
            </a:r>
          </a:p>
          <a:p>
            <a:pPr marL="1714500" lvl="5" indent="0">
              <a:buNone/>
            </a:pPr>
            <a:r>
              <a:rPr lang="en-US" altLang="en-US" sz="2400" dirty="0">
                <a:solidFill>
                  <a:srgbClr val="F8F8F8"/>
                </a:solidFill>
                <a:latin typeface="Arial" pitchFamily="34" charset="0"/>
              </a:rPr>
              <a:t>    excludes nodular lymphoid aggregates &amp; p/v col </a:t>
            </a:r>
          </a:p>
          <a:p>
            <a:pPr marL="1714500" lvl="5" indent="0">
              <a:buNone/>
            </a:pPr>
            <a:endParaRPr lang="en-US" altLang="en-US" sz="2400" dirty="0">
              <a:solidFill>
                <a:srgbClr val="F8F8F8"/>
              </a:solidFill>
              <a:latin typeface="Arial" pitchFamily="34" charset="0"/>
            </a:endParaRPr>
          </a:p>
          <a:p>
            <a:pPr marL="257175" marR="0" lvl="0" indent="-257175" algn="l" defTabSz="914400" rtl="0" eaLnBrk="1" fontAlgn="base" latinLnBrk="0" hangingPunct="1">
              <a:lnSpc>
                <a:spcPct val="100000"/>
              </a:lnSpc>
              <a:spcBef>
                <a:spcPct val="20000"/>
              </a:spcBef>
              <a:spcAft>
                <a:spcPct val="0"/>
              </a:spcAft>
              <a:buClrTx/>
              <a:buSzTx/>
              <a:buFontTx/>
              <a:buChar char="•"/>
              <a:tabLst/>
              <a:defRPr/>
            </a:pPr>
            <a:r>
              <a:rPr kumimoji="0" lang="en-US" altLang="en-US" sz="2400" b="0" i="0" u="sng" strike="noStrike" kern="0" cap="none" spc="0" normalizeH="0" baseline="0" noProof="0" dirty="0">
                <a:ln>
                  <a:noFill/>
                </a:ln>
                <a:solidFill>
                  <a:srgbClr val="F8F8F8"/>
                </a:solidFill>
                <a:effectLst/>
                <a:uLnTx/>
                <a:uFillTx/>
                <a:latin typeface="Arial" pitchFamily="34" charset="0"/>
                <a:ea typeface="+mn-ea"/>
                <a:cs typeface="+mn-cs"/>
              </a:rPr>
              <a:t>Total inflammation</a:t>
            </a: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  (</a:t>
            </a:r>
            <a:r>
              <a:rPr kumimoji="0" lang="en-US" altLang="en-US" sz="2400" b="0" i="0" u="none" strike="noStrike" kern="0" cap="none" spc="0" normalizeH="0" baseline="0" noProof="0" dirty="0">
                <a:ln>
                  <a:noFill/>
                </a:ln>
                <a:solidFill>
                  <a:srgbClr val="FFFF00"/>
                </a:solidFill>
                <a:effectLst/>
                <a:uLnTx/>
                <a:uFillTx/>
                <a:latin typeface="Arial" pitchFamily="34" charset="0"/>
                <a:ea typeface="+mn-ea"/>
                <a:cs typeface="+mn-cs"/>
              </a:rPr>
              <a:t>numerator</a:t>
            </a: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 for Ti score):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		   </a:t>
            </a:r>
            <a:r>
              <a:rPr kumimoji="0" lang="en-US" altLang="en-US" sz="2400" b="0" i="0" u="none" strike="noStrike" kern="0" cap="none" spc="0" normalizeH="0" baseline="0" noProof="0" dirty="0">
                <a:ln>
                  <a:noFill/>
                </a:ln>
                <a:solidFill>
                  <a:srgbClr val="FF0000"/>
                </a:solidFill>
                <a:effectLst/>
                <a:uLnTx/>
                <a:uFillTx/>
                <a:latin typeface="Arial" pitchFamily="34" charset="0"/>
                <a:ea typeface="+mn-ea"/>
                <a:cs typeface="+mn-cs"/>
              </a:rPr>
              <a:t>excludes</a:t>
            </a: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 subcapsular region</a:t>
            </a:r>
          </a:p>
          <a:p>
            <a:pPr marL="1714500" marR="0" lvl="5"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F8F8F8"/>
                </a:solidFill>
                <a:effectLst/>
                <a:uLnTx/>
                <a:uFillTx/>
                <a:latin typeface="Arial" pitchFamily="34" charset="0"/>
              </a:rPr>
              <a:t>    excludes nodular lymphoid aggregates &amp; p/v col</a:t>
            </a:r>
          </a:p>
          <a:p>
            <a:pPr marL="257175" marR="0" lvl="0" indent="-257175" algn="l" defTabSz="914400" rtl="0" eaLnBrk="1" fontAlgn="base" latinLnBrk="0" hangingPunct="1">
              <a:lnSpc>
                <a:spcPct val="100000"/>
              </a:lnSpc>
              <a:spcBef>
                <a:spcPct val="20000"/>
              </a:spcBef>
              <a:spcAft>
                <a:spcPct val="0"/>
              </a:spcAft>
              <a:buClrTx/>
              <a:buSzTx/>
              <a:buFontTx/>
              <a:buChar char="•"/>
              <a:tabLst/>
              <a:defRPr/>
            </a:pPr>
            <a:endParaRPr kumimoji="0" lang="en-US" altLang="en-US" sz="2400" b="0" i="0" u="sng" strike="noStrike" kern="0" cap="none" spc="0" normalizeH="0" baseline="0" noProof="0" dirty="0">
              <a:ln>
                <a:noFill/>
              </a:ln>
              <a:solidFill>
                <a:srgbClr val="F8F8F8"/>
              </a:solidFill>
              <a:effectLst/>
              <a:uLnTx/>
              <a:uFillTx/>
              <a:latin typeface="Arial" pitchFamily="34" charset="0"/>
              <a:ea typeface="+mn-ea"/>
              <a:cs typeface="+mn-cs"/>
            </a:endParaRPr>
          </a:p>
          <a:p>
            <a:pPr marL="257175" marR="0" lvl="0" indent="-257175" algn="l" defTabSz="914400" rtl="0" eaLnBrk="1" fontAlgn="base" latinLnBrk="0" hangingPunct="1">
              <a:lnSpc>
                <a:spcPct val="100000"/>
              </a:lnSpc>
              <a:spcBef>
                <a:spcPct val="20000"/>
              </a:spcBef>
              <a:spcAft>
                <a:spcPct val="0"/>
              </a:spcAft>
              <a:buClrTx/>
              <a:buSzTx/>
              <a:buFontTx/>
              <a:buChar char="•"/>
              <a:tabLst/>
              <a:defRPr/>
            </a:pPr>
            <a:r>
              <a:rPr lang="en-US" altLang="en-US" u="sng" dirty="0" err="1">
                <a:solidFill>
                  <a:srgbClr val="F8F8F8"/>
                </a:solidFill>
                <a:latin typeface="Arial" pitchFamily="34" charset="0"/>
              </a:rPr>
              <a:t>i</a:t>
            </a:r>
            <a:r>
              <a:rPr lang="en-US" altLang="en-US" u="sng" dirty="0">
                <a:solidFill>
                  <a:srgbClr val="F8F8F8"/>
                </a:solidFill>
                <a:latin typeface="Arial" pitchFamily="34" charset="0"/>
              </a:rPr>
              <a:t>-Score</a:t>
            </a: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 </a:t>
            </a:r>
            <a:r>
              <a:rPr kumimoji="0" lang="en-US" altLang="en-US" sz="2400" b="0" i="0" u="none" strike="noStrike" kern="0" cap="none" spc="0" normalizeH="0" baseline="0" noProof="0" dirty="0">
                <a:ln>
                  <a:noFill/>
                </a:ln>
                <a:solidFill>
                  <a:srgbClr val="FF0000"/>
                </a:solidFill>
                <a:effectLst/>
                <a:uLnTx/>
                <a:uFillTx/>
                <a:latin typeface="Arial" pitchFamily="34" charset="0"/>
                <a:ea typeface="+mn-ea"/>
                <a:cs typeface="+mn-cs"/>
              </a:rPr>
              <a:t>non</a:t>
            </a: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-IFTA in numerator </a:t>
            </a:r>
            <a:r>
              <a:rPr kumimoji="0" lang="en-US" altLang="en-US" sz="2400" b="0" i="0" u="none" strike="noStrike" kern="0" cap="none" spc="0" normalizeH="0" baseline="0" noProof="0" dirty="0">
                <a:ln>
                  <a:noFill/>
                </a:ln>
                <a:solidFill>
                  <a:srgbClr val="FF0000"/>
                </a:solidFill>
                <a:effectLst/>
                <a:uLnTx/>
                <a:uFillTx/>
                <a:latin typeface="Arial" pitchFamily="34" charset="0"/>
                <a:ea typeface="+mn-ea"/>
                <a:cs typeface="+mn-cs"/>
              </a:rPr>
              <a:t>&amp;</a:t>
            </a: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 denominator: excludes s/cap </a:t>
            </a:r>
          </a:p>
          <a:p>
            <a:pPr marL="257175" marR="0" lvl="0" indent="-257175" algn="l" defTabSz="914400" rtl="0" eaLnBrk="1" fontAlgn="base" latinLnBrk="0" hangingPunct="1">
              <a:lnSpc>
                <a:spcPct val="100000"/>
              </a:lnSpc>
              <a:spcBef>
                <a:spcPct val="20000"/>
              </a:spcBef>
              <a:spcAft>
                <a:spcPct val="0"/>
              </a:spcAft>
              <a:buClrTx/>
              <a:buSzTx/>
              <a:buFontTx/>
              <a:buChar char="•"/>
              <a:tabLst/>
              <a:defRPr/>
            </a:pPr>
            <a:endParaRPr lang="en-US" altLang="en-US" dirty="0">
              <a:solidFill>
                <a:srgbClr val="F8F8F8"/>
              </a:solidFill>
              <a:latin typeface="Arial" pitchFamily="34" charset="0"/>
            </a:endParaRPr>
          </a:p>
          <a:p>
            <a:pPr marL="257175" marR="0" lvl="0" indent="-257175" algn="l" defTabSz="914400" rtl="0" eaLnBrk="1" fontAlgn="base" latinLnBrk="0" hangingPunct="1">
              <a:lnSpc>
                <a:spcPct val="100000"/>
              </a:lnSpc>
              <a:spcBef>
                <a:spcPct val="20000"/>
              </a:spcBef>
              <a:spcAft>
                <a:spcPct val="0"/>
              </a:spcAft>
              <a:buClrTx/>
              <a:buSzTx/>
              <a:buFontTx/>
              <a:buChar char="•"/>
              <a:tabLst/>
              <a:defRPr/>
            </a:pPr>
            <a:r>
              <a:rPr lang="en-US" altLang="en-US" u="sng" dirty="0" err="1">
                <a:solidFill>
                  <a:srgbClr val="F8F8F8"/>
                </a:solidFill>
                <a:latin typeface="Arial" pitchFamily="34" charset="0"/>
              </a:rPr>
              <a:t>i</a:t>
            </a:r>
            <a:r>
              <a:rPr lang="en-US" altLang="en-US" u="sng" dirty="0">
                <a:solidFill>
                  <a:srgbClr val="F8F8F8"/>
                </a:solidFill>
                <a:latin typeface="Arial" pitchFamily="34" charset="0"/>
              </a:rPr>
              <a:t>-IFTA</a:t>
            </a: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  IFTA in numerator </a:t>
            </a:r>
            <a:r>
              <a:rPr kumimoji="0" lang="en-US" altLang="en-US" sz="2400" b="0" i="0" u="none" strike="noStrike" kern="0" cap="none" spc="0" normalizeH="0" baseline="0" noProof="0" dirty="0">
                <a:ln>
                  <a:noFill/>
                </a:ln>
                <a:solidFill>
                  <a:srgbClr val="FF0000"/>
                </a:solidFill>
                <a:effectLst/>
                <a:uLnTx/>
                <a:uFillTx/>
                <a:latin typeface="Arial" pitchFamily="34" charset="0"/>
                <a:ea typeface="+mn-ea"/>
                <a:cs typeface="+mn-cs"/>
              </a:rPr>
              <a:t>&amp;</a:t>
            </a:r>
            <a:r>
              <a:rPr kumimoji="0" lang="en-US" altLang="en-US" sz="2400" b="0" i="0" u="none" strike="noStrike" kern="0" cap="none" spc="0" normalizeH="0" baseline="0" noProof="0" dirty="0">
                <a:ln>
                  <a:noFill/>
                </a:ln>
                <a:solidFill>
                  <a:srgbClr val="F8F8F8"/>
                </a:solidFill>
                <a:effectLst/>
                <a:uLnTx/>
                <a:uFillTx/>
                <a:latin typeface="Arial" pitchFamily="34" charset="0"/>
                <a:ea typeface="+mn-ea"/>
                <a:cs typeface="+mn-cs"/>
              </a:rPr>
              <a:t> denominator</a:t>
            </a:r>
            <a:endParaRPr kumimoji="0" lang="en-US" altLang="en-US" sz="2400" b="0" i="0" u="none" strike="noStrike" kern="0" cap="none" spc="0" normalizeH="0" baseline="0" noProof="0" dirty="0">
              <a:ln>
                <a:noFill/>
              </a:ln>
              <a:solidFill>
                <a:srgbClr val="F8F8F8"/>
              </a:solidFill>
              <a:effectLst/>
              <a:uLnTx/>
              <a:uFillTx/>
              <a:latin typeface="Arial" pitchFamily="34" charset="0"/>
            </a:endParaRPr>
          </a:p>
          <a:p>
            <a:pPr marL="1714500" lvl="5" indent="0">
              <a:buNone/>
            </a:pPr>
            <a:endParaRPr lang="en-US" altLang="en-US" sz="2400" dirty="0">
              <a:solidFill>
                <a:srgbClr val="F8F8F8"/>
              </a:solidFill>
              <a:latin typeface="Arial" pitchFamily="34" charset="0"/>
            </a:endParaRPr>
          </a:p>
          <a:p>
            <a:pPr eaLnBrk="1" hangingPunct="1"/>
            <a:endParaRPr lang="en-US" altLang="en-US" sz="2100" dirty="0">
              <a:solidFill>
                <a:srgbClr val="F8F8F8"/>
              </a:solidFill>
              <a:latin typeface="Arial" pitchFamily="34" charset="0"/>
            </a:endParaRPr>
          </a:p>
          <a:p>
            <a:pPr marL="0" indent="0" eaLnBrk="1" hangingPunct="1">
              <a:buNone/>
            </a:pPr>
            <a:endParaRPr lang="en-US" altLang="en-US" sz="1800" dirty="0">
              <a:solidFill>
                <a:srgbClr val="F8F8F8"/>
              </a:solidFill>
              <a:latin typeface="Arial" pitchFamily="34" charset="0"/>
            </a:endParaRPr>
          </a:p>
          <a:p>
            <a:pPr marL="0" indent="0" eaLnBrk="1" hangingPunct="1">
              <a:buNone/>
            </a:pPr>
            <a:endParaRPr lang="en-US" altLang="en-US" sz="1800" dirty="0">
              <a:solidFill>
                <a:srgbClr val="F8F8F8"/>
              </a:solidFill>
              <a:latin typeface="Arial" pitchFamily="34" charset="0"/>
            </a:endParaRPr>
          </a:p>
        </p:txBody>
      </p:sp>
    </p:spTree>
    <p:extLst>
      <p:ext uri="{BB962C8B-B14F-4D97-AF65-F5344CB8AC3E}">
        <p14:creationId xmlns:p14="http://schemas.microsoft.com/office/powerpoint/2010/main" val="793870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251080" y="306387"/>
            <a:ext cx="5829300" cy="758825"/>
          </a:xfrm>
        </p:spPr>
        <p:txBody>
          <a:bodyPr vert="horz" wrap="square" lIns="69056" tIns="34529" rIns="69056" bIns="34529" numCol="1" anchor="ctr" anchorCtr="0" compatLnSpc="1">
            <a:prstTxWarp prst="textNoShape">
              <a:avLst/>
            </a:prstTxWarp>
          </a:bodyPr>
          <a:lstStyle/>
          <a:p>
            <a:pPr eaLnBrk="1" hangingPunct="1"/>
            <a:r>
              <a:rPr lang="en-US" altLang="en-US" sz="3200" dirty="0">
                <a:solidFill>
                  <a:srgbClr val="FFFF00"/>
                </a:solidFill>
                <a:latin typeface="Arial" pitchFamily="34" charset="0"/>
              </a:rPr>
              <a:t>Grading of Inflammation</a:t>
            </a:r>
          </a:p>
        </p:txBody>
      </p:sp>
      <p:sp>
        <p:nvSpPr>
          <p:cNvPr id="185347" name="Rectangle 3"/>
          <p:cNvSpPr>
            <a:spLocks noGrp="1" noChangeArrowheads="1"/>
          </p:cNvSpPr>
          <p:nvPr>
            <p:ph type="body" idx="1"/>
          </p:nvPr>
        </p:nvSpPr>
        <p:spPr>
          <a:xfrm>
            <a:off x="0" y="1171575"/>
            <a:ext cx="9144000" cy="4514850"/>
          </a:xfrm>
        </p:spPr>
        <p:txBody>
          <a:bodyPr vert="horz" wrap="square" lIns="69056" tIns="34529" rIns="69056" bIns="34529" numCol="1" anchor="t" anchorCtr="0" compatLnSpc="1">
            <a:prstTxWarp prst="textNoShape">
              <a:avLst/>
            </a:prstTxWarp>
          </a:bodyPr>
          <a:lstStyle/>
          <a:p>
            <a:pPr eaLnBrk="1" hangingPunct="1"/>
            <a:endParaRPr lang="en-US" altLang="en-US" sz="1800" dirty="0">
              <a:solidFill>
                <a:srgbClr val="F8F8F8"/>
              </a:solidFill>
              <a:latin typeface="Arial" pitchFamily="34" charset="0"/>
            </a:endParaRPr>
          </a:p>
          <a:p>
            <a:pPr eaLnBrk="1" hangingPunct="1"/>
            <a:endParaRPr lang="en-US" altLang="en-US" sz="2100" dirty="0">
              <a:solidFill>
                <a:srgbClr val="F8F8F8"/>
              </a:solidFill>
              <a:latin typeface="Arial" pitchFamily="34" charset="0"/>
            </a:endParaRPr>
          </a:p>
          <a:p>
            <a:pPr marL="0" indent="0" eaLnBrk="1" hangingPunct="1">
              <a:buNone/>
            </a:pPr>
            <a:endParaRPr lang="en-US" altLang="en-US" sz="1800" dirty="0">
              <a:solidFill>
                <a:srgbClr val="F8F8F8"/>
              </a:solidFill>
              <a:latin typeface="Arial" pitchFamily="34" charset="0"/>
            </a:endParaRPr>
          </a:p>
          <a:p>
            <a:pPr marL="0" indent="0" eaLnBrk="1" hangingPunct="1">
              <a:buNone/>
            </a:pPr>
            <a:endParaRPr lang="en-US" altLang="en-US" sz="1800" dirty="0">
              <a:solidFill>
                <a:srgbClr val="F8F8F8"/>
              </a:solidFill>
              <a:latin typeface="Arial" pitchFamily="34" charset="0"/>
            </a:endParaRPr>
          </a:p>
        </p:txBody>
      </p:sp>
      <p:pic>
        <p:nvPicPr>
          <p:cNvPr id="4" name="Picture 3">
            <a:extLst>
              <a:ext uri="{FF2B5EF4-FFF2-40B4-BE49-F238E27FC236}">
                <a16:creationId xmlns:a16="http://schemas.microsoft.com/office/drawing/2014/main" id="{0ADF1C60-738A-2C4D-FF58-EA7B18807C5C}"/>
              </a:ext>
            </a:extLst>
          </p:cNvPr>
          <p:cNvPicPr>
            <a:picLocks noChangeAspect="1"/>
          </p:cNvPicPr>
          <p:nvPr/>
        </p:nvPicPr>
        <p:blipFill>
          <a:blip r:embed="rId3"/>
          <a:stretch>
            <a:fillRect/>
          </a:stretch>
        </p:blipFill>
        <p:spPr>
          <a:xfrm>
            <a:off x="1767597" y="1499449"/>
            <a:ext cx="5608806" cy="3859102"/>
          </a:xfrm>
          <a:prstGeom prst="rect">
            <a:avLst/>
          </a:prstGeom>
        </p:spPr>
      </p:pic>
      <p:sp>
        <p:nvSpPr>
          <p:cNvPr id="5" name="TextBox 4">
            <a:extLst>
              <a:ext uri="{FF2B5EF4-FFF2-40B4-BE49-F238E27FC236}">
                <a16:creationId xmlns:a16="http://schemas.microsoft.com/office/drawing/2014/main" id="{03F5D3EB-77B3-8899-B759-A8E50D273F43}"/>
              </a:ext>
            </a:extLst>
          </p:cNvPr>
          <p:cNvSpPr txBox="1"/>
          <p:nvPr/>
        </p:nvSpPr>
        <p:spPr>
          <a:xfrm>
            <a:off x="1143000" y="5358551"/>
            <a:ext cx="5348131" cy="1569660"/>
          </a:xfrm>
          <a:prstGeom prst="rect">
            <a:avLst/>
          </a:prstGeom>
          <a:noFill/>
        </p:spPr>
        <p:txBody>
          <a:bodyPr wrap="none" rtlCol="0">
            <a:spAutoFit/>
          </a:bodyPr>
          <a:lstStyle/>
          <a:p>
            <a:r>
              <a:rPr lang="en-US" dirty="0">
                <a:solidFill>
                  <a:schemeClr val="bg1"/>
                </a:solidFill>
              </a:rPr>
              <a:t>- 40% not IFTA (left),  60% IFTA (right)</a:t>
            </a:r>
          </a:p>
          <a:p>
            <a:r>
              <a:rPr lang="en-US" dirty="0">
                <a:solidFill>
                  <a:schemeClr val="bg1"/>
                </a:solidFill>
              </a:rPr>
              <a:t>- I-Banff = 10% = i-Banff/Total cortex </a:t>
            </a:r>
          </a:p>
          <a:p>
            <a:r>
              <a:rPr lang="en-US" dirty="0">
                <a:solidFill>
                  <a:schemeClr val="bg1"/>
                </a:solidFill>
              </a:rPr>
              <a:t>- i-IFTA =  40%  i-IFTA area/ IFTA area </a:t>
            </a:r>
          </a:p>
          <a:p>
            <a:endParaRPr lang="en-US" dirty="0">
              <a:solidFill>
                <a:schemeClr val="bg1"/>
              </a:solidFill>
            </a:endParaRPr>
          </a:p>
        </p:txBody>
      </p:sp>
    </p:spTree>
    <p:extLst>
      <p:ext uri="{BB962C8B-B14F-4D97-AF65-F5344CB8AC3E}">
        <p14:creationId xmlns:p14="http://schemas.microsoft.com/office/powerpoint/2010/main" val="366511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76200" y="609600"/>
            <a:ext cx="8382000" cy="1143000"/>
          </a:xfrm>
        </p:spPr>
        <p:txBody>
          <a:bodyPr lIns="92075" tIns="46038" rIns="92075" bIns="46038"/>
          <a:lstStyle/>
          <a:p>
            <a:pPr eaLnBrk="1" hangingPunct="1"/>
            <a:r>
              <a:rPr lang="en-US" altLang="en-US" sz="3200" dirty="0">
                <a:solidFill>
                  <a:srgbClr val="FFFF00"/>
                </a:solidFill>
                <a:latin typeface="Arial" charset="0"/>
              </a:rPr>
              <a:t>National Data on ABMR (USA)</a:t>
            </a:r>
          </a:p>
        </p:txBody>
      </p:sp>
      <p:sp>
        <p:nvSpPr>
          <p:cNvPr id="183299" name="Rectangle 3"/>
          <p:cNvSpPr>
            <a:spLocks noGrp="1" noChangeArrowheads="1"/>
          </p:cNvSpPr>
          <p:nvPr>
            <p:ph type="body" idx="1"/>
          </p:nvPr>
        </p:nvSpPr>
        <p:spPr>
          <a:xfrm>
            <a:off x="76200" y="1981200"/>
            <a:ext cx="9067800" cy="4419600"/>
          </a:xfrm>
        </p:spPr>
        <p:txBody>
          <a:bodyPr lIns="92075" tIns="46038" rIns="92075" bIns="46038"/>
          <a:lstStyle/>
          <a:p>
            <a:pPr marL="0" indent="0" eaLnBrk="1" hangingPunct="1">
              <a:lnSpc>
                <a:spcPct val="90000"/>
              </a:lnSpc>
              <a:buNone/>
            </a:pPr>
            <a:r>
              <a:rPr lang="en-US" altLang="en-US" sz="2800" u="sng" dirty="0">
                <a:solidFill>
                  <a:srgbClr val="F8F8F8"/>
                </a:solidFill>
                <a:latin typeface="Arial" charset="0"/>
              </a:rPr>
              <a:t>ACUTE </a:t>
            </a:r>
            <a:r>
              <a:rPr lang="en-US" altLang="en-US" sz="2800" u="sng" dirty="0" err="1">
                <a:solidFill>
                  <a:srgbClr val="F8F8F8"/>
                </a:solidFill>
                <a:latin typeface="Arial" charset="0"/>
              </a:rPr>
              <a:t>ABMR</a:t>
            </a:r>
            <a:r>
              <a:rPr lang="en-US" altLang="en-US" sz="2800" dirty="0">
                <a:solidFill>
                  <a:srgbClr val="F8F8F8"/>
                </a:solidFill>
                <a:latin typeface="Arial" charset="0"/>
              </a:rPr>
              <a:t>: </a:t>
            </a:r>
          </a:p>
          <a:p>
            <a:pPr eaLnBrk="1" hangingPunct="1">
              <a:lnSpc>
                <a:spcPct val="90000"/>
              </a:lnSpc>
            </a:pPr>
            <a:r>
              <a:rPr lang="en-US" altLang="en-US" sz="2800" dirty="0">
                <a:solidFill>
                  <a:srgbClr val="F8F8F8"/>
                </a:solidFill>
                <a:latin typeface="Arial" charset="0"/>
              </a:rPr>
              <a:t>USA: 1-10% in different programs  (~25k </a:t>
            </a:r>
            <a:r>
              <a:rPr lang="en-US" altLang="en-US" sz="2800" dirty="0" err="1">
                <a:solidFill>
                  <a:srgbClr val="F8F8F8"/>
                </a:solidFill>
                <a:latin typeface="Arial" charset="0"/>
              </a:rPr>
              <a:t>KTx</a:t>
            </a:r>
            <a:r>
              <a:rPr lang="en-US" altLang="en-US" sz="2800" dirty="0">
                <a:solidFill>
                  <a:srgbClr val="F8F8F8"/>
                </a:solidFill>
                <a:latin typeface="Arial" charset="0"/>
              </a:rPr>
              <a:t> </a:t>
            </a:r>
            <a:r>
              <a:rPr lang="en-US" altLang="en-US" sz="2800" dirty="0" err="1">
                <a:solidFill>
                  <a:srgbClr val="F8F8F8"/>
                </a:solidFill>
                <a:latin typeface="Arial" charset="0"/>
              </a:rPr>
              <a:t>yrly</a:t>
            </a:r>
            <a:r>
              <a:rPr lang="en-US" altLang="en-US" sz="2800" dirty="0">
                <a:solidFill>
                  <a:srgbClr val="F8F8F8"/>
                </a:solidFill>
                <a:latin typeface="Arial" charset="0"/>
              </a:rPr>
              <a:t>)</a:t>
            </a:r>
          </a:p>
          <a:p>
            <a:pPr eaLnBrk="1" hangingPunct="1">
              <a:lnSpc>
                <a:spcPct val="90000"/>
              </a:lnSpc>
            </a:pPr>
            <a:r>
              <a:rPr lang="en-US" altLang="en-US" sz="2800" dirty="0">
                <a:solidFill>
                  <a:srgbClr val="F8F8F8"/>
                </a:solidFill>
                <a:latin typeface="Arial" charset="0"/>
              </a:rPr>
              <a:t>Incidence in patients who are </a:t>
            </a:r>
            <a:r>
              <a:rPr lang="en-US" altLang="en-US" sz="2800" b="1" dirty="0">
                <a:solidFill>
                  <a:srgbClr val="FFFF00"/>
                </a:solidFill>
                <a:latin typeface="Arial" charset="0"/>
              </a:rPr>
              <a:t>DSA+</a:t>
            </a:r>
            <a:r>
              <a:rPr lang="en-US" altLang="en-US" sz="2800" dirty="0">
                <a:solidFill>
                  <a:srgbClr val="F8F8F8"/>
                </a:solidFill>
                <a:latin typeface="Arial" charset="0"/>
              </a:rPr>
              <a:t> at Tx is 25-40%</a:t>
            </a:r>
          </a:p>
          <a:p>
            <a:pPr marL="0" indent="0" eaLnBrk="1" hangingPunct="1">
              <a:lnSpc>
                <a:spcPct val="90000"/>
              </a:lnSpc>
              <a:buNone/>
            </a:pPr>
            <a:endParaRPr lang="en-US" altLang="en-US" sz="2800" u="sng" dirty="0">
              <a:solidFill>
                <a:srgbClr val="F8F8F8"/>
              </a:solidFill>
              <a:latin typeface="Arial" charset="0"/>
            </a:endParaRPr>
          </a:p>
          <a:p>
            <a:pPr marL="0" indent="0" eaLnBrk="1" hangingPunct="1">
              <a:lnSpc>
                <a:spcPct val="90000"/>
              </a:lnSpc>
              <a:buNone/>
            </a:pPr>
            <a:r>
              <a:rPr lang="en-US" altLang="en-US" sz="2800" u="sng" dirty="0">
                <a:solidFill>
                  <a:srgbClr val="F8F8F8"/>
                </a:solidFill>
                <a:latin typeface="Arial" charset="0"/>
              </a:rPr>
              <a:t>CHRONIC</a:t>
            </a:r>
            <a:r>
              <a:rPr lang="en-US" altLang="en-US" sz="2800" dirty="0">
                <a:solidFill>
                  <a:srgbClr val="F8F8F8"/>
                </a:solidFill>
                <a:latin typeface="Arial" charset="0"/>
              </a:rPr>
              <a:t>: </a:t>
            </a:r>
          </a:p>
          <a:p>
            <a:pPr eaLnBrk="1" hangingPunct="1">
              <a:lnSpc>
                <a:spcPct val="90000"/>
              </a:lnSpc>
            </a:pPr>
            <a:r>
              <a:rPr lang="en-US" altLang="en-US" sz="2800" dirty="0">
                <a:solidFill>
                  <a:srgbClr val="F8F8F8"/>
                </a:solidFill>
                <a:latin typeface="Arial" charset="0"/>
              </a:rPr>
              <a:t>Abs blamed for loss of up to 64% of grafts</a:t>
            </a:r>
          </a:p>
          <a:p>
            <a:pPr eaLnBrk="1" hangingPunct="1">
              <a:lnSpc>
                <a:spcPct val="90000"/>
              </a:lnSpc>
            </a:pPr>
            <a:r>
              <a:rPr lang="en-US" altLang="en-US" sz="2800" dirty="0">
                <a:solidFill>
                  <a:srgbClr val="F8F8F8"/>
                </a:solidFill>
                <a:latin typeface="Arial" charset="0"/>
              </a:rPr>
              <a:t> </a:t>
            </a:r>
            <a:r>
              <a:rPr lang="en-US" altLang="en-US" sz="2800" b="1" dirty="0">
                <a:solidFill>
                  <a:srgbClr val="FFFF00"/>
                </a:solidFill>
                <a:latin typeface="Arial" charset="0"/>
              </a:rPr>
              <a:t>Contributory </a:t>
            </a:r>
            <a:r>
              <a:rPr lang="en-US" altLang="en-US" sz="2800" dirty="0">
                <a:solidFill>
                  <a:srgbClr val="F8F8F8"/>
                </a:solidFill>
                <a:latin typeface="Arial" charset="0"/>
              </a:rPr>
              <a:t>rather than sole cause of graft injury in these cases (</a:t>
            </a:r>
            <a:r>
              <a:rPr lang="en-US" altLang="en-US" sz="2800" b="1" dirty="0">
                <a:solidFill>
                  <a:srgbClr val="FFFF00"/>
                </a:solidFill>
                <a:latin typeface="Arial" charset="0"/>
              </a:rPr>
              <a:t>antibody assisted </a:t>
            </a:r>
            <a:r>
              <a:rPr lang="en-US" altLang="en-US" sz="2800" dirty="0">
                <a:solidFill>
                  <a:srgbClr val="F8F8F8"/>
                </a:solidFill>
                <a:latin typeface="Arial" charset="0"/>
              </a:rPr>
              <a:t>rejection)</a:t>
            </a:r>
          </a:p>
          <a:p>
            <a:pPr eaLnBrk="1" hangingPunct="1">
              <a:lnSpc>
                <a:spcPct val="90000"/>
              </a:lnSpc>
            </a:pPr>
            <a:endParaRPr lang="en-US" altLang="en-US" sz="2800" dirty="0">
              <a:solidFill>
                <a:srgbClr val="F8F8F8"/>
              </a:solidFill>
              <a:latin typeface="Arial" charset="0"/>
            </a:endParaRPr>
          </a:p>
          <a:p>
            <a:pPr eaLnBrk="1" hangingPunct="1">
              <a:lnSpc>
                <a:spcPct val="90000"/>
              </a:lnSpc>
            </a:pPr>
            <a:endParaRPr lang="en-US" altLang="en-US" sz="2800" dirty="0">
              <a:solidFill>
                <a:srgbClr val="F8F8F8"/>
              </a:solidFill>
              <a:latin typeface="Arial" charset="0"/>
            </a:endParaRPr>
          </a:p>
          <a:p>
            <a:pPr eaLnBrk="1" hangingPunct="1">
              <a:lnSpc>
                <a:spcPct val="90000"/>
              </a:lnSpc>
            </a:pPr>
            <a:endParaRPr lang="en-US" altLang="en-US" sz="2800" dirty="0">
              <a:solidFill>
                <a:srgbClr val="F8F8F8"/>
              </a:solidFill>
              <a:latin typeface="Arial" charset="0"/>
            </a:endParaRPr>
          </a:p>
        </p:txBody>
      </p:sp>
    </p:spTree>
    <p:extLst>
      <p:ext uri="{BB962C8B-B14F-4D97-AF65-F5344CB8AC3E}">
        <p14:creationId xmlns:p14="http://schemas.microsoft.com/office/powerpoint/2010/main" val="2328627753"/>
      </p:ext>
    </p:extLst>
  </p:cSld>
  <p:clrMapOvr>
    <a:masterClrMapping/>
  </p:clrMapOvr>
  <p:transition>
    <p:cover dir="ld"/>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032199"/>
            <a:ext cx="8971384" cy="750644"/>
          </a:xfrm>
        </p:spPr>
        <p:txBody>
          <a:bodyPr>
            <a:normAutofit fontScale="90000"/>
          </a:bodyPr>
          <a:lstStyle/>
          <a:p>
            <a:r>
              <a:rPr lang="en-US" sz="2700" b="1" dirty="0">
                <a:solidFill>
                  <a:srgbClr val="FFFF00"/>
                </a:solidFill>
              </a:rPr>
              <a:t>REFINING THE DX CHRONIC ACTIVE TCMR </a:t>
            </a:r>
            <a:br>
              <a:rPr lang="en-US" sz="2700" b="1" dirty="0">
                <a:solidFill>
                  <a:srgbClr val="FFFF00"/>
                </a:solidFill>
              </a:rPr>
            </a:br>
            <a:r>
              <a:rPr lang="en-US" sz="2700" b="1" dirty="0">
                <a:solidFill>
                  <a:srgbClr val="FFFF00"/>
                </a:solidFill>
              </a:rPr>
              <a:t>(Review of Banff 2019 Criteria)</a:t>
            </a:r>
            <a:endParaRPr lang="en-US" sz="2700" dirty="0">
              <a:solidFill>
                <a:srgbClr val="FFFF00"/>
              </a:solidFill>
            </a:endParaRPr>
          </a:p>
        </p:txBody>
      </p:sp>
      <p:sp>
        <p:nvSpPr>
          <p:cNvPr id="3" name="Subtitle 2"/>
          <p:cNvSpPr>
            <a:spLocks noGrp="1"/>
          </p:cNvSpPr>
          <p:nvPr>
            <p:ph type="subTitle" idx="1"/>
          </p:nvPr>
        </p:nvSpPr>
        <p:spPr>
          <a:xfrm>
            <a:off x="0" y="1905307"/>
            <a:ext cx="9144000" cy="3920495"/>
          </a:xfrm>
        </p:spPr>
        <p:txBody>
          <a:bodyPr>
            <a:normAutofit fontScale="25000" lnSpcReduction="20000"/>
          </a:bodyPr>
          <a:lstStyle/>
          <a:p>
            <a:pPr algn="l"/>
            <a:endParaRPr lang="en-US" sz="5250" dirty="0">
              <a:solidFill>
                <a:schemeClr val="bg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8400" dirty="0">
                <a:solidFill>
                  <a:schemeClr val="bg1"/>
                </a:solidFill>
                <a:latin typeface="Arial" panose="020B0604020202020204" pitchFamily="34" charset="0"/>
                <a:cs typeface="Arial" panose="020B0604020202020204" pitchFamily="34" charset="0"/>
              </a:rPr>
              <a:t>Total i &gt; 1</a:t>
            </a:r>
          </a:p>
          <a:p>
            <a:pPr marL="342900" indent="-342900" algn="l">
              <a:buFont typeface="Arial" panose="020B0604020202020204" pitchFamily="34" charset="0"/>
              <a:buChar char="•"/>
            </a:pPr>
            <a:endParaRPr lang="en-US" sz="8400" dirty="0">
              <a:solidFill>
                <a:schemeClr val="bg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8400" dirty="0">
                <a:solidFill>
                  <a:schemeClr val="bg1"/>
                </a:solidFill>
                <a:latin typeface="Arial" panose="020B0604020202020204" pitchFamily="34" charset="0"/>
                <a:cs typeface="Arial" panose="020B0604020202020204" pitchFamily="34" charset="0"/>
              </a:rPr>
              <a:t>Inflamed scar or I-IFTA &gt;1 and </a:t>
            </a:r>
            <a:r>
              <a:rPr lang="en-US" sz="8400" dirty="0">
                <a:solidFill>
                  <a:srgbClr val="FF0000"/>
                </a:solidFill>
                <a:latin typeface="Arial" panose="020B0604020202020204" pitchFamily="34" charset="0"/>
                <a:cs typeface="Arial" panose="020B0604020202020204" pitchFamily="34" charset="0"/>
              </a:rPr>
              <a:t>t or t-IFTA </a:t>
            </a:r>
            <a:r>
              <a:rPr lang="en-US" sz="8400" dirty="0">
                <a:solidFill>
                  <a:schemeClr val="bg1"/>
                </a:solidFill>
                <a:latin typeface="Arial" panose="020B0604020202020204" pitchFamily="34" charset="0"/>
                <a:cs typeface="Arial" panose="020B0604020202020204" pitchFamily="34" charset="0"/>
              </a:rPr>
              <a:t>&gt;1</a:t>
            </a:r>
          </a:p>
          <a:p>
            <a:pPr algn="l"/>
            <a:r>
              <a:rPr lang="en-US" sz="8400" dirty="0">
                <a:solidFill>
                  <a:schemeClr val="bg1"/>
                </a:solidFill>
                <a:latin typeface="Arial" panose="020B0604020202020204" pitchFamily="34" charset="0"/>
                <a:cs typeface="Arial" panose="020B0604020202020204" pitchFamily="34" charset="0"/>
              </a:rPr>
              <a:t>    -   t-scoring should not include severely atrophic tubules</a:t>
            </a:r>
          </a:p>
          <a:p>
            <a:pPr algn="l"/>
            <a:r>
              <a:rPr lang="en-US" sz="8400" dirty="0">
                <a:solidFill>
                  <a:schemeClr val="bg1"/>
                </a:solidFill>
                <a:latin typeface="Arial" panose="020B0604020202020204" pitchFamily="34" charset="0"/>
                <a:cs typeface="Arial" panose="020B0604020202020204" pitchFamily="34" charset="0"/>
              </a:rPr>
              <a:t>     -  reasonable exclusion other causes t &amp; i-IFTA </a:t>
            </a:r>
          </a:p>
          <a:p>
            <a:pPr marL="342900" indent="-342900" algn="l">
              <a:buFont typeface="Arial" panose="020B0604020202020204" pitchFamily="34" charset="0"/>
              <a:buChar char="•"/>
            </a:pPr>
            <a:endParaRPr lang="en-US" sz="8400" dirty="0">
              <a:solidFill>
                <a:schemeClr val="bg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8400" dirty="0" err="1">
                <a:solidFill>
                  <a:schemeClr val="bg1"/>
                </a:solidFill>
                <a:latin typeface="Arial" panose="020B0604020202020204" pitchFamily="34" charset="0"/>
                <a:cs typeface="Arial" panose="020B0604020202020204" pitchFamily="34" charset="0"/>
              </a:rPr>
              <a:t>caTCMR</a:t>
            </a:r>
            <a:r>
              <a:rPr lang="en-US" sz="8400" dirty="0">
                <a:solidFill>
                  <a:schemeClr val="bg1"/>
                </a:solidFill>
                <a:latin typeface="Arial" panose="020B0604020202020204" pitchFamily="34" charset="0"/>
                <a:cs typeface="Arial" panose="020B0604020202020204" pitchFamily="34" charset="0"/>
              </a:rPr>
              <a:t> Grade 1A if t/t-IFTA =2,  Grade 1B if t/t-IFTA =3</a:t>
            </a:r>
          </a:p>
          <a:p>
            <a:pPr algn="l"/>
            <a:r>
              <a:rPr lang="en-US" sz="8400" dirty="0">
                <a:solidFill>
                  <a:schemeClr val="bg1"/>
                </a:solidFill>
                <a:latin typeface="Arial" panose="020B0604020202020204" pitchFamily="34" charset="0"/>
                <a:cs typeface="Arial" panose="020B0604020202020204" pitchFamily="34" charset="0"/>
              </a:rPr>
              <a:t> </a:t>
            </a:r>
          </a:p>
          <a:p>
            <a:pPr marL="342900" indent="-342900" algn="l">
              <a:buFont typeface="Arial" panose="020B0604020202020204" pitchFamily="34" charset="0"/>
              <a:buChar char="•"/>
            </a:pPr>
            <a:r>
              <a:rPr lang="en-US" sz="8400" dirty="0">
                <a:solidFill>
                  <a:schemeClr val="bg1"/>
                </a:solidFill>
                <a:latin typeface="Arial" panose="020B0604020202020204" pitchFamily="34" charset="0"/>
                <a:cs typeface="Arial" panose="020B0604020202020204" pitchFamily="34" charset="0"/>
              </a:rPr>
              <a:t>Grade II if we can demonstrate chronic allograft arteriopathy</a:t>
            </a:r>
          </a:p>
          <a:p>
            <a:pPr algn="l"/>
            <a:endParaRPr lang="en-US" sz="8400" dirty="0">
              <a:solidFill>
                <a:schemeClr val="bg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8400" dirty="0">
                <a:solidFill>
                  <a:schemeClr val="bg1"/>
                </a:solidFill>
                <a:latin typeface="Arial" panose="020B0604020202020204" pitchFamily="34" charset="0"/>
                <a:cs typeface="Arial" panose="020B0604020202020204" pitchFamily="34" charset="0"/>
              </a:rPr>
              <a:t>Score t and t-IFTA separately to allow dx of concurrent BL or acute </a:t>
            </a:r>
            <a:endParaRPr lang="en-US" sz="8400" dirty="0">
              <a:solidFill>
                <a:schemeClr val="bg1"/>
              </a:solidFill>
            </a:endParaRPr>
          </a:p>
          <a:p>
            <a:pPr algn="l"/>
            <a:endParaRPr lang="en-US" sz="2100" dirty="0">
              <a:solidFill>
                <a:schemeClr val="bg1"/>
              </a:solidFill>
            </a:endParaRPr>
          </a:p>
        </p:txBody>
      </p:sp>
    </p:spTree>
    <p:extLst>
      <p:ext uri="{BB962C8B-B14F-4D97-AF65-F5344CB8AC3E}">
        <p14:creationId xmlns:p14="http://schemas.microsoft.com/office/powerpoint/2010/main" val="41455585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1059" y="1555"/>
            <a:ext cx="9061882" cy="795287"/>
          </a:xfrm>
        </p:spPr>
        <p:txBody>
          <a:bodyPr vert="horz" wrap="square" lIns="69056" tIns="34529" rIns="69056" bIns="34529" numCol="1" anchor="ctr" anchorCtr="0" compatLnSpc="1">
            <a:prstTxWarp prst="textNoShape">
              <a:avLst/>
            </a:prstTxWarp>
          </a:bodyPr>
          <a:lstStyle/>
          <a:p>
            <a:pPr eaLnBrk="1" hangingPunct="1"/>
            <a:r>
              <a:rPr lang="en-US" altLang="en-US" sz="2800" dirty="0">
                <a:solidFill>
                  <a:srgbClr val="FFFF00"/>
                </a:solidFill>
                <a:latin typeface="Arial" pitchFamily="34" charset="0"/>
              </a:rPr>
              <a:t>Shift in Degree Tubular Atrophy Allowed to Score T</a:t>
            </a:r>
          </a:p>
        </p:txBody>
      </p:sp>
      <p:sp>
        <p:nvSpPr>
          <p:cNvPr id="185347" name="Rectangle 3"/>
          <p:cNvSpPr>
            <a:spLocks noGrp="1" noChangeArrowheads="1"/>
          </p:cNvSpPr>
          <p:nvPr>
            <p:ph type="body" idx="1"/>
          </p:nvPr>
        </p:nvSpPr>
        <p:spPr>
          <a:xfrm>
            <a:off x="838601" y="1673593"/>
            <a:ext cx="6629400" cy="3714750"/>
          </a:xfrm>
        </p:spPr>
        <p:txBody>
          <a:bodyPr vert="horz" wrap="square" lIns="69056" tIns="34529" rIns="69056" bIns="34529" numCol="1" anchor="t" anchorCtr="0" compatLnSpc="1">
            <a:prstTxWarp prst="textNoShape">
              <a:avLst/>
            </a:prstTxWarp>
          </a:bodyPr>
          <a:lstStyle/>
          <a:p>
            <a:pPr marL="0" indent="0" eaLnBrk="1" hangingPunct="1">
              <a:buNone/>
            </a:pPr>
            <a:r>
              <a:rPr lang="en-US" altLang="en-US" sz="1800" dirty="0">
                <a:solidFill>
                  <a:schemeClr val="bg1"/>
                </a:solidFill>
                <a:latin typeface="Arial" pitchFamily="34" charset="0"/>
              </a:rPr>
              <a:t>Banff 1997 rules for Acute TCMR: </a:t>
            </a:r>
          </a:p>
          <a:p>
            <a:pPr marL="0" indent="0" eaLnBrk="1" hangingPunct="1">
              <a:buNone/>
            </a:pPr>
            <a:r>
              <a:rPr lang="en-US" altLang="en-US" sz="1800" dirty="0">
                <a:solidFill>
                  <a:schemeClr val="bg1"/>
                </a:solidFill>
                <a:latin typeface="Arial" pitchFamily="34" charset="0"/>
              </a:rPr>
              <a:t>      </a:t>
            </a:r>
            <a:r>
              <a:rPr lang="en-US" altLang="en-US" sz="1800" b="1" dirty="0">
                <a:solidFill>
                  <a:srgbClr val="FFFF00"/>
                </a:solidFill>
                <a:latin typeface="Arial" pitchFamily="34" charset="0"/>
              </a:rPr>
              <a:t>Normal</a:t>
            </a:r>
            <a:r>
              <a:rPr lang="en-US" altLang="en-US" sz="1800" dirty="0">
                <a:solidFill>
                  <a:schemeClr val="bg1"/>
                </a:solidFill>
                <a:latin typeface="Arial" pitchFamily="34" charset="0"/>
              </a:rPr>
              <a:t> or </a:t>
            </a:r>
            <a:r>
              <a:rPr lang="en-US" altLang="en-US" sz="1800" b="1" dirty="0">
                <a:solidFill>
                  <a:srgbClr val="FFFF00"/>
                </a:solidFill>
                <a:latin typeface="Arial" pitchFamily="34" charset="0"/>
              </a:rPr>
              <a:t>mildly</a:t>
            </a:r>
            <a:r>
              <a:rPr lang="en-US" altLang="en-US" sz="1800" dirty="0">
                <a:solidFill>
                  <a:schemeClr val="bg1"/>
                </a:solidFill>
                <a:latin typeface="Arial" pitchFamily="34" charset="0"/>
              </a:rPr>
              <a:t> atrophic tubules </a:t>
            </a:r>
            <a:endParaRPr lang="en-US" altLang="en-US" sz="1800" dirty="0">
              <a:solidFill>
                <a:srgbClr val="FFFF00"/>
              </a:solidFill>
              <a:latin typeface="Arial" pitchFamily="34" charset="0"/>
            </a:endParaRPr>
          </a:p>
          <a:p>
            <a:pPr marL="0" indent="0" eaLnBrk="1" hangingPunct="1">
              <a:buNone/>
            </a:pPr>
            <a:r>
              <a:rPr lang="en-US" altLang="en-US" sz="1800" dirty="0">
                <a:solidFill>
                  <a:schemeClr val="bg1"/>
                </a:solidFill>
                <a:latin typeface="Arial" pitchFamily="34" charset="0"/>
              </a:rPr>
              <a:t>	  -t not graded in moderately/severely atrophic tubules 	  -  reduction in caliber ≥ 50%</a:t>
            </a:r>
          </a:p>
          <a:p>
            <a:pPr marL="0" indent="0" defTabSz="685800" eaLnBrk="1" hangingPunct="1">
              <a:buNone/>
              <a:defRPr/>
            </a:pPr>
            <a:endParaRPr lang="en-US" altLang="en-US" sz="2100" dirty="0">
              <a:solidFill>
                <a:srgbClr val="F8F8F8"/>
              </a:solidFill>
              <a:latin typeface="Arial" pitchFamily="34" charset="0"/>
            </a:endParaRPr>
          </a:p>
          <a:p>
            <a:pPr marL="0" indent="0" defTabSz="685800" eaLnBrk="1" hangingPunct="1">
              <a:buNone/>
              <a:defRPr/>
            </a:pPr>
            <a:r>
              <a:rPr lang="en-US" altLang="en-US" sz="2100" dirty="0">
                <a:solidFill>
                  <a:srgbClr val="F8F8F8"/>
                </a:solidFill>
                <a:latin typeface="Arial" pitchFamily="34" charset="0"/>
              </a:rPr>
              <a:t>Banff 2017:  </a:t>
            </a:r>
            <a:r>
              <a:rPr lang="en-US" altLang="en-US" sz="2100" dirty="0">
                <a:solidFill>
                  <a:srgbClr val="FF0000"/>
                </a:solidFill>
                <a:latin typeface="Arial" pitchFamily="34" charset="0"/>
              </a:rPr>
              <a:t>All but severely atrophic tubules</a:t>
            </a:r>
            <a:r>
              <a:rPr lang="en-US" altLang="en-US" sz="2100" dirty="0">
                <a:solidFill>
                  <a:srgbClr val="F8F8F8"/>
                </a:solidFill>
                <a:latin typeface="Arial" pitchFamily="34" charset="0"/>
              </a:rPr>
              <a:t>----in areas </a:t>
            </a:r>
            <a:r>
              <a:rPr lang="en-US" altLang="en-US" sz="2100" dirty="0">
                <a:solidFill>
                  <a:srgbClr val="FF0000"/>
                </a:solidFill>
                <a:latin typeface="Arial" pitchFamily="34" charset="0"/>
              </a:rPr>
              <a:t>with or without IFTA </a:t>
            </a:r>
            <a:r>
              <a:rPr kumimoji="0" lang="en-US" altLang="en-US" sz="2100" b="0" i="0" u="none" strike="noStrike" kern="0" cap="none" spc="0" normalizeH="0" baseline="0" noProof="0" dirty="0">
                <a:ln>
                  <a:noFill/>
                </a:ln>
                <a:solidFill>
                  <a:srgbClr val="F8F8F8"/>
                </a:solidFill>
                <a:effectLst/>
                <a:uLnTx/>
                <a:uFillTx/>
                <a:latin typeface="Arial" pitchFamily="34" charset="0"/>
                <a:ea typeface="+mn-ea"/>
                <a:cs typeface="+mn-cs"/>
              </a:rPr>
              <a:t>(normal, mild, mod)</a:t>
            </a:r>
            <a:endParaRPr lang="en-US" altLang="en-US" sz="2100" dirty="0">
              <a:solidFill>
                <a:srgbClr val="FF0000"/>
              </a:solidFill>
              <a:latin typeface="Arial" pitchFamily="34" charset="0"/>
            </a:endParaRPr>
          </a:p>
          <a:p>
            <a:pPr marL="0" indent="0" defTabSz="685800" eaLnBrk="1" hangingPunct="1">
              <a:buNone/>
              <a:defRPr/>
            </a:pPr>
            <a:endParaRPr lang="en-US" altLang="en-US" sz="1800" dirty="0">
              <a:solidFill>
                <a:schemeClr val="bg1"/>
              </a:solidFill>
              <a:latin typeface="Arial" pitchFamily="34" charset="0"/>
            </a:endParaRPr>
          </a:p>
          <a:p>
            <a:pPr marL="0" indent="0" eaLnBrk="1" hangingPunct="1">
              <a:buNone/>
            </a:pPr>
            <a:r>
              <a:rPr lang="en-US" altLang="en-US" sz="1800" dirty="0">
                <a:solidFill>
                  <a:schemeClr val="bg1"/>
                </a:solidFill>
                <a:latin typeface="Arial" pitchFamily="34" charset="0"/>
              </a:rPr>
              <a:t>Banff 2019 rules: can </a:t>
            </a:r>
            <a:r>
              <a:rPr lang="en-US" altLang="en-US" sz="1800" dirty="0">
                <a:solidFill>
                  <a:srgbClr val="FF0000"/>
                </a:solidFill>
                <a:latin typeface="Arial" pitchFamily="34" charset="0"/>
              </a:rPr>
              <a:t>score tubulitis independently both in:</a:t>
            </a:r>
          </a:p>
          <a:p>
            <a:pPr marL="0" indent="0" eaLnBrk="1" hangingPunct="1">
              <a:buNone/>
            </a:pPr>
            <a:r>
              <a:rPr lang="en-US" altLang="en-US" sz="1800" dirty="0">
                <a:solidFill>
                  <a:schemeClr val="bg1"/>
                </a:solidFill>
                <a:latin typeface="Arial" pitchFamily="34" charset="0"/>
              </a:rPr>
              <a:t>	- areas of  “preserved” cortex (</a:t>
            </a:r>
            <a:r>
              <a:rPr lang="en-US" altLang="en-US" sz="1800" dirty="0">
                <a:solidFill>
                  <a:srgbClr val="FFFF00"/>
                </a:solidFill>
                <a:latin typeface="Arial" pitchFamily="34" charset="0"/>
              </a:rPr>
              <a:t>Banff-t score</a:t>
            </a:r>
            <a:r>
              <a:rPr lang="en-US" altLang="en-US" sz="1800" dirty="0">
                <a:solidFill>
                  <a:schemeClr val="bg1"/>
                </a:solidFill>
                <a:latin typeface="Arial" pitchFamily="34" charset="0"/>
              </a:rPr>
              <a:t>) </a:t>
            </a:r>
            <a:r>
              <a:rPr lang="en-US" altLang="en-US" sz="1800" dirty="0">
                <a:solidFill>
                  <a:srgbClr val="FF0000"/>
                </a:solidFill>
                <a:latin typeface="Arial" pitchFamily="34" charset="0"/>
              </a:rPr>
              <a:t>AND</a:t>
            </a:r>
          </a:p>
          <a:p>
            <a:pPr marL="0" indent="0" eaLnBrk="1" hangingPunct="1">
              <a:buNone/>
            </a:pPr>
            <a:r>
              <a:rPr lang="en-US" altLang="en-US" sz="1800" dirty="0">
                <a:solidFill>
                  <a:schemeClr val="bg1"/>
                </a:solidFill>
                <a:latin typeface="Arial" pitchFamily="34" charset="0"/>
              </a:rPr>
              <a:t>	- areas of cortical IFTA </a:t>
            </a:r>
            <a:r>
              <a:rPr lang="en-US" altLang="en-US" sz="1800" dirty="0">
                <a:solidFill>
                  <a:srgbClr val="FFFF00"/>
                </a:solidFill>
                <a:latin typeface="Arial" pitchFamily="34" charset="0"/>
              </a:rPr>
              <a:t>(Banff t-IFTA score</a:t>
            </a:r>
            <a:r>
              <a:rPr lang="en-US" altLang="en-US" sz="1800" dirty="0">
                <a:solidFill>
                  <a:schemeClr val="bg1"/>
                </a:solidFill>
                <a:latin typeface="Arial" pitchFamily="34" charset="0"/>
              </a:rPr>
              <a:t>)</a:t>
            </a:r>
          </a:p>
          <a:p>
            <a:pPr marL="0" indent="0" eaLnBrk="1" hangingPunct="1">
              <a:buNone/>
            </a:pPr>
            <a:r>
              <a:rPr lang="en-US" altLang="en-US" sz="1800" dirty="0">
                <a:solidFill>
                  <a:schemeClr val="bg1"/>
                </a:solidFill>
                <a:latin typeface="Arial" pitchFamily="34" charset="0"/>
              </a:rPr>
              <a:t>	- providing that severely atrophic tubules are excluded</a:t>
            </a:r>
          </a:p>
          <a:p>
            <a:pPr marL="0" indent="0" eaLnBrk="1" hangingPunct="1">
              <a:buNone/>
            </a:pPr>
            <a:endParaRPr lang="en-US" altLang="en-US" sz="1800" dirty="0">
              <a:solidFill>
                <a:schemeClr val="bg1"/>
              </a:solidFill>
              <a:latin typeface="Arial" pitchFamily="34" charset="0"/>
            </a:endParaRPr>
          </a:p>
          <a:p>
            <a:pPr marL="0" indent="0" eaLnBrk="1" hangingPunct="1">
              <a:buNone/>
            </a:pPr>
            <a:r>
              <a:rPr lang="en-US" altLang="en-US" sz="1800" dirty="0">
                <a:solidFill>
                  <a:schemeClr val="bg1"/>
                </a:solidFill>
                <a:latin typeface="Arial" pitchFamily="34" charset="0"/>
              </a:rPr>
              <a:t>Banff 2022 made no changes to the Banff 2019 rules</a:t>
            </a:r>
          </a:p>
        </p:txBody>
      </p:sp>
    </p:spTree>
    <p:extLst>
      <p:ext uri="{BB962C8B-B14F-4D97-AF65-F5344CB8AC3E}">
        <p14:creationId xmlns:p14="http://schemas.microsoft.com/office/powerpoint/2010/main" val="250713014"/>
      </p:ext>
    </p:extLst>
  </p:cSld>
  <p:clrMapOvr>
    <a:masterClrMapping/>
  </p:clrMapOvr>
  <p:transition>
    <p:cover dir="l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381000"/>
            <a:ext cx="8534400" cy="800100"/>
          </a:xfrm>
        </p:spPr>
        <p:txBody>
          <a:bodyPr vert="horz" wrap="square" lIns="69056" tIns="34529" rIns="69056" bIns="34529" numCol="1" anchor="ctr" anchorCtr="0" compatLnSpc="1">
            <a:prstTxWarp prst="textNoShape">
              <a:avLst/>
            </a:prstTxWarp>
          </a:bodyPr>
          <a:lstStyle/>
          <a:p>
            <a:pPr eaLnBrk="1" hangingPunct="1"/>
            <a:r>
              <a:rPr lang="en-US" altLang="en-US" sz="3200" dirty="0">
                <a:solidFill>
                  <a:srgbClr val="FFFF00"/>
                </a:solidFill>
                <a:latin typeface="Arial" pitchFamily="34" charset="0"/>
              </a:rPr>
              <a:t>Dx Implications of This Change in Definition</a:t>
            </a:r>
          </a:p>
        </p:txBody>
      </p:sp>
      <p:sp>
        <p:nvSpPr>
          <p:cNvPr id="185347" name="Rectangle 3"/>
          <p:cNvSpPr>
            <a:spLocks noGrp="1" noChangeArrowheads="1"/>
          </p:cNvSpPr>
          <p:nvPr>
            <p:ph type="body" idx="1"/>
          </p:nvPr>
        </p:nvSpPr>
        <p:spPr>
          <a:xfrm>
            <a:off x="0" y="1295400"/>
            <a:ext cx="9144000" cy="3709270"/>
          </a:xfrm>
        </p:spPr>
        <p:txBody>
          <a:bodyPr vert="horz" wrap="square" lIns="69056" tIns="34529" rIns="69056" bIns="34529" numCol="1" anchor="t" anchorCtr="0" compatLnSpc="1">
            <a:prstTxWarp prst="textNoShape">
              <a:avLst/>
            </a:prstTxWarp>
          </a:bodyPr>
          <a:lstStyle/>
          <a:p>
            <a:pPr eaLnBrk="1" hangingPunct="1"/>
            <a:endParaRPr lang="en-US" altLang="en-US" sz="1200" dirty="0">
              <a:solidFill>
                <a:schemeClr val="bg1"/>
              </a:solidFill>
              <a:latin typeface="Arial" pitchFamily="34" charset="0"/>
            </a:endParaRPr>
          </a:p>
          <a:p>
            <a:pPr eaLnBrk="1" hangingPunct="1"/>
            <a:r>
              <a:rPr lang="en-US" altLang="en-US" sz="2800" b="1" dirty="0">
                <a:solidFill>
                  <a:srgbClr val="FFFF00"/>
                </a:solidFill>
                <a:latin typeface="Arial" pitchFamily="34" charset="0"/>
              </a:rPr>
              <a:t>Moderately </a:t>
            </a:r>
            <a:r>
              <a:rPr lang="en-US" altLang="en-US" sz="2800" dirty="0">
                <a:solidFill>
                  <a:schemeClr val="bg1"/>
                </a:solidFill>
                <a:latin typeface="Arial" pitchFamily="34" charset="0"/>
              </a:rPr>
              <a:t>atrophic tubules in can be scored for </a:t>
            </a:r>
            <a:r>
              <a:rPr lang="en-US" altLang="en-US" sz="2800" b="1" dirty="0">
                <a:solidFill>
                  <a:srgbClr val="FFFF00"/>
                </a:solidFill>
                <a:latin typeface="Arial" pitchFamily="34" charset="0"/>
              </a:rPr>
              <a:t>acute </a:t>
            </a:r>
            <a:r>
              <a:rPr lang="en-US" altLang="en-US" sz="2800" dirty="0">
                <a:solidFill>
                  <a:schemeClr val="bg1"/>
                </a:solidFill>
                <a:latin typeface="Arial" pitchFamily="34" charset="0"/>
              </a:rPr>
              <a:t>TCMR (departure from 1997 rules)</a:t>
            </a:r>
          </a:p>
          <a:p>
            <a:pPr eaLnBrk="1" hangingPunct="1"/>
            <a:endParaRPr lang="en-US" altLang="en-US" sz="2800" dirty="0">
              <a:solidFill>
                <a:schemeClr val="bg1"/>
              </a:solidFill>
              <a:latin typeface="Arial" pitchFamily="34" charset="0"/>
            </a:endParaRPr>
          </a:p>
          <a:p>
            <a:pPr eaLnBrk="1" hangingPunct="1"/>
            <a:r>
              <a:rPr lang="en-US" altLang="en-US" sz="2800" dirty="0">
                <a:solidFill>
                  <a:schemeClr val="bg1"/>
                </a:solidFill>
                <a:latin typeface="Arial" pitchFamily="34" charset="0"/>
              </a:rPr>
              <a:t> </a:t>
            </a:r>
            <a:r>
              <a:rPr lang="en-US" altLang="en-US" sz="2800" b="1" dirty="0">
                <a:solidFill>
                  <a:srgbClr val="FFFF00"/>
                </a:solidFill>
                <a:latin typeface="Arial" pitchFamily="34" charset="0"/>
              </a:rPr>
              <a:t>Mild</a:t>
            </a:r>
            <a:r>
              <a:rPr lang="en-US" altLang="en-US" sz="2800" dirty="0">
                <a:solidFill>
                  <a:schemeClr val="bg1"/>
                </a:solidFill>
                <a:latin typeface="Arial" pitchFamily="34" charset="0"/>
              </a:rPr>
              <a:t> atrophy (in area with surrogate IFTA) can give a </a:t>
            </a:r>
            <a:r>
              <a:rPr lang="en-US" altLang="en-US" sz="2800" b="1" dirty="0">
                <a:solidFill>
                  <a:srgbClr val="FFFF00"/>
                </a:solidFill>
                <a:latin typeface="Arial" pitchFamily="34" charset="0"/>
              </a:rPr>
              <a:t>t-IFTA</a:t>
            </a:r>
            <a:r>
              <a:rPr lang="en-US" altLang="en-US" sz="2800" dirty="0">
                <a:solidFill>
                  <a:schemeClr val="bg1"/>
                </a:solidFill>
                <a:latin typeface="Arial" pitchFamily="34" charset="0"/>
              </a:rPr>
              <a:t> score of 2 or 3 for dx of </a:t>
            </a:r>
            <a:r>
              <a:rPr lang="en-US" altLang="en-US" sz="2800" b="1" dirty="0">
                <a:solidFill>
                  <a:srgbClr val="FFFF00"/>
                </a:solidFill>
                <a:latin typeface="Arial" pitchFamily="34" charset="0"/>
              </a:rPr>
              <a:t>chronic active </a:t>
            </a:r>
            <a:r>
              <a:rPr lang="en-US" altLang="en-US" sz="2800" dirty="0">
                <a:solidFill>
                  <a:schemeClr val="bg1"/>
                </a:solidFill>
                <a:latin typeface="Arial" pitchFamily="34" charset="0"/>
              </a:rPr>
              <a:t>TCMR  </a:t>
            </a:r>
          </a:p>
          <a:p>
            <a:pPr eaLnBrk="1" hangingPunct="1"/>
            <a:endParaRPr lang="en-US" altLang="en-US" sz="2800" dirty="0">
              <a:solidFill>
                <a:schemeClr val="bg1"/>
              </a:solidFill>
              <a:latin typeface="Arial" pitchFamily="34" charset="0"/>
            </a:endParaRPr>
          </a:p>
          <a:p>
            <a:pPr eaLnBrk="1" hangingPunct="1"/>
            <a:r>
              <a:rPr lang="en-US" altLang="en-US" sz="2800" dirty="0">
                <a:solidFill>
                  <a:schemeClr val="bg1"/>
                </a:solidFill>
                <a:latin typeface="Arial" pitchFamily="34" charset="0"/>
              </a:rPr>
              <a:t>WORKING RULE:</a:t>
            </a:r>
          </a:p>
          <a:p>
            <a:pPr marL="0" indent="0" eaLnBrk="1" hangingPunct="1">
              <a:buNone/>
            </a:pPr>
            <a:r>
              <a:rPr lang="en-US" altLang="en-US" sz="2800" dirty="0">
                <a:solidFill>
                  <a:schemeClr val="bg1"/>
                </a:solidFill>
                <a:latin typeface="Arial" pitchFamily="34" charset="0"/>
              </a:rPr>
              <a:t>--Identify areas w/wo IFTA to generate t &amp; t-IFTA scores --remember to </a:t>
            </a:r>
            <a:r>
              <a:rPr lang="en-US" altLang="en-US" sz="2800" u="sng" dirty="0">
                <a:solidFill>
                  <a:schemeClr val="bg1"/>
                </a:solidFill>
                <a:latin typeface="Arial" pitchFamily="34" charset="0"/>
              </a:rPr>
              <a:t>accept even moderately atrophic tubules</a:t>
            </a:r>
          </a:p>
          <a:p>
            <a:pPr eaLnBrk="1" hangingPunct="1"/>
            <a:endParaRPr lang="en-US" altLang="en-US" sz="2800" dirty="0">
              <a:solidFill>
                <a:schemeClr val="bg1"/>
              </a:solidFill>
              <a:latin typeface="Arial" pitchFamily="34" charset="0"/>
            </a:endParaRPr>
          </a:p>
          <a:p>
            <a:pPr marL="0" indent="0" eaLnBrk="1" hangingPunct="1">
              <a:buNone/>
            </a:pPr>
            <a:endParaRPr lang="en-US" altLang="en-US" sz="2100" dirty="0">
              <a:solidFill>
                <a:schemeClr val="bg1"/>
              </a:solidFill>
              <a:latin typeface="Arial" pitchFamily="34" charset="0"/>
            </a:endParaRPr>
          </a:p>
          <a:p>
            <a:pPr eaLnBrk="1" hangingPunct="1"/>
            <a:endParaRPr lang="en-US" altLang="en-US" sz="2100" dirty="0">
              <a:solidFill>
                <a:schemeClr val="bg1"/>
              </a:solidFill>
              <a:latin typeface="Arial" pitchFamily="34" charset="0"/>
            </a:endParaRPr>
          </a:p>
          <a:p>
            <a:pPr eaLnBrk="1" hangingPunct="1"/>
            <a:endParaRPr lang="en-US" altLang="en-US" sz="2100" dirty="0">
              <a:solidFill>
                <a:schemeClr val="bg1"/>
              </a:solidFill>
              <a:latin typeface="Arial" pitchFamily="34" charset="0"/>
            </a:endParaRPr>
          </a:p>
          <a:p>
            <a:pPr eaLnBrk="1" hangingPunct="1"/>
            <a:endParaRPr lang="en-US" altLang="en-US" sz="2100" dirty="0">
              <a:solidFill>
                <a:schemeClr val="bg1"/>
              </a:solidFill>
              <a:latin typeface="Arial" pitchFamily="34" charset="0"/>
            </a:endParaRPr>
          </a:p>
          <a:p>
            <a:pPr marL="0" indent="0" eaLnBrk="1" hangingPunct="1">
              <a:buNone/>
            </a:pPr>
            <a:endParaRPr lang="en-US" altLang="en-US" sz="1800" dirty="0">
              <a:solidFill>
                <a:schemeClr val="bg1"/>
              </a:solidFill>
              <a:latin typeface="Arial" pitchFamily="34" charset="0"/>
            </a:endParaRPr>
          </a:p>
          <a:p>
            <a:pPr marL="0" indent="0" eaLnBrk="1" hangingPunct="1">
              <a:buNone/>
            </a:pPr>
            <a:r>
              <a:rPr lang="en-US" altLang="en-US" sz="1200" dirty="0">
                <a:solidFill>
                  <a:schemeClr val="bg1"/>
                </a:solidFill>
                <a:latin typeface="Arial" pitchFamily="34" charset="0"/>
              </a:rPr>
              <a:t>			</a:t>
            </a:r>
            <a:endParaRPr lang="en-US" altLang="en-US" dirty="0">
              <a:solidFill>
                <a:schemeClr val="bg1"/>
              </a:solidFill>
              <a:latin typeface="Arial" pitchFamily="34" charset="0"/>
            </a:endParaRPr>
          </a:p>
        </p:txBody>
      </p:sp>
    </p:spTree>
    <p:extLst>
      <p:ext uri="{BB962C8B-B14F-4D97-AF65-F5344CB8AC3E}">
        <p14:creationId xmlns:p14="http://schemas.microsoft.com/office/powerpoint/2010/main" val="3687054281"/>
      </p:ext>
    </p:extLst>
  </p:cSld>
  <p:clrMapOvr>
    <a:masterClrMapping/>
  </p:clrMapOvr>
  <p:transition>
    <p:cover dir="ld"/>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04800"/>
            <a:ext cx="6858000" cy="1066800"/>
          </a:xfrm>
        </p:spPr>
        <p:txBody>
          <a:bodyPr>
            <a:noAutofit/>
          </a:bodyPr>
          <a:lstStyle/>
          <a:p>
            <a:br>
              <a:rPr lang="en-US" sz="1800" dirty="0">
                <a:solidFill>
                  <a:srgbClr val="FFFF00"/>
                </a:solidFill>
                <a:latin typeface="Arial" panose="020B0604020202020204" pitchFamily="34" charset="0"/>
                <a:cs typeface="Arial" panose="020B0604020202020204" pitchFamily="34" charset="0"/>
              </a:rPr>
            </a:br>
            <a:r>
              <a:rPr lang="en-US" sz="2400" dirty="0">
                <a:solidFill>
                  <a:srgbClr val="FFFF00"/>
                </a:solidFill>
                <a:latin typeface="Arial" panose="020B0604020202020204" pitchFamily="34" charset="0"/>
                <a:cs typeface="Arial" panose="020B0604020202020204" pitchFamily="34" charset="0"/>
              </a:rPr>
              <a:t>What is the Appropriate </a:t>
            </a:r>
            <a:r>
              <a:rPr lang="en-US" sz="2400" dirty="0">
                <a:solidFill>
                  <a:srgbClr val="FF0000"/>
                </a:solidFill>
                <a:latin typeface="Arial" panose="020B0604020202020204" pitchFamily="34" charset="0"/>
                <a:cs typeface="Arial" panose="020B0604020202020204" pitchFamily="34" charset="0"/>
              </a:rPr>
              <a:t>Morphology Threshold </a:t>
            </a:r>
            <a:r>
              <a:rPr lang="en-US" sz="2400" dirty="0">
                <a:solidFill>
                  <a:srgbClr val="FFFF00"/>
                </a:solidFill>
                <a:latin typeface="Arial" panose="020B0604020202020204" pitchFamily="34" charset="0"/>
                <a:cs typeface="Arial" panose="020B0604020202020204" pitchFamily="34" charset="0"/>
              </a:rPr>
              <a:t>For Dx of Chronic Active TCMR</a:t>
            </a:r>
            <a:endParaRPr lang="en-US" sz="2400" dirty="0">
              <a:solidFill>
                <a:srgbClr val="FFFF00"/>
              </a:solidFill>
            </a:endParaRPr>
          </a:p>
        </p:txBody>
      </p:sp>
      <p:sp>
        <p:nvSpPr>
          <p:cNvPr id="3" name="Subtitle 2"/>
          <p:cNvSpPr>
            <a:spLocks noGrp="1"/>
          </p:cNvSpPr>
          <p:nvPr>
            <p:ph type="subTitle" idx="1"/>
          </p:nvPr>
        </p:nvSpPr>
        <p:spPr>
          <a:xfrm>
            <a:off x="228600" y="1788141"/>
            <a:ext cx="8839200" cy="4171950"/>
          </a:xfrm>
        </p:spPr>
        <p:txBody>
          <a:bodyPr>
            <a:noAutofit/>
          </a:bodyPr>
          <a:lstStyle/>
          <a:p>
            <a:pPr marL="342900" indent="-342900" algn="l">
              <a:buFont typeface="Arial" panose="020B0604020202020204" pitchFamily="34" charset="0"/>
              <a:buChar char="•"/>
            </a:pPr>
            <a:r>
              <a:rPr lang="en-US" sz="2100" dirty="0">
                <a:solidFill>
                  <a:schemeClr val="bg1"/>
                </a:solidFill>
                <a:latin typeface="Arial" panose="020B0604020202020204" pitchFamily="34" charset="0"/>
                <a:cs typeface="Arial" panose="020B0604020202020204" pitchFamily="34" charset="0"/>
              </a:rPr>
              <a:t>I-IFTA 2 or 3 is the currently specified threshold</a:t>
            </a:r>
          </a:p>
          <a:p>
            <a:pPr algn="l"/>
            <a:endParaRPr lang="en-US" sz="2100" dirty="0">
              <a:solidFill>
                <a:schemeClr val="bg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100" dirty="0">
                <a:solidFill>
                  <a:schemeClr val="bg1"/>
                </a:solidFill>
                <a:latin typeface="Arial" panose="020B0604020202020204" pitchFamily="34" charset="0"/>
                <a:cs typeface="Arial" panose="020B0604020202020204" pitchFamily="34" charset="0"/>
              </a:rPr>
              <a:t>Degree of ci, </a:t>
            </a:r>
            <a:r>
              <a:rPr lang="en-US" sz="2100" dirty="0" err="1">
                <a:solidFill>
                  <a:schemeClr val="bg1"/>
                </a:solidFill>
                <a:latin typeface="Arial" panose="020B0604020202020204" pitchFamily="34" charset="0"/>
                <a:cs typeface="Arial" panose="020B0604020202020204" pitchFamily="34" charset="0"/>
              </a:rPr>
              <a:t>ct</a:t>
            </a:r>
            <a:r>
              <a:rPr lang="en-US" sz="2100" dirty="0">
                <a:solidFill>
                  <a:schemeClr val="bg1"/>
                </a:solidFill>
                <a:latin typeface="Arial" panose="020B0604020202020204" pitchFamily="34" charset="0"/>
                <a:cs typeface="Arial" panose="020B0604020202020204" pitchFamily="34" charset="0"/>
              </a:rPr>
              <a:t> Not Specified</a:t>
            </a:r>
          </a:p>
          <a:p>
            <a:pPr marL="342900" indent="-342900" algn="l">
              <a:buFont typeface="Arial" panose="020B0604020202020204" pitchFamily="34" charset="0"/>
              <a:buChar char="•"/>
            </a:pPr>
            <a:endParaRPr lang="en-US" sz="2100" dirty="0">
              <a:solidFill>
                <a:schemeClr val="bg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100" dirty="0">
                <a:solidFill>
                  <a:schemeClr val="bg1"/>
                </a:solidFill>
                <a:latin typeface="Arial" panose="020B0604020202020204" pitchFamily="34" charset="0"/>
                <a:cs typeface="Arial" panose="020B0604020202020204" pitchFamily="34" charset="0"/>
              </a:rPr>
              <a:t>Clearly, a minimum ci threshold must set to avoid </a:t>
            </a:r>
            <a:r>
              <a:rPr lang="en-US" sz="2100" dirty="0">
                <a:solidFill>
                  <a:srgbClr val="FFFF00"/>
                </a:solidFill>
                <a:latin typeface="Arial" panose="020B0604020202020204" pitchFamily="34" charset="0"/>
                <a:cs typeface="Arial" panose="020B0604020202020204" pitchFamily="34" charset="0"/>
              </a:rPr>
              <a:t>trivial scar problem</a:t>
            </a:r>
            <a:r>
              <a:rPr lang="en-US" sz="2100" dirty="0">
                <a:solidFill>
                  <a:schemeClr val="bg1"/>
                </a:solidFill>
                <a:latin typeface="Arial" panose="020B0604020202020204" pitchFamily="34" charset="0"/>
                <a:cs typeface="Arial" panose="020B0604020202020204" pitchFamily="34" charset="0"/>
              </a:rPr>
              <a:t>: </a:t>
            </a:r>
          </a:p>
          <a:p>
            <a:pPr algn="l"/>
            <a:r>
              <a:rPr lang="en-US" sz="2100" dirty="0">
                <a:solidFill>
                  <a:schemeClr val="bg1"/>
                </a:solidFill>
                <a:latin typeface="Arial" panose="020B0604020202020204" pitchFamily="34" charset="0"/>
                <a:cs typeface="Arial" panose="020B0604020202020204" pitchFamily="34" charset="0"/>
              </a:rPr>
              <a:t>    ? ci1 or ct2: needs discussion</a:t>
            </a:r>
          </a:p>
          <a:p>
            <a:pPr algn="l"/>
            <a:endParaRPr lang="en-US" sz="2100" dirty="0">
              <a:solidFill>
                <a:schemeClr val="bg1"/>
              </a:solidFill>
              <a:latin typeface="Arial" panose="020B0604020202020204" pitchFamily="34" charset="0"/>
              <a:cs typeface="Arial" panose="020B0604020202020204" pitchFamily="34" charset="0"/>
            </a:endParaRPr>
          </a:p>
          <a:p>
            <a:pPr marL="257175" indent="-257175" algn="l">
              <a:buFont typeface="Arial" panose="020B0604020202020204" pitchFamily="34" charset="0"/>
              <a:buChar char="•"/>
            </a:pPr>
            <a:r>
              <a:rPr lang="en-US" sz="2100" dirty="0">
                <a:solidFill>
                  <a:srgbClr val="FFFF00"/>
                </a:solidFill>
                <a:latin typeface="Arial" panose="020B0604020202020204" pitchFamily="34" charset="0"/>
                <a:cs typeface="Arial" panose="020B0604020202020204" pitchFamily="34" charset="0"/>
              </a:rPr>
              <a:t>Lowering i-IFTA threshold </a:t>
            </a:r>
            <a:r>
              <a:rPr lang="en-US" sz="2100" dirty="0">
                <a:solidFill>
                  <a:schemeClr val="bg1"/>
                </a:solidFill>
                <a:latin typeface="Arial" panose="020B0604020202020204" pitchFamily="34" charset="0"/>
                <a:cs typeface="Arial" panose="020B0604020202020204" pitchFamily="34" charset="0"/>
              </a:rPr>
              <a:t>from 2 to 1: was also debated during the recent Banff meeting </a:t>
            </a:r>
          </a:p>
          <a:p>
            <a:pPr marL="257175" indent="-257175" algn="l">
              <a:buFont typeface="Arial" panose="020B0604020202020204" pitchFamily="34" charset="0"/>
              <a:buChar char="•"/>
            </a:pPr>
            <a:endParaRPr lang="en-US" sz="2100" dirty="0">
              <a:solidFill>
                <a:schemeClr val="bg1"/>
              </a:solidFill>
              <a:latin typeface="Arial" panose="020B0604020202020204" pitchFamily="34" charset="0"/>
              <a:cs typeface="Arial" panose="020B0604020202020204" pitchFamily="34" charset="0"/>
            </a:endParaRPr>
          </a:p>
          <a:p>
            <a:pPr marL="257175" indent="-257175" algn="l">
              <a:buFont typeface="Arial" panose="020B0604020202020204" pitchFamily="34" charset="0"/>
              <a:buChar char="•"/>
            </a:pPr>
            <a:r>
              <a:rPr lang="en-US" sz="2100" dirty="0">
                <a:solidFill>
                  <a:schemeClr val="bg1"/>
                </a:solidFill>
                <a:latin typeface="Arial" panose="020B0604020202020204" pitchFamily="34" charset="0"/>
                <a:cs typeface="Arial" panose="020B0604020202020204" pitchFamily="34" charset="0"/>
              </a:rPr>
              <a:t>Introducing the term </a:t>
            </a:r>
            <a:r>
              <a:rPr lang="en-US" sz="2100" dirty="0">
                <a:solidFill>
                  <a:srgbClr val="FFFF00"/>
                </a:solidFill>
                <a:latin typeface="Arial" panose="020B0604020202020204" pitchFamily="34" charset="0"/>
                <a:cs typeface="Arial" panose="020B0604020202020204" pitchFamily="34" charset="0"/>
              </a:rPr>
              <a:t>sub-threshold ca-TCMR </a:t>
            </a:r>
            <a:r>
              <a:rPr lang="en-US" sz="2100" dirty="0">
                <a:solidFill>
                  <a:schemeClr val="bg1"/>
                </a:solidFill>
                <a:latin typeface="Arial" panose="020B0604020202020204" pitchFamily="34" charset="0"/>
                <a:cs typeface="Arial" panose="020B0604020202020204" pitchFamily="34" charset="0"/>
              </a:rPr>
              <a:t>for further study may be a better option</a:t>
            </a:r>
          </a:p>
          <a:p>
            <a:pPr marL="257175" indent="-257175" algn="l">
              <a:buFont typeface="Arial" panose="020B0604020202020204" pitchFamily="34" charset="0"/>
              <a:buChar char="•"/>
            </a:pPr>
            <a:endParaRPr lang="en-US" sz="2100" dirty="0">
              <a:solidFill>
                <a:schemeClr val="bg1"/>
              </a:solidFill>
              <a:latin typeface="Arial" panose="020B0604020202020204" pitchFamily="34" charset="0"/>
              <a:cs typeface="Arial" panose="020B0604020202020204" pitchFamily="34" charset="0"/>
            </a:endParaRPr>
          </a:p>
          <a:p>
            <a:pPr marL="257175" indent="-257175" algn="l">
              <a:buFont typeface="Arial" panose="020B0604020202020204" pitchFamily="34" charset="0"/>
              <a:buChar char="•"/>
            </a:pPr>
            <a:endParaRPr lang="en-US" sz="2100" dirty="0">
              <a:solidFill>
                <a:schemeClr val="bg1"/>
              </a:solidFill>
              <a:latin typeface="Arial" panose="020B0604020202020204" pitchFamily="34" charset="0"/>
              <a:cs typeface="Arial" panose="020B0604020202020204" pitchFamily="34" charset="0"/>
            </a:endParaRPr>
          </a:p>
          <a:p>
            <a:pPr marL="257175" indent="-257175" algn="l">
              <a:buFont typeface="Arial" panose="020B0604020202020204" pitchFamily="34" charset="0"/>
              <a:buChar char="•"/>
            </a:pPr>
            <a:endParaRPr lang="en-US" sz="2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6952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1543820" y="5429250"/>
            <a:ext cx="1828800"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8" tIns="34280" rIns="68558" bIns="3428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68558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00"/>
              </a:solidFill>
              <a:effectLst/>
              <a:uLnTx/>
              <a:uFillTx/>
              <a:latin typeface="Times New Roman" pitchFamily="18" charset="0"/>
              <a:ea typeface="+mn-ea"/>
              <a:cs typeface="Arial" pitchFamily="34" charset="0"/>
            </a:endParaRPr>
          </a:p>
          <a:p>
            <a:pPr marL="0" marR="0" lvl="0" indent="0" algn="l" defTabSz="68558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00"/>
                </a:solidFill>
                <a:effectLst/>
                <a:uLnTx/>
                <a:uFillTx/>
                <a:latin typeface="Times New Roman" pitchFamily="18" charset="0"/>
                <a:ea typeface="+mn-ea"/>
                <a:cs typeface="Arial" pitchFamily="34" charset="0"/>
              </a:rPr>
              <a:t>Ti3 i3 t3</a:t>
            </a:r>
          </a:p>
          <a:p>
            <a:pPr marL="0" marR="0" lvl="0" indent="0" algn="l" defTabSz="68558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00"/>
              </a:solidFill>
              <a:effectLst/>
              <a:uLnTx/>
              <a:uFillTx/>
              <a:latin typeface="Times New Roman" pitchFamily="18" charset="0"/>
              <a:ea typeface="+mn-ea"/>
              <a:cs typeface="Arial" pitchFamily="34" charset="0"/>
            </a:endParaRPr>
          </a:p>
          <a:p>
            <a:pPr marL="0" marR="0" lvl="0" indent="0" algn="l" defTabSz="68558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00"/>
                </a:solidFill>
                <a:effectLst/>
                <a:uLnTx/>
                <a:uFillTx/>
                <a:latin typeface="Times New Roman" pitchFamily="18" charset="0"/>
                <a:ea typeface="+mn-ea"/>
                <a:cs typeface="Arial" pitchFamily="34" charset="0"/>
              </a:rPr>
              <a:t>Acute TCMR 1b </a:t>
            </a:r>
          </a:p>
        </p:txBody>
      </p:sp>
      <p:sp>
        <p:nvSpPr>
          <p:cNvPr id="78851" name="Rectangle 3"/>
          <p:cNvSpPr>
            <a:spLocks noChangeArrowheads="1"/>
          </p:cNvSpPr>
          <p:nvPr/>
        </p:nvSpPr>
        <p:spPr bwMode="auto">
          <a:xfrm>
            <a:off x="3486150" y="5543550"/>
            <a:ext cx="21717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8" tIns="34280" rIns="68558" bIns="3428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68558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78852" name="Rectangle 4"/>
          <p:cNvSpPr>
            <a:spLocks noGrp="1" noChangeArrowheads="1"/>
          </p:cNvSpPr>
          <p:nvPr>
            <p:ph type="title"/>
          </p:nvPr>
        </p:nvSpPr>
        <p:spPr>
          <a:extLst>
            <a:ext uri="{91240B29-F687-4F45-9708-019B960494DF}">
              <a14:hiddenLine xmlns:a14="http://schemas.microsoft.com/office/drawing/2010/main" w="12700">
                <a:solidFill>
                  <a:schemeClr val="tx1"/>
                </a:solidFill>
                <a:miter lim="800000"/>
                <a:headEnd/>
                <a:tailEnd/>
              </a14:hiddenLine>
            </a:ext>
          </a:extLst>
        </p:spPr>
        <p:txBody>
          <a:bodyPr vert="horz" wrap="square" lIns="67846" tIns="33327" rIns="67846" bIns="33327" numCol="1" anchor="ctr" anchorCtr="0" compatLnSpc="1">
            <a:prstTxWarp prst="textNoShape">
              <a:avLst/>
            </a:prstTxWarp>
          </a:bodyPr>
          <a:lstStyle/>
          <a:p>
            <a:pPr eaLnBrk="1" hangingPunct="1"/>
            <a:br>
              <a:rPr lang="en-US" altLang="en-US" sz="3000" dirty="0">
                <a:solidFill>
                  <a:srgbClr val="FFFF00"/>
                </a:solidFill>
              </a:rPr>
            </a:br>
            <a:br>
              <a:rPr lang="en-US" altLang="en-US" sz="3000" dirty="0">
                <a:solidFill>
                  <a:srgbClr val="FFFF00"/>
                </a:solidFill>
              </a:rPr>
            </a:br>
            <a:br>
              <a:rPr lang="en-US" altLang="en-US" sz="3000" dirty="0">
                <a:solidFill>
                  <a:srgbClr val="FFFF00"/>
                </a:solidFill>
              </a:rPr>
            </a:br>
            <a:endParaRPr lang="en-US" altLang="en-US" sz="2100" dirty="0">
              <a:solidFill>
                <a:srgbClr val="FFFF00"/>
              </a:solidFill>
            </a:endParaRPr>
          </a:p>
        </p:txBody>
      </p:sp>
      <p:sp>
        <p:nvSpPr>
          <p:cNvPr id="78853" name="Rectangle 5"/>
          <p:cNvSpPr>
            <a:spLocks noGrp="1" noChangeArrowheads="1"/>
          </p:cNvSpPr>
          <p:nvPr>
            <p:ph type="body" idx="1"/>
          </p:nvPr>
        </p:nvSpPr>
        <p:spPr>
          <a:extLst>
            <a:ext uri="{91240B29-F687-4F45-9708-019B960494DF}">
              <a14:hiddenLine xmlns:a14="http://schemas.microsoft.com/office/drawing/2010/main" w="12700">
                <a:solidFill>
                  <a:schemeClr val="tx1"/>
                </a:solidFill>
                <a:miter lim="800000"/>
                <a:headEnd/>
                <a:tailEnd/>
              </a14:hiddenLine>
            </a:ext>
          </a:extLst>
        </p:spPr>
        <p:txBody>
          <a:bodyPr vert="horz" wrap="square" lIns="67846" tIns="33327" rIns="67846" bIns="33327" numCol="1" anchor="t" anchorCtr="0" compatLnSpc="1">
            <a:prstTxWarp prst="textNoShape">
              <a:avLst/>
            </a:prstTxWarp>
          </a:bodyPr>
          <a:lstStyle/>
          <a:p>
            <a:pPr marL="0" indent="0" eaLnBrk="1" hangingPunct="1">
              <a:buNone/>
            </a:pPr>
            <a:r>
              <a:rPr lang="en-US" altLang="en-US" sz="2100" dirty="0">
                <a:solidFill>
                  <a:schemeClr val="bg1"/>
                </a:solidFill>
              </a:rPr>
              <a:t>	</a:t>
            </a:r>
          </a:p>
        </p:txBody>
      </p:sp>
      <p:pic>
        <p:nvPicPr>
          <p:cNvPr id="3" name="Picture 2" descr="A picture containing furniture&#10;&#10;Description generated with very high confidence">
            <a:extLst>
              <a:ext uri="{FF2B5EF4-FFF2-40B4-BE49-F238E27FC236}">
                <a16:creationId xmlns:a16="http://schemas.microsoft.com/office/drawing/2014/main" id="{07B9C198-6F9C-4CA4-8330-4BE555FDA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534" y="1600200"/>
            <a:ext cx="2922758" cy="3543301"/>
          </a:xfrm>
          <a:prstGeom prst="rect">
            <a:avLst/>
          </a:prstGeom>
        </p:spPr>
      </p:pic>
      <p:pic>
        <p:nvPicPr>
          <p:cNvPr id="13" name="Picture 12">
            <a:extLst>
              <a:ext uri="{FF2B5EF4-FFF2-40B4-BE49-F238E27FC236}">
                <a16:creationId xmlns:a16="http://schemas.microsoft.com/office/drawing/2014/main" id="{EA4FEE87-23ED-4A99-A588-98296E8DD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9208" y="1600201"/>
            <a:ext cx="3371850" cy="3543300"/>
          </a:xfrm>
          <a:prstGeom prst="rect">
            <a:avLst/>
          </a:prstGeom>
        </p:spPr>
      </p:pic>
      <p:sp>
        <p:nvSpPr>
          <p:cNvPr id="9" name="Rectangle 2">
            <a:extLst>
              <a:ext uri="{FF2B5EF4-FFF2-40B4-BE49-F238E27FC236}">
                <a16:creationId xmlns:a16="http://schemas.microsoft.com/office/drawing/2014/main" id="{71E54F0B-8946-430A-83A3-15611ED60491}"/>
              </a:ext>
            </a:extLst>
          </p:cNvPr>
          <p:cNvSpPr>
            <a:spLocks noChangeArrowheads="1"/>
          </p:cNvSpPr>
          <p:nvPr/>
        </p:nvSpPr>
        <p:spPr bwMode="auto">
          <a:xfrm>
            <a:off x="5143500" y="5543550"/>
            <a:ext cx="1828800" cy="56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8" tIns="34280" rIns="68558" bIns="3428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68558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00"/>
                </a:solidFill>
                <a:effectLst/>
                <a:uLnTx/>
                <a:uFillTx/>
                <a:latin typeface="Times New Roman" pitchFamily="18" charset="0"/>
                <a:ea typeface="+mn-ea"/>
                <a:cs typeface="Arial" pitchFamily="34" charset="0"/>
              </a:rPr>
              <a:t>i-IFTA2 t-IFTA2, ci1 ct1</a:t>
            </a:r>
          </a:p>
          <a:p>
            <a:pPr marL="0" marR="0" lvl="0" indent="0" algn="l" defTabSz="68558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00"/>
              </a:solidFill>
              <a:effectLst/>
              <a:uLnTx/>
              <a:uFillTx/>
              <a:latin typeface="Times New Roman" pitchFamily="18" charset="0"/>
              <a:ea typeface="+mn-ea"/>
              <a:cs typeface="Arial" pitchFamily="34" charset="0"/>
            </a:endParaRPr>
          </a:p>
          <a:p>
            <a:pPr marL="0" marR="0" lvl="0" indent="0" algn="l" defTabSz="68558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00"/>
                </a:solidFill>
                <a:effectLst/>
                <a:uLnTx/>
                <a:uFillTx/>
                <a:latin typeface="Times New Roman" pitchFamily="18" charset="0"/>
                <a:ea typeface="+mn-ea"/>
                <a:cs typeface="Arial" pitchFamily="34" charset="0"/>
              </a:rPr>
              <a:t>Chronic active TCMR 1A </a:t>
            </a:r>
          </a:p>
        </p:txBody>
      </p:sp>
      <p:sp>
        <p:nvSpPr>
          <p:cNvPr id="4" name="Freeform 3"/>
          <p:cNvSpPr/>
          <p:nvPr/>
        </p:nvSpPr>
        <p:spPr>
          <a:xfrm>
            <a:off x="5935980" y="3249930"/>
            <a:ext cx="1379220" cy="769620"/>
          </a:xfrm>
          <a:custGeom>
            <a:avLst/>
            <a:gdLst>
              <a:gd name="connsiteX0" fmla="*/ 690880 w 1838960"/>
              <a:gd name="connsiteY0" fmla="*/ 193040 h 1026160"/>
              <a:gd name="connsiteX1" fmla="*/ 640080 w 1838960"/>
              <a:gd name="connsiteY1" fmla="*/ 203200 h 1026160"/>
              <a:gd name="connsiteX2" fmla="*/ 518160 w 1838960"/>
              <a:gd name="connsiteY2" fmla="*/ 182880 h 1026160"/>
              <a:gd name="connsiteX3" fmla="*/ 436880 w 1838960"/>
              <a:gd name="connsiteY3" fmla="*/ 162560 h 1026160"/>
              <a:gd name="connsiteX4" fmla="*/ 416560 w 1838960"/>
              <a:gd name="connsiteY4" fmla="*/ 132080 h 1026160"/>
              <a:gd name="connsiteX5" fmla="*/ 325120 w 1838960"/>
              <a:gd name="connsiteY5" fmla="*/ 81280 h 1026160"/>
              <a:gd name="connsiteX6" fmla="*/ 254000 w 1838960"/>
              <a:gd name="connsiteY6" fmla="*/ 30480 h 1026160"/>
              <a:gd name="connsiteX7" fmla="*/ 223520 w 1838960"/>
              <a:gd name="connsiteY7" fmla="*/ 10160 h 1026160"/>
              <a:gd name="connsiteX8" fmla="*/ 182880 w 1838960"/>
              <a:gd name="connsiteY8" fmla="*/ 0 h 1026160"/>
              <a:gd name="connsiteX9" fmla="*/ 10160 w 1838960"/>
              <a:gd name="connsiteY9" fmla="*/ 10160 h 1026160"/>
              <a:gd name="connsiteX10" fmla="*/ 0 w 1838960"/>
              <a:gd name="connsiteY10" fmla="*/ 40640 h 1026160"/>
              <a:gd name="connsiteX11" fmla="*/ 10160 w 1838960"/>
              <a:gd name="connsiteY11" fmla="*/ 264160 h 1026160"/>
              <a:gd name="connsiteX12" fmla="*/ 30480 w 1838960"/>
              <a:gd name="connsiteY12" fmla="*/ 426720 h 1026160"/>
              <a:gd name="connsiteX13" fmla="*/ 50800 w 1838960"/>
              <a:gd name="connsiteY13" fmla="*/ 457200 h 1026160"/>
              <a:gd name="connsiteX14" fmla="*/ 121920 w 1838960"/>
              <a:gd name="connsiteY14" fmla="*/ 508000 h 1026160"/>
              <a:gd name="connsiteX15" fmla="*/ 193040 w 1838960"/>
              <a:gd name="connsiteY15" fmla="*/ 518160 h 1026160"/>
              <a:gd name="connsiteX16" fmla="*/ 213360 w 1838960"/>
              <a:gd name="connsiteY16" fmla="*/ 558800 h 1026160"/>
              <a:gd name="connsiteX17" fmla="*/ 223520 w 1838960"/>
              <a:gd name="connsiteY17" fmla="*/ 589280 h 1026160"/>
              <a:gd name="connsiteX18" fmla="*/ 254000 w 1838960"/>
              <a:gd name="connsiteY18" fmla="*/ 609600 h 1026160"/>
              <a:gd name="connsiteX19" fmla="*/ 264160 w 1838960"/>
              <a:gd name="connsiteY19" fmla="*/ 640080 h 1026160"/>
              <a:gd name="connsiteX20" fmla="*/ 304800 w 1838960"/>
              <a:gd name="connsiteY20" fmla="*/ 650240 h 1026160"/>
              <a:gd name="connsiteX21" fmla="*/ 365760 w 1838960"/>
              <a:gd name="connsiteY21" fmla="*/ 670560 h 1026160"/>
              <a:gd name="connsiteX22" fmla="*/ 772160 w 1838960"/>
              <a:gd name="connsiteY22" fmla="*/ 680720 h 1026160"/>
              <a:gd name="connsiteX23" fmla="*/ 802640 w 1838960"/>
              <a:gd name="connsiteY23" fmla="*/ 711200 h 1026160"/>
              <a:gd name="connsiteX24" fmla="*/ 863600 w 1838960"/>
              <a:gd name="connsiteY24" fmla="*/ 762000 h 1026160"/>
              <a:gd name="connsiteX25" fmla="*/ 873760 w 1838960"/>
              <a:gd name="connsiteY25" fmla="*/ 792480 h 1026160"/>
              <a:gd name="connsiteX26" fmla="*/ 894080 w 1838960"/>
              <a:gd name="connsiteY26" fmla="*/ 894080 h 1026160"/>
              <a:gd name="connsiteX27" fmla="*/ 924560 w 1838960"/>
              <a:gd name="connsiteY27" fmla="*/ 955040 h 1026160"/>
              <a:gd name="connsiteX28" fmla="*/ 995680 w 1838960"/>
              <a:gd name="connsiteY28" fmla="*/ 995680 h 1026160"/>
              <a:gd name="connsiteX29" fmla="*/ 1056640 w 1838960"/>
              <a:gd name="connsiteY29" fmla="*/ 1016000 h 1026160"/>
              <a:gd name="connsiteX30" fmla="*/ 1280160 w 1838960"/>
              <a:gd name="connsiteY30" fmla="*/ 1005840 h 1026160"/>
              <a:gd name="connsiteX31" fmla="*/ 1320800 w 1838960"/>
              <a:gd name="connsiteY31" fmla="*/ 995680 h 1026160"/>
              <a:gd name="connsiteX32" fmla="*/ 1524000 w 1838960"/>
              <a:gd name="connsiteY32" fmla="*/ 1005840 h 1026160"/>
              <a:gd name="connsiteX33" fmla="*/ 1595120 w 1838960"/>
              <a:gd name="connsiteY33" fmla="*/ 1016000 h 1026160"/>
              <a:gd name="connsiteX34" fmla="*/ 1635760 w 1838960"/>
              <a:gd name="connsiteY34" fmla="*/ 1026160 h 1026160"/>
              <a:gd name="connsiteX35" fmla="*/ 1767840 w 1838960"/>
              <a:gd name="connsiteY35" fmla="*/ 1016000 h 1026160"/>
              <a:gd name="connsiteX36" fmla="*/ 1828800 w 1838960"/>
              <a:gd name="connsiteY36" fmla="*/ 985520 h 1026160"/>
              <a:gd name="connsiteX37" fmla="*/ 1838960 w 1838960"/>
              <a:gd name="connsiteY37" fmla="*/ 914400 h 1026160"/>
              <a:gd name="connsiteX38" fmla="*/ 1808480 w 1838960"/>
              <a:gd name="connsiteY38" fmla="*/ 751840 h 1026160"/>
              <a:gd name="connsiteX39" fmla="*/ 1778000 w 1838960"/>
              <a:gd name="connsiteY39" fmla="*/ 721360 h 1026160"/>
              <a:gd name="connsiteX40" fmla="*/ 1747520 w 1838960"/>
              <a:gd name="connsiteY40" fmla="*/ 660400 h 1026160"/>
              <a:gd name="connsiteX41" fmla="*/ 1666240 w 1838960"/>
              <a:gd name="connsiteY41" fmla="*/ 619760 h 1026160"/>
              <a:gd name="connsiteX42" fmla="*/ 1605280 w 1838960"/>
              <a:gd name="connsiteY42" fmla="*/ 599440 h 1026160"/>
              <a:gd name="connsiteX43" fmla="*/ 1544320 w 1838960"/>
              <a:gd name="connsiteY43" fmla="*/ 538480 h 1026160"/>
              <a:gd name="connsiteX44" fmla="*/ 1534160 w 1838960"/>
              <a:gd name="connsiteY44" fmla="*/ 497840 h 1026160"/>
              <a:gd name="connsiteX45" fmla="*/ 1513840 w 1838960"/>
              <a:gd name="connsiteY45" fmla="*/ 467360 h 1026160"/>
              <a:gd name="connsiteX46" fmla="*/ 1432560 w 1838960"/>
              <a:gd name="connsiteY46" fmla="*/ 447040 h 1026160"/>
              <a:gd name="connsiteX47" fmla="*/ 1371600 w 1838960"/>
              <a:gd name="connsiteY47" fmla="*/ 426720 h 1026160"/>
              <a:gd name="connsiteX48" fmla="*/ 1341120 w 1838960"/>
              <a:gd name="connsiteY48" fmla="*/ 416560 h 1026160"/>
              <a:gd name="connsiteX49" fmla="*/ 985520 w 1838960"/>
              <a:gd name="connsiteY49" fmla="*/ 416560 h 1026160"/>
              <a:gd name="connsiteX50" fmla="*/ 955040 w 1838960"/>
              <a:gd name="connsiteY50" fmla="*/ 396240 h 1026160"/>
              <a:gd name="connsiteX51" fmla="*/ 914400 w 1838960"/>
              <a:gd name="connsiteY51" fmla="*/ 386080 h 1026160"/>
              <a:gd name="connsiteX52" fmla="*/ 853440 w 1838960"/>
              <a:gd name="connsiteY52" fmla="*/ 345440 h 1026160"/>
              <a:gd name="connsiteX53" fmla="*/ 822960 w 1838960"/>
              <a:gd name="connsiteY53" fmla="*/ 314960 h 1026160"/>
              <a:gd name="connsiteX54" fmla="*/ 751840 w 1838960"/>
              <a:gd name="connsiteY54" fmla="*/ 274320 h 1026160"/>
              <a:gd name="connsiteX55" fmla="*/ 690880 w 1838960"/>
              <a:gd name="connsiteY55" fmla="*/ 233680 h 1026160"/>
              <a:gd name="connsiteX56" fmla="*/ 690880 w 1838960"/>
              <a:gd name="connsiteY56" fmla="*/ 193040 h 10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38960" h="1026160">
                <a:moveTo>
                  <a:pt x="690880" y="193040"/>
                </a:moveTo>
                <a:cubicBezTo>
                  <a:pt x="673947" y="196427"/>
                  <a:pt x="657349" y="203200"/>
                  <a:pt x="640080" y="203200"/>
                </a:cubicBezTo>
                <a:cubicBezTo>
                  <a:pt x="620209" y="203200"/>
                  <a:pt x="543159" y="188649"/>
                  <a:pt x="518160" y="182880"/>
                </a:cubicBezTo>
                <a:cubicBezTo>
                  <a:pt x="490948" y="176600"/>
                  <a:pt x="436880" y="162560"/>
                  <a:pt x="436880" y="162560"/>
                </a:cubicBezTo>
                <a:cubicBezTo>
                  <a:pt x="430107" y="152400"/>
                  <a:pt x="425750" y="140121"/>
                  <a:pt x="416560" y="132080"/>
                </a:cubicBezTo>
                <a:cubicBezTo>
                  <a:pt x="373563" y="94457"/>
                  <a:pt x="366984" y="95235"/>
                  <a:pt x="325120" y="81280"/>
                </a:cubicBezTo>
                <a:cubicBezTo>
                  <a:pt x="275473" y="31633"/>
                  <a:pt x="316407" y="66141"/>
                  <a:pt x="254000" y="30480"/>
                </a:cubicBezTo>
                <a:cubicBezTo>
                  <a:pt x="243398" y="24422"/>
                  <a:pt x="234743" y="14970"/>
                  <a:pt x="223520" y="10160"/>
                </a:cubicBezTo>
                <a:cubicBezTo>
                  <a:pt x="210685" y="4659"/>
                  <a:pt x="196427" y="3387"/>
                  <a:pt x="182880" y="0"/>
                </a:cubicBezTo>
                <a:cubicBezTo>
                  <a:pt x="125307" y="3387"/>
                  <a:pt x="66459" y="-2351"/>
                  <a:pt x="10160" y="10160"/>
                </a:cubicBezTo>
                <a:cubicBezTo>
                  <a:pt x="-295" y="12483"/>
                  <a:pt x="0" y="29930"/>
                  <a:pt x="0" y="40640"/>
                </a:cubicBezTo>
                <a:cubicBezTo>
                  <a:pt x="0" y="115224"/>
                  <a:pt x="5648" y="189713"/>
                  <a:pt x="10160" y="264160"/>
                </a:cubicBezTo>
                <a:cubicBezTo>
                  <a:pt x="10830" y="275208"/>
                  <a:pt x="18087" y="393672"/>
                  <a:pt x="30480" y="426720"/>
                </a:cubicBezTo>
                <a:cubicBezTo>
                  <a:pt x="34767" y="438153"/>
                  <a:pt x="42983" y="447819"/>
                  <a:pt x="50800" y="457200"/>
                </a:cubicBezTo>
                <a:cubicBezTo>
                  <a:pt x="70668" y="481041"/>
                  <a:pt x="90904" y="499541"/>
                  <a:pt x="121920" y="508000"/>
                </a:cubicBezTo>
                <a:cubicBezTo>
                  <a:pt x="145024" y="514301"/>
                  <a:pt x="169333" y="514773"/>
                  <a:pt x="193040" y="518160"/>
                </a:cubicBezTo>
                <a:cubicBezTo>
                  <a:pt x="199813" y="531707"/>
                  <a:pt x="207394" y="544879"/>
                  <a:pt x="213360" y="558800"/>
                </a:cubicBezTo>
                <a:cubicBezTo>
                  <a:pt x="217579" y="568644"/>
                  <a:pt x="216830" y="580917"/>
                  <a:pt x="223520" y="589280"/>
                </a:cubicBezTo>
                <a:cubicBezTo>
                  <a:pt x="231148" y="598815"/>
                  <a:pt x="243840" y="602827"/>
                  <a:pt x="254000" y="609600"/>
                </a:cubicBezTo>
                <a:cubicBezTo>
                  <a:pt x="257387" y="619760"/>
                  <a:pt x="255797" y="633390"/>
                  <a:pt x="264160" y="640080"/>
                </a:cubicBezTo>
                <a:cubicBezTo>
                  <a:pt x="275064" y="648803"/>
                  <a:pt x="291425" y="646228"/>
                  <a:pt x="304800" y="650240"/>
                </a:cubicBezTo>
                <a:cubicBezTo>
                  <a:pt x="325316" y="656395"/>
                  <a:pt x="344348" y="670025"/>
                  <a:pt x="365760" y="670560"/>
                </a:cubicBezTo>
                <a:lnTo>
                  <a:pt x="772160" y="680720"/>
                </a:lnTo>
                <a:cubicBezTo>
                  <a:pt x="782320" y="690880"/>
                  <a:pt x="791602" y="702002"/>
                  <a:pt x="802640" y="711200"/>
                </a:cubicBezTo>
                <a:cubicBezTo>
                  <a:pt x="887510" y="781925"/>
                  <a:pt x="774552" y="672952"/>
                  <a:pt x="863600" y="762000"/>
                </a:cubicBezTo>
                <a:cubicBezTo>
                  <a:pt x="866987" y="772160"/>
                  <a:pt x="871437" y="782025"/>
                  <a:pt x="873760" y="792480"/>
                </a:cubicBezTo>
                <a:cubicBezTo>
                  <a:pt x="893719" y="882296"/>
                  <a:pt x="873838" y="823232"/>
                  <a:pt x="894080" y="894080"/>
                </a:cubicBezTo>
                <a:cubicBezTo>
                  <a:pt x="900691" y="917217"/>
                  <a:pt x="906749" y="937229"/>
                  <a:pt x="924560" y="955040"/>
                </a:cubicBezTo>
                <a:cubicBezTo>
                  <a:pt x="936779" y="967259"/>
                  <a:pt x="982399" y="990368"/>
                  <a:pt x="995680" y="995680"/>
                </a:cubicBezTo>
                <a:cubicBezTo>
                  <a:pt x="1015567" y="1003635"/>
                  <a:pt x="1056640" y="1016000"/>
                  <a:pt x="1056640" y="1016000"/>
                </a:cubicBezTo>
                <a:cubicBezTo>
                  <a:pt x="1131147" y="1012613"/>
                  <a:pt x="1205796" y="1011560"/>
                  <a:pt x="1280160" y="1005840"/>
                </a:cubicBezTo>
                <a:cubicBezTo>
                  <a:pt x="1294082" y="1004769"/>
                  <a:pt x="1306836" y="995680"/>
                  <a:pt x="1320800" y="995680"/>
                </a:cubicBezTo>
                <a:cubicBezTo>
                  <a:pt x="1388618" y="995680"/>
                  <a:pt x="1456267" y="1002453"/>
                  <a:pt x="1524000" y="1005840"/>
                </a:cubicBezTo>
                <a:cubicBezTo>
                  <a:pt x="1547707" y="1009227"/>
                  <a:pt x="1571559" y="1011716"/>
                  <a:pt x="1595120" y="1016000"/>
                </a:cubicBezTo>
                <a:cubicBezTo>
                  <a:pt x="1608858" y="1018498"/>
                  <a:pt x="1621796" y="1026160"/>
                  <a:pt x="1635760" y="1026160"/>
                </a:cubicBezTo>
                <a:cubicBezTo>
                  <a:pt x="1679917" y="1026160"/>
                  <a:pt x="1723813" y="1019387"/>
                  <a:pt x="1767840" y="1016000"/>
                </a:cubicBezTo>
                <a:cubicBezTo>
                  <a:pt x="1781364" y="1011492"/>
                  <a:pt x="1821949" y="1000934"/>
                  <a:pt x="1828800" y="985520"/>
                </a:cubicBezTo>
                <a:cubicBezTo>
                  <a:pt x="1838526" y="963637"/>
                  <a:pt x="1835573" y="938107"/>
                  <a:pt x="1838960" y="914400"/>
                </a:cubicBezTo>
                <a:cubicBezTo>
                  <a:pt x="1837645" y="901246"/>
                  <a:pt x="1832656" y="776016"/>
                  <a:pt x="1808480" y="751840"/>
                </a:cubicBezTo>
                <a:lnTo>
                  <a:pt x="1778000" y="721360"/>
                </a:lnTo>
                <a:cubicBezTo>
                  <a:pt x="1771990" y="703329"/>
                  <a:pt x="1764646" y="672389"/>
                  <a:pt x="1747520" y="660400"/>
                </a:cubicBezTo>
                <a:cubicBezTo>
                  <a:pt x="1722704" y="643029"/>
                  <a:pt x="1693333" y="633307"/>
                  <a:pt x="1666240" y="619760"/>
                </a:cubicBezTo>
                <a:cubicBezTo>
                  <a:pt x="1647082" y="610181"/>
                  <a:pt x="1623102" y="611321"/>
                  <a:pt x="1605280" y="599440"/>
                </a:cubicBezTo>
                <a:cubicBezTo>
                  <a:pt x="1560711" y="569727"/>
                  <a:pt x="1582126" y="588889"/>
                  <a:pt x="1544320" y="538480"/>
                </a:cubicBezTo>
                <a:cubicBezTo>
                  <a:pt x="1540933" y="524933"/>
                  <a:pt x="1539661" y="510675"/>
                  <a:pt x="1534160" y="497840"/>
                </a:cubicBezTo>
                <a:cubicBezTo>
                  <a:pt x="1529350" y="486617"/>
                  <a:pt x="1523375" y="474988"/>
                  <a:pt x="1513840" y="467360"/>
                </a:cubicBezTo>
                <a:cubicBezTo>
                  <a:pt x="1503210" y="458856"/>
                  <a:pt x="1435439" y="447825"/>
                  <a:pt x="1432560" y="447040"/>
                </a:cubicBezTo>
                <a:cubicBezTo>
                  <a:pt x="1411896" y="441404"/>
                  <a:pt x="1391920" y="433493"/>
                  <a:pt x="1371600" y="426720"/>
                </a:cubicBezTo>
                <a:lnTo>
                  <a:pt x="1341120" y="416560"/>
                </a:lnTo>
                <a:cubicBezTo>
                  <a:pt x="1196461" y="426893"/>
                  <a:pt x="1143605" y="436321"/>
                  <a:pt x="985520" y="416560"/>
                </a:cubicBezTo>
                <a:cubicBezTo>
                  <a:pt x="973403" y="415045"/>
                  <a:pt x="966263" y="401050"/>
                  <a:pt x="955040" y="396240"/>
                </a:cubicBezTo>
                <a:cubicBezTo>
                  <a:pt x="942205" y="390739"/>
                  <a:pt x="927947" y="389467"/>
                  <a:pt x="914400" y="386080"/>
                </a:cubicBezTo>
                <a:cubicBezTo>
                  <a:pt x="894080" y="372533"/>
                  <a:pt x="870709" y="362709"/>
                  <a:pt x="853440" y="345440"/>
                </a:cubicBezTo>
                <a:cubicBezTo>
                  <a:pt x="843280" y="335280"/>
                  <a:pt x="833998" y="324158"/>
                  <a:pt x="822960" y="314960"/>
                </a:cubicBezTo>
                <a:cubicBezTo>
                  <a:pt x="792835" y="289856"/>
                  <a:pt x="787331" y="295614"/>
                  <a:pt x="751840" y="274320"/>
                </a:cubicBezTo>
                <a:cubicBezTo>
                  <a:pt x="730899" y="261755"/>
                  <a:pt x="714048" y="241403"/>
                  <a:pt x="690880" y="233680"/>
                </a:cubicBezTo>
                <a:lnTo>
                  <a:pt x="690880" y="19304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TextBox 10">
            <a:extLst>
              <a:ext uri="{FF2B5EF4-FFF2-40B4-BE49-F238E27FC236}">
                <a16:creationId xmlns:a16="http://schemas.microsoft.com/office/drawing/2014/main" id="{D71E0EDB-5A14-70D9-5B25-670728F9485D}"/>
              </a:ext>
            </a:extLst>
          </p:cNvPr>
          <p:cNvSpPr txBox="1"/>
          <p:nvPr/>
        </p:nvSpPr>
        <p:spPr>
          <a:xfrm>
            <a:off x="152400" y="152400"/>
            <a:ext cx="8534400" cy="892552"/>
          </a:xfrm>
          <a:prstGeom prst="rect">
            <a:avLst/>
          </a:prstGeom>
          <a:noFill/>
        </p:spPr>
        <p:txBody>
          <a:bodyPr wrap="square" rtlCol="0">
            <a:spAutoFit/>
          </a:bodyPr>
          <a:lstStyle/>
          <a:p>
            <a:pPr marL="0" marR="0" lvl="0" indent="0" algn="ctr" defTabSz="685587" rtl="0" eaLnBrk="1" fontAlgn="auto" latinLnBrk="0" hangingPunct="1">
              <a:lnSpc>
                <a:spcPct val="100000"/>
              </a:lnSpc>
              <a:spcBef>
                <a:spcPts val="0"/>
              </a:spcBef>
              <a:spcAft>
                <a:spcPts val="0"/>
              </a:spcAft>
              <a:buClrTx/>
              <a:buSzTx/>
              <a:buFontTx/>
              <a:buNone/>
              <a:tabLst/>
              <a:defRPr/>
            </a:pPr>
            <a:r>
              <a:rPr lang="en-US" sz="2800" kern="0" dirty="0">
                <a:solidFill>
                  <a:srgbClr val="FFFF00"/>
                </a:solidFill>
                <a:latin typeface="Arial" panose="020B0604020202020204" pitchFamily="34" charset="0"/>
                <a:ea typeface="+mn-ea"/>
                <a:cs typeface="Arial" panose="020B0604020202020204" pitchFamily="34" charset="0"/>
              </a:rPr>
              <a:t>The Trivial Scar Problem</a:t>
            </a:r>
            <a:endParaRPr kumimoji="0" lang="en-US" sz="2800" b="0"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685587"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Times New Roman"/>
                <a:ea typeface="+mn-ea"/>
                <a:cs typeface="Arial" charset="0"/>
              </a:rPr>
              <a:t>Biopsy performed 11m post-transplant for rising serum creatinine</a:t>
            </a:r>
          </a:p>
        </p:txBody>
      </p:sp>
    </p:spTree>
    <p:extLst>
      <p:ext uri="{BB962C8B-B14F-4D97-AF65-F5344CB8AC3E}">
        <p14:creationId xmlns:p14="http://schemas.microsoft.com/office/powerpoint/2010/main" val="309214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3843"/>
            <a:ext cx="9144000" cy="1861157"/>
          </a:xfrm>
        </p:spPr>
        <p:txBody>
          <a:bodyPr>
            <a:noAutofit/>
          </a:bodyPr>
          <a:lstStyle/>
          <a:p>
            <a:br>
              <a:rPr lang="en-US" sz="2400" dirty="0">
                <a:solidFill>
                  <a:srgbClr val="FFFF00"/>
                </a:solidFill>
                <a:latin typeface="Arial" panose="020B0604020202020204" pitchFamily="34" charset="0"/>
                <a:cs typeface="Arial" panose="020B0604020202020204" pitchFamily="34" charset="0"/>
              </a:rPr>
            </a:br>
            <a:r>
              <a:rPr lang="en-US" sz="3200" dirty="0">
                <a:solidFill>
                  <a:srgbClr val="FFFF00"/>
                </a:solidFill>
                <a:latin typeface="Arial" panose="020B0604020202020204" pitchFamily="34" charset="0"/>
                <a:cs typeface="Arial" panose="020B0604020202020204" pitchFamily="34" charset="0"/>
              </a:rPr>
              <a:t>Japanese Study 1 </a:t>
            </a:r>
            <a:r>
              <a:rPr lang="en-US" sz="3200" dirty="0" err="1">
                <a:solidFill>
                  <a:srgbClr val="FFFF00"/>
                </a:solidFill>
                <a:latin typeface="Arial" panose="020B0604020202020204" pitchFamily="34" charset="0"/>
                <a:cs typeface="Arial" panose="020B0604020202020204" pitchFamily="34" charset="0"/>
              </a:rPr>
              <a:t>Yr</a:t>
            </a:r>
            <a:r>
              <a:rPr lang="en-US" sz="3200" dirty="0">
                <a:solidFill>
                  <a:srgbClr val="FFFF00"/>
                </a:solidFill>
                <a:latin typeface="Arial" panose="020B0604020202020204" pitchFamily="34" charset="0"/>
                <a:cs typeface="Arial" panose="020B0604020202020204" pitchFamily="34" charset="0"/>
              </a:rPr>
              <a:t> Protocol Biopsies</a:t>
            </a:r>
            <a:br>
              <a:rPr lang="en-US" sz="2400" dirty="0">
                <a:solidFill>
                  <a:srgbClr val="FFFF00"/>
                </a:solidFill>
                <a:latin typeface="Arial" panose="020B0604020202020204" pitchFamily="34" charset="0"/>
                <a:cs typeface="Arial" panose="020B0604020202020204" pitchFamily="34" charset="0"/>
              </a:rPr>
            </a:br>
            <a:br>
              <a:rPr lang="en-US" sz="2400" dirty="0">
                <a:solidFill>
                  <a:srgbClr val="FFFF00"/>
                </a:solidFill>
                <a:latin typeface="Arial" panose="020B0604020202020204" pitchFamily="34" charset="0"/>
                <a:cs typeface="Arial" panose="020B0604020202020204" pitchFamily="34" charset="0"/>
              </a:rPr>
            </a:br>
            <a:r>
              <a:rPr lang="en-US" sz="2400" dirty="0">
                <a:solidFill>
                  <a:srgbClr val="FF0000"/>
                </a:solidFill>
                <a:latin typeface="Arial" panose="020B0604020202020204" pitchFamily="34" charset="0"/>
                <a:cs typeface="Arial" panose="020B0604020202020204" pitchFamily="34" charset="0"/>
              </a:rPr>
              <a:t>Expanded ca-TCMR</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ti</a:t>
            </a:r>
            <a:r>
              <a:rPr lang="en-US" sz="2400" dirty="0">
                <a:solidFill>
                  <a:schemeClr val="bg1"/>
                </a:solidFill>
                <a:latin typeface="Arial" panose="020B0604020202020204" pitchFamily="34" charset="0"/>
                <a:cs typeface="Arial" panose="020B0604020202020204" pitchFamily="34" charset="0"/>
              </a:rPr>
              <a:t> ≥1   i-IFTA ≥ 1  (t≥2)</a:t>
            </a:r>
            <a:br>
              <a:rPr lang="en-US" sz="2400" dirty="0">
                <a:solidFill>
                  <a:schemeClr val="bg1"/>
                </a:solidFill>
                <a:latin typeface="Arial" panose="020B0604020202020204" pitchFamily="34" charset="0"/>
                <a:cs typeface="Arial" panose="020B0604020202020204" pitchFamily="34" charset="0"/>
              </a:rPr>
            </a:br>
            <a:br>
              <a:rPr lang="en-US" sz="2400" dirty="0">
                <a:solidFill>
                  <a:schemeClr val="bg1"/>
                </a:solidFill>
                <a:latin typeface="Arial" panose="020B0604020202020204" pitchFamily="34" charset="0"/>
                <a:cs typeface="Arial" panose="020B0604020202020204" pitchFamily="34" charset="0"/>
              </a:rPr>
            </a:br>
            <a:r>
              <a:rPr lang="en-US" sz="2400" dirty="0">
                <a:solidFill>
                  <a:srgbClr val="FF0000"/>
                </a:solidFill>
                <a:latin typeface="Arial" panose="020B0604020202020204" pitchFamily="34" charset="0"/>
                <a:cs typeface="Arial" panose="020B0604020202020204" pitchFamily="34" charset="0"/>
              </a:rPr>
              <a:t>Mild-t-ca-TCMR</a:t>
            </a:r>
            <a:r>
              <a:rPr lang="en-US" sz="2400" dirty="0">
                <a:solidFill>
                  <a:schemeClr val="bg1"/>
                </a:solidFill>
                <a:latin typeface="Arial" panose="020B0604020202020204" pitchFamily="34" charset="0"/>
                <a:cs typeface="Arial" panose="020B0604020202020204" pitchFamily="34" charset="0"/>
              </a:rPr>
              <a:t>: t lowered to 1</a:t>
            </a:r>
            <a:br>
              <a:rPr lang="en-US" sz="2400" dirty="0">
                <a:solidFill>
                  <a:schemeClr val="bg1"/>
                </a:solidFill>
                <a:latin typeface="Arial" panose="020B0604020202020204" pitchFamily="34" charset="0"/>
                <a:cs typeface="Arial" panose="020B0604020202020204" pitchFamily="34" charset="0"/>
              </a:rPr>
            </a:br>
            <a:endParaRPr lang="en-US" sz="2400" dirty="0">
              <a:solidFill>
                <a:srgbClr val="FFFF00"/>
              </a:solidFill>
            </a:endParaRPr>
          </a:p>
        </p:txBody>
      </p:sp>
      <p:sp>
        <p:nvSpPr>
          <p:cNvPr id="3" name="Subtitle 2"/>
          <p:cNvSpPr>
            <a:spLocks noGrp="1"/>
          </p:cNvSpPr>
          <p:nvPr>
            <p:ph type="subTitle" idx="1"/>
          </p:nvPr>
        </p:nvSpPr>
        <p:spPr>
          <a:xfrm>
            <a:off x="1257300" y="2068116"/>
            <a:ext cx="6572250" cy="3761184"/>
          </a:xfrm>
        </p:spPr>
        <p:txBody>
          <a:bodyPr>
            <a:noAutofit/>
          </a:bodyPr>
          <a:lstStyle/>
          <a:p>
            <a:pPr marL="342900" indent="-342900" algn="l">
              <a:buFont typeface="Arial" panose="020B0604020202020204" pitchFamily="34" charset="0"/>
              <a:buChar char="•"/>
            </a:pPr>
            <a:endParaRPr lang="en-US" sz="2100" dirty="0">
              <a:solidFill>
                <a:schemeClr val="bg1"/>
              </a:solidFill>
              <a:latin typeface="Arial" panose="020B0604020202020204" pitchFamily="34" charset="0"/>
              <a:cs typeface="Arial" panose="020B0604020202020204" pitchFamily="34" charset="0"/>
            </a:endParaRPr>
          </a:p>
          <a:p>
            <a:pPr algn="l"/>
            <a:endParaRPr lang="en-US" sz="1500" dirty="0">
              <a:solidFill>
                <a:schemeClr val="bg1"/>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13DD3869-40AF-BD40-CE47-4B25C12FD26E}"/>
              </a:ext>
            </a:extLst>
          </p:cNvPr>
          <p:cNvSpPr>
            <a:spLocks noGrp="1"/>
          </p:cNvSpPr>
          <p:nvPr>
            <p:ph type="ftr" sz="quarter" idx="11"/>
          </p:nvPr>
        </p:nvSpPr>
        <p:spPr/>
        <p:txBody>
          <a:bodyPr/>
          <a:lstStyle/>
          <a:p>
            <a:pPr marL="0" marR="0" lvl="0" indent="0" algn="ctr" defTabSz="685587" rtl="0" eaLnBrk="0" fontAlgn="auto" latinLnBrk="0" hangingPunct="0">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FFFF00"/>
                </a:solidFill>
                <a:effectLst/>
                <a:uLnTx/>
                <a:uFillTx/>
                <a:latin typeface="Times New Roman" pitchFamily="18" charset="0"/>
                <a:ea typeface="+mn-ea"/>
                <a:cs typeface="+mn-cs"/>
              </a:rPr>
              <a:t>Nakagawa et al 2021: 21: 174</a:t>
            </a:r>
            <a:endParaRPr kumimoji="0" lang="en-US" sz="1050" b="0"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pic>
        <p:nvPicPr>
          <p:cNvPr id="7" name="Picture 6" descr="Diagram&#10;&#10;Description automatically generated">
            <a:extLst>
              <a:ext uri="{FF2B5EF4-FFF2-40B4-BE49-F238E27FC236}">
                <a16:creationId xmlns:a16="http://schemas.microsoft.com/office/drawing/2014/main" id="{3E2DFB7B-7271-ACEE-4F61-A927C297D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751" y="2068116"/>
            <a:ext cx="6107906" cy="3350419"/>
          </a:xfrm>
          <a:prstGeom prst="rect">
            <a:avLst/>
          </a:prstGeom>
        </p:spPr>
      </p:pic>
      <p:sp>
        <p:nvSpPr>
          <p:cNvPr id="5" name="Arrow: Right 4">
            <a:extLst>
              <a:ext uri="{FF2B5EF4-FFF2-40B4-BE49-F238E27FC236}">
                <a16:creationId xmlns:a16="http://schemas.microsoft.com/office/drawing/2014/main" id="{CAE5C3D8-C2B3-755C-1288-E72272186CB4}"/>
              </a:ext>
            </a:extLst>
          </p:cNvPr>
          <p:cNvSpPr/>
          <p:nvPr/>
        </p:nvSpPr>
        <p:spPr>
          <a:xfrm>
            <a:off x="4909514" y="2514600"/>
            <a:ext cx="733806"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Arrow: Right 5">
            <a:extLst>
              <a:ext uri="{FF2B5EF4-FFF2-40B4-BE49-F238E27FC236}">
                <a16:creationId xmlns:a16="http://schemas.microsoft.com/office/drawing/2014/main" id="{0BA3D0CE-D582-485C-5A35-FD20DF2BB48A}"/>
              </a:ext>
            </a:extLst>
          </p:cNvPr>
          <p:cNvSpPr/>
          <p:nvPr/>
        </p:nvSpPr>
        <p:spPr>
          <a:xfrm>
            <a:off x="4924044" y="2774732"/>
            <a:ext cx="733806"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1630395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152400" y="190500"/>
            <a:ext cx="8305800" cy="1143000"/>
          </a:xfrm>
        </p:spPr>
        <p:txBody>
          <a:bodyPr lIns="92045" tIns="46024" rIns="92045" bIns="46024"/>
          <a:lstStyle/>
          <a:p>
            <a:pPr eaLnBrk="1" hangingPunct="1"/>
            <a:r>
              <a:rPr lang="en-US" altLang="en-US" sz="3200" dirty="0">
                <a:solidFill>
                  <a:srgbClr val="FFFF00"/>
                </a:solidFill>
                <a:latin typeface="Arial" pitchFamily="34" charset="0"/>
              </a:rPr>
              <a:t>Diagnosing Acute TCMR on top of ca-TCMR</a:t>
            </a:r>
          </a:p>
        </p:txBody>
      </p:sp>
      <p:sp>
        <p:nvSpPr>
          <p:cNvPr id="209923" name="Rectangle 3"/>
          <p:cNvSpPr>
            <a:spLocks noGrp="1" noChangeArrowheads="1"/>
          </p:cNvSpPr>
          <p:nvPr>
            <p:ph type="body" idx="1"/>
          </p:nvPr>
        </p:nvSpPr>
        <p:spPr>
          <a:xfrm>
            <a:off x="152400" y="1333500"/>
            <a:ext cx="8839200" cy="5372100"/>
          </a:xfrm>
        </p:spPr>
        <p:txBody>
          <a:bodyPr lIns="92045" tIns="46024" rIns="92045" bIns="46024"/>
          <a:lstStyle/>
          <a:p>
            <a:pPr marL="0" indent="0" eaLnBrk="1" hangingPunct="1">
              <a:buNone/>
            </a:pPr>
            <a:r>
              <a:rPr lang="en-US" altLang="en-US" sz="2400" dirty="0">
                <a:solidFill>
                  <a:schemeClr val="bg1"/>
                </a:solidFill>
                <a:latin typeface="Arial" pitchFamily="34" charset="0"/>
              </a:rPr>
              <a:t>Banff 2017 does not allow you to do so.</a:t>
            </a:r>
            <a:endParaRPr lang="en-US" altLang="en-US" sz="2400" dirty="0">
              <a:solidFill>
                <a:srgbClr val="FF0000"/>
              </a:solidFill>
              <a:latin typeface="Arial" pitchFamily="34" charset="0"/>
            </a:endParaRPr>
          </a:p>
          <a:p>
            <a:pPr marL="457200" indent="-457200" eaLnBrk="1" hangingPunct="1">
              <a:buFont typeface="+mj-lt"/>
              <a:buAutoNum type="arabicPeriod"/>
            </a:pPr>
            <a:r>
              <a:rPr lang="en-US" altLang="en-US" sz="2400" dirty="0">
                <a:solidFill>
                  <a:schemeClr val="bg1"/>
                </a:solidFill>
                <a:latin typeface="Arial" pitchFamily="34" charset="0"/>
              </a:rPr>
              <a:t>Accurately reflects pathology in </a:t>
            </a:r>
            <a:r>
              <a:rPr lang="en-US" altLang="en-US" sz="2400" dirty="0" err="1">
                <a:solidFill>
                  <a:schemeClr val="bg1"/>
                </a:solidFill>
                <a:latin typeface="Arial" pitchFamily="34" charset="0"/>
              </a:rPr>
              <a:t>PBx</a:t>
            </a:r>
            <a:r>
              <a:rPr lang="en-US" altLang="en-US" sz="2400" dirty="0">
                <a:solidFill>
                  <a:schemeClr val="bg1"/>
                </a:solidFill>
                <a:latin typeface="Arial" pitchFamily="34" charset="0"/>
              </a:rPr>
              <a:t> &amp; Bx  smoldering </a:t>
            </a:r>
            <a:r>
              <a:rPr lang="en-US" altLang="en-US" sz="2400" dirty="0" err="1">
                <a:solidFill>
                  <a:schemeClr val="bg1"/>
                </a:solidFill>
                <a:latin typeface="Arial" pitchFamily="34" charset="0"/>
              </a:rPr>
              <a:t>creat</a:t>
            </a:r>
            <a:r>
              <a:rPr lang="en-US" altLang="en-US" sz="2400" dirty="0">
                <a:solidFill>
                  <a:schemeClr val="bg1"/>
                </a:solidFill>
                <a:latin typeface="Arial" pitchFamily="34" charset="0"/>
              </a:rPr>
              <a:t> </a:t>
            </a:r>
          </a:p>
          <a:p>
            <a:pPr marL="457200" indent="-457200" eaLnBrk="1" hangingPunct="1">
              <a:buFont typeface="+mj-lt"/>
              <a:buAutoNum type="arabicPeriod"/>
            </a:pPr>
            <a:r>
              <a:rPr lang="en-US" altLang="en-US" sz="2400" dirty="0">
                <a:solidFill>
                  <a:schemeClr val="bg1"/>
                </a:solidFill>
                <a:latin typeface="Arial" pitchFamily="34" charset="0"/>
              </a:rPr>
              <a:t>Not satisfactory for Bx acute rise in </a:t>
            </a:r>
            <a:r>
              <a:rPr lang="en-US" altLang="en-US" sz="2400" dirty="0" err="1">
                <a:solidFill>
                  <a:schemeClr val="bg1"/>
                </a:solidFill>
                <a:latin typeface="Arial" pitchFamily="34" charset="0"/>
              </a:rPr>
              <a:t>creat</a:t>
            </a:r>
            <a:r>
              <a:rPr lang="en-US" altLang="en-US" sz="2400" dirty="0">
                <a:solidFill>
                  <a:schemeClr val="bg1"/>
                </a:solidFill>
                <a:latin typeface="Arial" pitchFamily="34" charset="0"/>
              </a:rPr>
              <a:t> (most late Bxs)</a:t>
            </a:r>
          </a:p>
          <a:p>
            <a:pPr eaLnBrk="1" hangingPunct="1"/>
            <a:endParaRPr lang="en-US" altLang="en-US" sz="2400" dirty="0">
              <a:solidFill>
                <a:schemeClr val="bg1"/>
              </a:solidFill>
              <a:latin typeface="Arial" pitchFamily="34" charset="0"/>
            </a:endParaRPr>
          </a:p>
          <a:p>
            <a:pPr marL="0" indent="0" eaLnBrk="1" hangingPunct="1">
              <a:buNone/>
            </a:pPr>
            <a:r>
              <a:rPr lang="en-US" altLang="en-US" sz="2400" u="sng" dirty="0">
                <a:solidFill>
                  <a:schemeClr val="bg1"/>
                </a:solidFill>
                <a:latin typeface="Arial" pitchFamily="34" charset="0"/>
              </a:rPr>
              <a:t>Banff 2019 (in prep)</a:t>
            </a:r>
            <a:r>
              <a:rPr lang="en-US" altLang="en-US" sz="2400" dirty="0">
                <a:solidFill>
                  <a:schemeClr val="bg1"/>
                </a:solidFill>
                <a:latin typeface="Arial" pitchFamily="34" charset="0"/>
              </a:rPr>
              <a:t>: allow separate scores of t &amp; </a:t>
            </a:r>
            <a:r>
              <a:rPr lang="en-US" altLang="en-US" sz="2400" dirty="0" err="1">
                <a:solidFill>
                  <a:schemeClr val="bg1"/>
                </a:solidFill>
                <a:latin typeface="Arial" pitchFamily="34" charset="0"/>
              </a:rPr>
              <a:t>tIFTA</a:t>
            </a:r>
            <a:endParaRPr lang="en-US" altLang="en-US" sz="2400" dirty="0">
              <a:solidFill>
                <a:schemeClr val="bg1"/>
              </a:solidFill>
              <a:latin typeface="Arial" pitchFamily="34" charset="0"/>
            </a:endParaRPr>
          </a:p>
          <a:p>
            <a:pPr marL="0" indent="0" eaLnBrk="1" hangingPunct="1">
              <a:buNone/>
            </a:pPr>
            <a:endParaRPr lang="en-US" altLang="en-US" sz="2400" dirty="0">
              <a:solidFill>
                <a:schemeClr val="bg1"/>
              </a:solidFill>
              <a:latin typeface="Arial" pitchFamily="34" charset="0"/>
            </a:endParaRPr>
          </a:p>
          <a:p>
            <a:pPr marL="0" indent="0" eaLnBrk="1" hangingPunct="1">
              <a:buNone/>
            </a:pPr>
            <a:r>
              <a:rPr lang="en-US" altLang="en-US" sz="2400" u="sng" dirty="0">
                <a:solidFill>
                  <a:schemeClr val="bg1"/>
                </a:solidFill>
                <a:latin typeface="Arial" pitchFamily="34" charset="0"/>
              </a:rPr>
              <a:t>My Opinion</a:t>
            </a:r>
            <a:r>
              <a:rPr lang="en-US" altLang="en-US" sz="2400" dirty="0">
                <a:solidFill>
                  <a:schemeClr val="bg1"/>
                </a:solidFill>
                <a:latin typeface="Arial" pitchFamily="34" charset="0"/>
              </a:rPr>
              <a:t>: Acute TCMR &amp; IFTA grades based on Total-i &amp; t </a:t>
            </a:r>
            <a:r>
              <a:rPr lang="en-US" altLang="en-US" sz="2400" dirty="0">
                <a:solidFill>
                  <a:srgbClr val="FFFF00"/>
                </a:solidFill>
                <a:latin typeface="Arial" pitchFamily="34" charset="0"/>
              </a:rPr>
              <a:t>without separate scores in fibrotic areas</a:t>
            </a:r>
          </a:p>
          <a:p>
            <a:pPr marL="0" indent="0" eaLnBrk="1" hangingPunct="1">
              <a:buNone/>
            </a:pPr>
            <a:r>
              <a:rPr lang="en-US" altLang="en-US" sz="2400" dirty="0">
                <a:solidFill>
                  <a:srgbClr val="FFFF00"/>
                </a:solidFill>
                <a:latin typeface="Arial" pitchFamily="34" charset="0"/>
              </a:rPr>
              <a:t>	</a:t>
            </a:r>
            <a:endParaRPr lang="en-US" altLang="en-US" sz="2400" dirty="0">
              <a:solidFill>
                <a:schemeClr val="bg1"/>
              </a:solidFill>
              <a:latin typeface="Arial" pitchFamily="34" charset="0"/>
            </a:endParaRPr>
          </a:p>
          <a:p>
            <a:pPr marL="0" indent="0" eaLnBrk="1" hangingPunct="1">
              <a:buNone/>
            </a:pPr>
            <a:r>
              <a:rPr lang="en-US" altLang="en-US" sz="2400" dirty="0">
                <a:solidFill>
                  <a:schemeClr val="bg1"/>
                </a:solidFill>
                <a:latin typeface="Arial" pitchFamily="34" charset="0"/>
              </a:rPr>
              <a:t>Simple practical rule &gt;30 </a:t>
            </a:r>
            <a:r>
              <a:rPr lang="en-US" altLang="en-US" sz="2400" dirty="0" err="1">
                <a:solidFill>
                  <a:schemeClr val="bg1"/>
                </a:solidFill>
                <a:latin typeface="Arial" pitchFamily="34" charset="0"/>
              </a:rPr>
              <a:t>ys</a:t>
            </a:r>
            <a:r>
              <a:rPr lang="en-US" altLang="en-US" sz="2400" dirty="0">
                <a:solidFill>
                  <a:schemeClr val="bg1"/>
                </a:solidFill>
                <a:latin typeface="Arial" pitchFamily="34" charset="0"/>
              </a:rPr>
              <a:t> before i-IFTA formally recognized</a:t>
            </a:r>
          </a:p>
          <a:p>
            <a:pPr marL="0" indent="0" eaLnBrk="1" hangingPunct="1">
              <a:buNone/>
            </a:pPr>
            <a:endParaRPr lang="en-US" altLang="en-US" sz="2400" dirty="0">
              <a:solidFill>
                <a:schemeClr val="bg1"/>
              </a:solidFill>
              <a:latin typeface="Arial" pitchFamily="34" charset="0"/>
            </a:endParaRPr>
          </a:p>
          <a:p>
            <a:pPr marL="0" indent="0" eaLnBrk="1" hangingPunct="1">
              <a:buNone/>
            </a:pPr>
            <a:r>
              <a:rPr lang="en-US" altLang="en-US" sz="2400" dirty="0">
                <a:solidFill>
                  <a:schemeClr val="bg1"/>
                </a:solidFill>
                <a:latin typeface="Arial" pitchFamily="34" charset="0"/>
              </a:rPr>
              <a:t>Location of i t should not determine a call of acute vs </a:t>
            </a:r>
            <a:r>
              <a:rPr lang="en-US" altLang="en-US" sz="2400" dirty="0" err="1">
                <a:solidFill>
                  <a:schemeClr val="bg1"/>
                </a:solidFill>
                <a:latin typeface="Arial" pitchFamily="34" charset="0"/>
              </a:rPr>
              <a:t>chr.</a:t>
            </a:r>
            <a:r>
              <a:rPr lang="en-US" altLang="en-US" sz="2400" dirty="0">
                <a:solidFill>
                  <a:schemeClr val="bg1"/>
                </a:solidFill>
                <a:latin typeface="Arial" pitchFamily="34" charset="0"/>
              </a:rPr>
              <a:t> active </a:t>
            </a:r>
          </a:p>
          <a:p>
            <a:pPr marL="0" indent="0" eaLnBrk="1" hangingPunct="1">
              <a:buNone/>
            </a:pPr>
            <a:endParaRPr lang="en-US" altLang="en-US" sz="2400" dirty="0">
              <a:solidFill>
                <a:schemeClr val="bg1"/>
              </a:solidFill>
              <a:latin typeface="Arial" pitchFamily="34" charset="0"/>
            </a:endParaRPr>
          </a:p>
          <a:p>
            <a:pPr marL="0" indent="0" eaLnBrk="1" hangingPunct="1">
              <a:buNone/>
            </a:pPr>
            <a:endParaRPr lang="en-US" altLang="en-US" sz="2400" dirty="0">
              <a:solidFill>
                <a:schemeClr val="bg1"/>
              </a:solidFill>
              <a:latin typeface="Arial" pitchFamily="34" charset="0"/>
            </a:endParaRPr>
          </a:p>
          <a:p>
            <a:pPr eaLnBrk="1" hangingPunct="1"/>
            <a:endParaRPr lang="en-US" altLang="en-US" sz="2400" dirty="0">
              <a:solidFill>
                <a:schemeClr val="bg1"/>
              </a:solidFill>
              <a:latin typeface="Arial" pitchFamily="34" charset="0"/>
            </a:endParaRPr>
          </a:p>
        </p:txBody>
      </p:sp>
    </p:spTree>
    <p:extLst>
      <p:ext uri="{BB962C8B-B14F-4D97-AF65-F5344CB8AC3E}">
        <p14:creationId xmlns:p14="http://schemas.microsoft.com/office/powerpoint/2010/main" val="3231333512"/>
      </p:ext>
    </p:extLst>
  </p:cSld>
  <p:clrMapOvr>
    <a:masterClrMapping/>
  </p:clrMapOvr>
  <p:transition>
    <p:cover dir="l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33400" y="38100"/>
            <a:ext cx="8001000" cy="1143000"/>
          </a:xfrm>
          <a:noFill/>
        </p:spPr>
        <p:txBody>
          <a:bodyPr lIns="92075" tIns="46038" rIns="92075" bIns="46038"/>
          <a:lstStyle/>
          <a:p>
            <a:pPr eaLnBrk="1" hangingPunct="1"/>
            <a:r>
              <a:rPr lang="en-US" altLang="en-US" sz="3200" dirty="0">
                <a:solidFill>
                  <a:srgbClr val="FFFF00"/>
                </a:solidFill>
                <a:latin typeface="Arial" panose="020B0604020202020204" pitchFamily="34" charset="0"/>
              </a:rPr>
              <a:t>Treatment of ca-TCMR</a:t>
            </a:r>
            <a:br>
              <a:rPr lang="en-US" altLang="en-US" sz="3200" dirty="0">
                <a:solidFill>
                  <a:srgbClr val="FFFF00"/>
                </a:solidFill>
                <a:latin typeface="Arial" panose="020B0604020202020204" pitchFamily="34" charset="0"/>
              </a:rPr>
            </a:br>
            <a:r>
              <a:rPr lang="en-US" altLang="en-US" sz="3200" dirty="0">
                <a:solidFill>
                  <a:schemeClr val="bg1">
                    <a:lumMod val="95000"/>
                  </a:schemeClr>
                </a:solidFill>
                <a:latin typeface="Arial" panose="020B0604020202020204" pitchFamily="34" charset="0"/>
              </a:rPr>
              <a:t>(steroid pulses &amp;/or optimization </a:t>
            </a:r>
            <a:r>
              <a:rPr lang="en-US" altLang="en-US" sz="3200" dirty="0" err="1">
                <a:solidFill>
                  <a:schemeClr val="bg1">
                    <a:lumMod val="95000"/>
                  </a:schemeClr>
                </a:solidFill>
                <a:latin typeface="Arial" panose="020B0604020202020204" pitchFamily="34" charset="0"/>
              </a:rPr>
              <a:t>CNI</a:t>
            </a:r>
            <a:r>
              <a:rPr lang="en-US" altLang="en-US" sz="3200" dirty="0">
                <a:solidFill>
                  <a:schemeClr val="bg1">
                    <a:lumMod val="95000"/>
                  </a:schemeClr>
                </a:solidFill>
                <a:latin typeface="Arial" panose="020B0604020202020204" pitchFamily="34" charset="0"/>
              </a:rPr>
              <a:t> </a:t>
            </a:r>
            <a:r>
              <a:rPr lang="en-US" altLang="en-US" sz="3200" dirty="0" err="1">
                <a:solidFill>
                  <a:schemeClr val="bg1">
                    <a:lumMod val="95000"/>
                  </a:schemeClr>
                </a:solidFill>
                <a:latin typeface="Arial" panose="020B0604020202020204" pitchFamily="34" charset="0"/>
              </a:rPr>
              <a:t>MMF</a:t>
            </a:r>
            <a:r>
              <a:rPr lang="en-US" altLang="en-US" sz="3200" dirty="0">
                <a:solidFill>
                  <a:schemeClr val="bg1">
                    <a:lumMod val="95000"/>
                  </a:schemeClr>
                </a:solidFill>
                <a:latin typeface="Arial" panose="020B0604020202020204" pitchFamily="34" charset="0"/>
              </a:rPr>
              <a:t>)</a:t>
            </a:r>
            <a:endParaRPr lang="en-US" altLang="en-US" sz="2800" dirty="0">
              <a:solidFill>
                <a:schemeClr val="bg1">
                  <a:lumMod val="95000"/>
                </a:schemeClr>
              </a:solidFill>
              <a:latin typeface="Arial" panose="020B0604020202020204" pitchFamily="34" charset="0"/>
            </a:endParaRPr>
          </a:p>
        </p:txBody>
      </p:sp>
      <p:sp>
        <p:nvSpPr>
          <p:cNvPr id="48131" name="Rectangle 3"/>
          <p:cNvSpPr>
            <a:spLocks noGrp="1" noChangeArrowheads="1"/>
          </p:cNvSpPr>
          <p:nvPr>
            <p:ph type="body" idx="1"/>
          </p:nvPr>
        </p:nvSpPr>
        <p:spPr>
          <a:xfrm>
            <a:off x="228600" y="1371600"/>
            <a:ext cx="8763000" cy="5181600"/>
          </a:xfrm>
          <a:noFill/>
        </p:spPr>
        <p:txBody>
          <a:bodyPr lIns="92075" tIns="46038" rIns="92075" bIns="46038"/>
          <a:lstStyle/>
          <a:p>
            <a:pPr marL="0" indent="0">
              <a:buNone/>
            </a:pPr>
            <a:r>
              <a:rPr lang="en-US" sz="2800" dirty="0">
                <a:solidFill>
                  <a:schemeClr val="bg1"/>
                </a:solidFill>
                <a:latin typeface="AdvTTf1279dcd"/>
              </a:rPr>
              <a:t>Banff Survey: 41% routinely, 32% IFTA≠3, 18% Sometimes</a:t>
            </a:r>
          </a:p>
          <a:p>
            <a:pPr marL="0" indent="0">
              <a:buNone/>
            </a:pPr>
            <a:endParaRPr lang="en-US" sz="2800" dirty="0">
              <a:solidFill>
                <a:schemeClr val="bg1"/>
              </a:solidFill>
              <a:latin typeface="AdvTTf1279dcd"/>
            </a:endParaRPr>
          </a:p>
          <a:p>
            <a:r>
              <a:rPr lang="en-US" sz="2800" b="1" u="sng" kern="1200" dirty="0">
                <a:solidFill>
                  <a:srgbClr val="FFFF00"/>
                </a:solidFill>
                <a:latin typeface="Arial" panose="020B0604020202020204" pitchFamily="34" charset="0"/>
                <a:cs typeface="Arial" panose="020B0604020202020204" pitchFamily="34" charset="0"/>
              </a:rPr>
              <a:t>Pitt:</a:t>
            </a:r>
            <a:r>
              <a:rPr lang="en-US" sz="2800" kern="1200" dirty="0">
                <a:solidFill>
                  <a:schemeClr val="bg1">
                    <a:lumMod val="95000"/>
                  </a:schemeClr>
                </a:solidFill>
                <a:latin typeface="Arial" panose="020B0604020202020204" pitchFamily="34" charset="0"/>
                <a:cs typeface="Arial" panose="020B0604020202020204" pitchFamily="34" charset="0"/>
              </a:rPr>
              <a:t> Complete response (fall to baseline) </a:t>
            </a:r>
            <a:r>
              <a:rPr lang="en-US" sz="2000" kern="1200" dirty="0">
                <a:solidFill>
                  <a:schemeClr val="bg1">
                    <a:lumMod val="95000"/>
                  </a:schemeClr>
                </a:solidFill>
                <a:latin typeface="Arial" panose="020B0604020202020204" pitchFamily="34" charset="0"/>
                <a:cs typeface="Arial" panose="020B0604020202020204" pitchFamily="34" charset="0"/>
              </a:rPr>
              <a:t>5/18</a:t>
            </a:r>
            <a:r>
              <a:rPr lang="en-US" sz="2800" kern="1200" dirty="0">
                <a:solidFill>
                  <a:schemeClr val="bg1">
                    <a:lumMod val="95000"/>
                  </a:schemeClr>
                </a:solidFill>
                <a:latin typeface="Arial" panose="020B0604020202020204" pitchFamily="34" charset="0"/>
                <a:cs typeface="Arial" panose="020B0604020202020204" pitchFamily="34" charset="0"/>
              </a:rPr>
              <a:t> = 28% </a:t>
            </a:r>
          </a:p>
          <a:p>
            <a:r>
              <a:rPr lang="en-US" sz="2800" kern="1200" dirty="0">
                <a:solidFill>
                  <a:schemeClr val="bg1">
                    <a:lumMod val="95000"/>
                  </a:schemeClr>
                </a:solidFill>
                <a:latin typeface="Arial" panose="020B0604020202020204" pitchFamily="34" charset="0"/>
                <a:cs typeface="Arial" panose="020B0604020202020204" pitchFamily="34" charset="0"/>
              </a:rPr>
              <a:t>Partial response (1-20% above base): </a:t>
            </a:r>
            <a:r>
              <a:rPr lang="en-US" sz="2000" kern="1200" dirty="0">
                <a:solidFill>
                  <a:schemeClr val="bg1">
                    <a:lumMod val="95000"/>
                  </a:schemeClr>
                </a:solidFill>
                <a:latin typeface="Arial" panose="020B0604020202020204" pitchFamily="34" charset="0"/>
                <a:cs typeface="Arial" panose="020B0604020202020204" pitchFamily="34" charset="0"/>
              </a:rPr>
              <a:t>6/18</a:t>
            </a:r>
            <a:r>
              <a:rPr lang="en-US" sz="2800" kern="1200" dirty="0">
                <a:solidFill>
                  <a:schemeClr val="bg1">
                    <a:lumMod val="95000"/>
                  </a:schemeClr>
                </a:solidFill>
                <a:latin typeface="Arial" panose="020B0604020202020204" pitchFamily="34" charset="0"/>
                <a:cs typeface="Arial" panose="020B0604020202020204" pitchFamily="34" charset="0"/>
              </a:rPr>
              <a:t>=33%</a:t>
            </a:r>
          </a:p>
          <a:p>
            <a:r>
              <a:rPr lang="en-US" sz="2800" kern="1200" dirty="0">
                <a:solidFill>
                  <a:schemeClr val="bg1">
                    <a:lumMod val="95000"/>
                  </a:schemeClr>
                </a:solidFill>
                <a:latin typeface="Arial" panose="020B0604020202020204" pitchFamily="34" charset="0"/>
                <a:cs typeface="Arial" panose="020B0604020202020204" pitchFamily="34" charset="0"/>
              </a:rPr>
              <a:t>No response (&gt;20% above baseline): </a:t>
            </a:r>
            <a:r>
              <a:rPr lang="en-US" sz="2000" kern="1200" dirty="0">
                <a:solidFill>
                  <a:schemeClr val="bg1">
                    <a:lumMod val="95000"/>
                  </a:schemeClr>
                </a:solidFill>
                <a:latin typeface="Arial" panose="020B0604020202020204" pitchFamily="34" charset="0"/>
                <a:cs typeface="Arial" panose="020B0604020202020204" pitchFamily="34" charset="0"/>
              </a:rPr>
              <a:t>7/18</a:t>
            </a:r>
            <a:r>
              <a:rPr lang="en-US" sz="2800" kern="1200" dirty="0">
                <a:solidFill>
                  <a:schemeClr val="bg1">
                    <a:lumMod val="95000"/>
                  </a:schemeClr>
                </a:solidFill>
                <a:latin typeface="Arial" panose="020B0604020202020204" pitchFamily="34" charset="0"/>
                <a:cs typeface="Arial" panose="020B0604020202020204" pitchFamily="34" charset="0"/>
              </a:rPr>
              <a:t> = 39%</a:t>
            </a:r>
          </a:p>
          <a:p>
            <a:endParaRPr lang="en-US" sz="2800" kern="1200" dirty="0">
              <a:solidFill>
                <a:schemeClr val="bg1">
                  <a:lumMod val="95000"/>
                </a:schemeClr>
              </a:solidFill>
              <a:latin typeface="Arial" panose="020B0604020202020204" pitchFamily="34" charset="0"/>
              <a:cs typeface="Arial" panose="020B0604020202020204" pitchFamily="34" charset="0"/>
            </a:endParaRPr>
          </a:p>
          <a:p>
            <a:r>
              <a:rPr lang="en-US" sz="2800" kern="1200" dirty="0">
                <a:solidFill>
                  <a:schemeClr val="bg1">
                    <a:lumMod val="95000"/>
                  </a:schemeClr>
                </a:solidFill>
                <a:latin typeface="Arial" panose="020B0604020202020204" pitchFamily="34" charset="0"/>
                <a:cs typeface="Arial" panose="020B0604020202020204" pitchFamily="34" charset="0"/>
              </a:rPr>
              <a:t>C/W larger informal clinical experience of &gt;5 </a:t>
            </a:r>
            <a:r>
              <a:rPr lang="en-US" sz="2800" kern="1200" dirty="0" err="1">
                <a:solidFill>
                  <a:schemeClr val="bg1">
                    <a:lumMod val="95000"/>
                  </a:schemeClr>
                </a:solidFill>
                <a:latin typeface="Arial" panose="020B0604020202020204" pitchFamily="34" charset="0"/>
                <a:cs typeface="Arial" panose="020B0604020202020204" pitchFamily="34" charset="0"/>
              </a:rPr>
              <a:t>yrs</a:t>
            </a:r>
            <a:r>
              <a:rPr lang="en-US" sz="2800" kern="1200" dirty="0">
                <a:solidFill>
                  <a:schemeClr val="bg1">
                    <a:lumMod val="95000"/>
                  </a:schemeClr>
                </a:solidFill>
                <a:latin typeface="Arial" panose="020B0604020202020204" pitchFamily="34" charset="0"/>
                <a:cs typeface="Arial" panose="020B0604020202020204" pitchFamily="34" charset="0"/>
              </a:rPr>
              <a:t> </a:t>
            </a:r>
          </a:p>
          <a:p>
            <a:endParaRPr lang="en-US" sz="2800" kern="1200" dirty="0">
              <a:solidFill>
                <a:schemeClr val="bg1">
                  <a:lumMod val="95000"/>
                </a:schemeClr>
              </a:solidFill>
              <a:latin typeface="Arial" panose="020B0604020202020204" pitchFamily="34" charset="0"/>
              <a:cs typeface="Arial" panose="020B0604020202020204" pitchFamily="34" charset="0"/>
            </a:endParaRPr>
          </a:p>
          <a:p>
            <a:r>
              <a:rPr lang="en-US" sz="2800" kern="1200" dirty="0">
                <a:solidFill>
                  <a:schemeClr val="bg1">
                    <a:lumMod val="95000"/>
                  </a:schemeClr>
                </a:solidFill>
                <a:latin typeface="Arial" panose="020B0604020202020204" pitchFamily="34" charset="0"/>
                <a:cs typeface="Arial" panose="020B0604020202020204" pitchFamily="34" charset="0"/>
              </a:rPr>
              <a:t>Benefits of Rx for graft longevity need long F/U  </a:t>
            </a:r>
          </a:p>
        </p:txBody>
      </p:sp>
    </p:spTree>
    <p:extLst>
      <p:ext uri="{BB962C8B-B14F-4D97-AF65-F5344CB8AC3E}">
        <p14:creationId xmlns:p14="http://schemas.microsoft.com/office/powerpoint/2010/main" val="1364801800"/>
      </p:ext>
    </p:extLst>
  </p:cSld>
  <p:clrMapOvr>
    <a:masterClrMapping/>
  </p:clrMapOvr>
  <p:transition>
    <p:cover dir="l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Times New Roman" panose="02020603050405020304" pitchFamily="18" charset="0"/>
              <a:ea typeface="+mn-ea"/>
              <a:cs typeface="Arial" charset="0"/>
            </a:endParaRPr>
          </a:p>
        </p:txBody>
      </p:sp>
      <p:sp>
        <p:nvSpPr>
          <p:cNvPr id="88067"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Times New Roman" panose="02020603050405020304" pitchFamily="18" charset="0"/>
              <a:ea typeface="+mn-ea"/>
              <a:cs typeface="Arial" charset="0"/>
            </a:endParaRPr>
          </a:p>
        </p:txBody>
      </p:sp>
      <p:sp>
        <p:nvSpPr>
          <p:cNvPr id="88068" name="Rectangle 4"/>
          <p:cNvSpPr>
            <a:spLocks noGrp="1" noChangeArrowheads="1"/>
          </p:cNvSpPr>
          <p:nvPr>
            <p:ph type="title"/>
          </p:nvPr>
        </p:nvSpPr>
        <p:spPr>
          <a:xfrm>
            <a:off x="533400" y="190500"/>
            <a:ext cx="7772400" cy="7239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4000" dirty="0">
                <a:solidFill>
                  <a:srgbClr val="FFFF00"/>
                </a:solidFill>
              </a:rPr>
              <a:t>Pre &amp; Post-Treatment Biopsies </a:t>
            </a:r>
          </a:p>
        </p:txBody>
      </p:sp>
      <p:sp>
        <p:nvSpPr>
          <p:cNvPr id="88069" name="Rectangle 5"/>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0" indent="0" eaLnBrk="1" hangingPunct="1">
              <a:buFontTx/>
              <a:buNone/>
            </a:pPr>
            <a:r>
              <a:rPr lang="en-US" altLang="en-US" sz="2800" dirty="0">
                <a:solidFill>
                  <a:schemeClr val="bg1"/>
                </a:solidFill>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150" y="1066800"/>
            <a:ext cx="4267200" cy="579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6800"/>
            <a:ext cx="5029200" cy="5791199"/>
          </a:xfrm>
          <a:prstGeom prst="rect">
            <a:avLst/>
          </a:prstGeom>
        </p:spPr>
      </p:pic>
      <p:sp>
        <p:nvSpPr>
          <p:cNvPr id="3" name="TextBox 2">
            <a:extLst>
              <a:ext uri="{FF2B5EF4-FFF2-40B4-BE49-F238E27FC236}">
                <a16:creationId xmlns:a16="http://schemas.microsoft.com/office/drawing/2014/main" id="{F63F206B-797D-4147-BBE3-B56D3B7386C6}"/>
              </a:ext>
            </a:extLst>
          </p:cNvPr>
          <p:cNvSpPr txBox="1"/>
          <p:nvPr/>
        </p:nvSpPr>
        <p:spPr>
          <a:xfrm>
            <a:off x="38100" y="1680865"/>
            <a:ext cx="1447800" cy="369332"/>
          </a:xfrm>
          <a:prstGeom prst="rect">
            <a:avLst/>
          </a:prstGeom>
          <a:solidFill>
            <a:schemeClr val="bg1">
              <a:lumMod val="65000"/>
            </a:schemeClr>
          </a:solidFill>
        </p:spPr>
        <p:txBody>
          <a:bodyPr wrap="squar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a:ea typeface="+mn-ea"/>
                <a:cs typeface="Arial" charset="0"/>
              </a:rPr>
              <a:t>caTCMR</a:t>
            </a:r>
            <a:r>
              <a:rPr kumimoji="0" lang="en-US" sz="1800" b="0" i="0" u="none" strike="noStrike" kern="1200" cap="none" spc="0" normalizeH="0" baseline="0" noProof="0" dirty="0">
                <a:ln>
                  <a:noFill/>
                </a:ln>
                <a:solidFill>
                  <a:srgbClr val="000000"/>
                </a:solidFill>
                <a:effectLst/>
                <a:uLnTx/>
                <a:uFillTx/>
                <a:latin typeface="Times New Roman"/>
                <a:ea typeface="+mn-ea"/>
                <a:cs typeface="Arial" charset="0"/>
              </a:rPr>
              <a:t> 1A</a:t>
            </a:r>
          </a:p>
        </p:txBody>
      </p:sp>
      <p:sp>
        <p:nvSpPr>
          <p:cNvPr id="4" name="TextBox 3">
            <a:extLst>
              <a:ext uri="{FF2B5EF4-FFF2-40B4-BE49-F238E27FC236}">
                <a16:creationId xmlns:a16="http://schemas.microsoft.com/office/drawing/2014/main" id="{401B9314-3F28-456D-AC60-71062FFA387A}"/>
              </a:ext>
            </a:extLst>
          </p:cNvPr>
          <p:cNvSpPr txBox="1"/>
          <p:nvPr/>
        </p:nvSpPr>
        <p:spPr>
          <a:xfrm>
            <a:off x="1881100" y="6396335"/>
            <a:ext cx="6715300" cy="461665"/>
          </a:xfrm>
          <a:prstGeom prst="rect">
            <a:avLst/>
          </a:prstGeom>
          <a:solidFill>
            <a:srgbClr val="FFFF00"/>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charset="0"/>
                <a:cs typeface="Arial" charset="0"/>
              </a:rPr>
              <a:t>No Inflammation or tubulitis outside of fibrotic areas</a:t>
            </a:r>
          </a:p>
        </p:txBody>
      </p:sp>
      <p:sp>
        <p:nvSpPr>
          <p:cNvPr id="10" name="TextBox 9">
            <a:extLst>
              <a:ext uri="{FF2B5EF4-FFF2-40B4-BE49-F238E27FC236}">
                <a16:creationId xmlns:a16="http://schemas.microsoft.com/office/drawing/2014/main" id="{AC55AEDA-6D2C-4C28-A274-9A118A124315}"/>
              </a:ext>
            </a:extLst>
          </p:cNvPr>
          <p:cNvSpPr txBox="1"/>
          <p:nvPr/>
        </p:nvSpPr>
        <p:spPr>
          <a:xfrm>
            <a:off x="4981574" y="1366228"/>
            <a:ext cx="1933575" cy="923330"/>
          </a:xfrm>
          <a:prstGeom prst="rect">
            <a:avLst/>
          </a:prstGeom>
          <a:solidFill>
            <a:schemeClr val="bg1">
              <a:lumMod val="65000"/>
            </a:schemeClr>
          </a:solidFill>
        </p:spPr>
        <p:txBody>
          <a:bodyPr wrap="squar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Arial" charset="0"/>
              </a:rPr>
              <a:t>    Reduction</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Arial" charset="0"/>
              </a:rPr>
              <a:t>i-IFTA&amp; t-IFTA</a:t>
            </a:r>
          </a:p>
          <a:p>
            <a:pPr marL="0" marR="0" lvl="0" indent="0" algn="l" defTabSz="91411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Arial" charset="0"/>
            </a:endParaRPr>
          </a:p>
        </p:txBody>
      </p:sp>
    </p:spTree>
    <p:extLst>
      <p:ext uri="{BB962C8B-B14F-4D97-AF65-F5344CB8AC3E}">
        <p14:creationId xmlns:p14="http://schemas.microsoft.com/office/powerpoint/2010/main" val="3006388603"/>
      </p:ext>
    </p:extLst>
  </p:cSld>
  <p:clrMapOvr>
    <a:masterClrMapping/>
  </p:clrMapOvr>
  <p:transition>
    <p:cover dir="l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609600" y="34159"/>
            <a:ext cx="7772400" cy="438150"/>
          </a:xfrm>
          <a:extLst>
            <a:ext uri="{91240B29-F687-4F45-9708-019B960494DF}">
              <a14:hiddenLine xmlns:a14="http://schemas.microsoft.com/office/drawing/2010/main" w="12700">
                <a:solidFill>
                  <a:schemeClr val="tx1"/>
                </a:solidFill>
                <a:miter lim="800000"/>
                <a:headEnd/>
                <a:tailEnd/>
              </a14:hiddenLine>
            </a:ext>
          </a:extLst>
        </p:spPr>
        <p:txBody>
          <a:bodyPr lIns="67866" tIns="33338" rIns="67866" bIns="33338"/>
          <a:lstStyle/>
          <a:p>
            <a:pPr eaLnBrk="1" hangingPunct="1"/>
            <a:r>
              <a:rPr lang="en-US" altLang="en-US" sz="3200" dirty="0">
                <a:solidFill>
                  <a:srgbClr val="FFFF00"/>
                </a:solidFill>
                <a:latin typeface="Arial" charset="0"/>
              </a:rPr>
              <a:t>SUMMARY </a:t>
            </a:r>
          </a:p>
        </p:txBody>
      </p:sp>
      <p:sp>
        <p:nvSpPr>
          <p:cNvPr id="235523" name="Rectangle 3"/>
          <p:cNvSpPr>
            <a:spLocks noGrp="1" noChangeArrowheads="1"/>
          </p:cNvSpPr>
          <p:nvPr>
            <p:ph type="body" idx="1"/>
          </p:nvPr>
        </p:nvSpPr>
        <p:spPr>
          <a:xfrm>
            <a:off x="76200" y="685800"/>
            <a:ext cx="9067800" cy="5203825"/>
          </a:xfrm>
          <a:extLst>
            <a:ext uri="{91240B29-F687-4F45-9708-019B960494DF}">
              <a14:hiddenLine xmlns:a14="http://schemas.microsoft.com/office/drawing/2010/main" w="12700">
                <a:solidFill>
                  <a:schemeClr val="tx1"/>
                </a:solidFill>
                <a:miter lim="800000"/>
                <a:headEnd/>
                <a:tailEnd/>
              </a14:hiddenLine>
            </a:ext>
          </a:extLst>
        </p:spPr>
        <p:txBody>
          <a:bodyPr lIns="67866" tIns="33338" rIns="67866" bIns="33338"/>
          <a:lstStyle/>
          <a:p>
            <a:pPr eaLnBrk="1" hangingPunct="1"/>
            <a:r>
              <a:rPr lang="en-US" altLang="en-US" sz="2800" dirty="0">
                <a:solidFill>
                  <a:schemeClr val="bg1"/>
                </a:solidFill>
                <a:latin typeface="Arial" charset="0"/>
                <a:ea typeface="Arial" charset="0"/>
                <a:cs typeface="Arial" charset="0"/>
              </a:rPr>
              <a:t> TCMR remains an imp issue in </a:t>
            </a:r>
            <a:r>
              <a:rPr lang="en-US" altLang="en-US" sz="2800" dirty="0" err="1">
                <a:solidFill>
                  <a:schemeClr val="bg1"/>
                </a:solidFill>
                <a:latin typeface="Arial" charset="0"/>
                <a:ea typeface="Arial" charset="0"/>
                <a:cs typeface="Arial" charset="0"/>
              </a:rPr>
              <a:t>KTx</a:t>
            </a:r>
            <a:r>
              <a:rPr lang="en-US" altLang="en-US" sz="2800" dirty="0">
                <a:solidFill>
                  <a:schemeClr val="bg1"/>
                </a:solidFill>
                <a:latin typeface="Arial" charset="0"/>
                <a:ea typeface="Arial" charset="0"/>
                <a:cs typeface="Arial" charset="0"/>
              </a:rPr>
              <a:t>  </a:t>
            </a:r>
          </a:p>
          <a:p>
            <a:pPr marL="0" indent="0" eaLnBrk="1" hangingPunct="1">
              <a:buNone/>
            </a:pPr>
            <a:endParaRPr lang="en-US" altLang="en-US" sz="2800" dirty="0">
              <a:solidFill>
                <a:schemeClr val="bg1"/>
              </a:solidFill>
              <a:latin typeface="Arial" charset="0"/>
              <a:ea typeface="Arial" charset="0"/>
              <a:cs typeface="Arial" charset="0"/>
            </a:endParaRPr>
          </a:p>
          <a:p>
            <a:pPr eaLnBrk="1" hangingPunct="1"/>
            <a:r>
              <a:rPr lang="en-US" altLang="en-US" sz="2800" dirty="0">
                <a:solidFill>
                  <a:schemeClr val="bg1"/>
                </a:solidFill>
                <a:latin typeface="Arial" charset="0"/>
                <a:ea typeface="Arial" charset="0"/>
                <a:cs typeface="Arial" charset="0"/>
              </a:rPr>
              <a:t>BL change, T-I- rejection, V-lesions, Mixed</a:t>
            </a:r>
          </a:p>
          <a:p>
            <a:pPr marL="0" indent="0" eaLnBrk="1" hangingPunct="1">
              <a:buNone/>
            </a:pPr>
            <a:endParaRPr lang="en-US" altLang="en-US" sz="2800" dirty="0">
              <a:solidFill>
                <a:schemeClr val="bg1"/>
              </a:solidFill>
              <a:latin typeface="Arial" charset="0"/>
              <a:ea typeface="Arial" charset="0"/>
              <a:cs typeface="Arial" charset="0"/>
            </a:endParaRPr>
          </a:p>
          <a:p>
            <a:pPr eaLnBrk="1" hangingPunct="1"/>
            <a:r>
              <a:rPr lang="en-US" altLang="en-US" sz="2800" dirty="0">
                <a:solidFill>
                  <a:schemeClr val="bg1"/>
                </a:solidFill>
                <a:latin typeface="Arial" charset="0"/>
                <a:ea typeface="Arial" charset="0"/>
                <a:cs typeface="Arial" charset="0"/>
              </a:rPr>
              <a:t> T-cells may initiate, perpetuate, worsen Ac/chr-ABMR</a:t>
            </a:r>
          </a:p>
          <a:p>
            <a:pPr marL="0" indent="0" eaLnBrk="1" hangingPunct="1">
              <a:buNone/>
            </a:pPr>
            <a:endParaRPr lang="en-US" altLang="en-US" sz="2800" dirty="0">
              <a:solidFill>
                <a:schemeClr val="bg1"/>
              </a:solidFill>
              <a:latin typeface="Arial" charset="0"/>
              <a:ea typeface="Arial" charset="0"/>
              <a:cs typeface="Arial" charset="0"/>
            </a:endParaRPr>
          </a:p>
          <a:p>
            <a:pPr eaLnBrk="1" hangingPunct="1"/>
            <a:r>
              <a:rPr lang="en-US" altLang="en-US" sz="2800" dirty="0" err="1">
                <a:solidFill>
                  <a:schemeClr val="bg1"/>
                </a:solidFill>
                <a:latin typeface="Arial" charset="0"/>
                <a:ea typeface="Arial" charset="0"/>
                <a:cs typeface="Arial" charset="0"/>
              </a:rPr>
              <a:t>MDx</a:t>
            </a:r>
            <a:r>
              <a:rPr lang="en-US" altLang="en-US" sz="2800" dirty="0">
                <a:solidFill>
                  <a:schemeClr val="bg1"/>
                </a:solidFill>
                <a:latin typeface="Arial" charset="0"/>
                <a:ea typeface="Arial" charset="0"/>
                <a:cs typeface="Arial" charset="0"/>
              </a:rPr>
              <a:t> has the potential to clarify Dx in difficult Bx </a:t>
            </a:r>
          </a:p>
          <a:p>
            <a:pPr marL="0" indent="0" eaLnBrk="1" hangingPunct="1">
              <a:buNone/>
            </a:pPr>
            <a:endParaRPr lang="en-US" altLang="en-US" sz="2800" dirty="0">
              <a:solidFill>
                <a:schemeClr val="bg1"/>
              </a:solidFill>
              <a:latin typeface="Arial" charset="0"/>
              <a:ea typeface="Arial" charset="0"/>
              <a:cs typeface="Arial" charset="0"/>
            </a:endParaRPr>
          </a:p>
          <a:p>
            <a:pPr eaLnBrk="1" hangingPunct="1"/>
            <a:r>
              <a:rPr lang="en-US" altLang="en-US" sz="2800" dirty="0">
                <a:solidFill>
                  <a:schemeClr val="bg1"/>
                </a:solidFill>
                <a:latin typeface="Arial" charset="0"/>
                <a:ea typeface="Arial" charset="0"/>
                <a:cs typeface="Arial" charset="0"/>
              </a:rPr>
              <a:t> </a:t>
            </a:r>
            <a:r>
              <a:rPr lang="en-US" altLang="en-US" sz="2800" dirty="0" err="1">
                <a:solidFill>
                  <a:schemeClr val="bg1"/>
                </a:solidFill>
                <a:latin typeface="Arial" charset="0"/>
                <a:ea typeface="Arial" charset="0"/>
                <a:cs typeface="Arial" charset="0"/>
              </a:rPr>
              <a:t>Histo</a:t>
            </a:r>
            <a:r>
              <a:rPr lang="en-US" altLang="en-US" sz="2800" dirty="0">
                <a:solidFill>
                  <a:schemeClr val="bg1"/>
                </a:solidFill>
                <a:latin typeface="Arial" charset="0"/>
                <a:ea typeface="Arial" charset="0"/>
                <a:cs typeface="Arial" charset="0"/>
              </a:rPr>
              <a:t> &amp; MMDx (3mm) disagree in many Biopsies</a:t>
            </a:r>
          </a:p>
          <a:p>
            <a:pPr marL="0" indent="0" eaLnBrk="1" hangingPunct="1">
              <a:buNone/>
            </a:pPr>
            <a:endParaRPr lang="en-US" altLang="en-US" sz="2800" dirty="0">
              <a:solidFill>
                <a:schemeClr val="bg1"/>
              </a:solidFill>
              <a:latin typeface="Arial" charset="0"/>
              <a:ea typeface="Arial" charset="0"/>
              <a:cs typeface="Arial" charset="0"/>
            </a:endParaRPr>
          </a:p>
          <a:p>
            <a:pPr eaLnBrk="1" hangingPunct="1"/>
            <a:r>
              <a:rPr lang="en-US" altLang="en-US" sz="2800" dirty="0">
                <a:solidFill>
                  <a:schemeClr val="bg1"/>
                </a:solidFill>
                <a:latin typeface="Arial" charset="0"/>
                <a:ea typeface="Arial" charset="0"/>
                <a:cs typeface="Arial" charset="0"/>
              </a:rPr>
              <a:t> Pathologists, </a:t>
            </a:r>
            <a:r>
              <a:rPr lang="en-US" altLang="en-US" sz="2800" dirty="0" err="1">
                <a:solidFill>
                  <a:schemeClr val="bg1"/>
                </a:solidFill>
                <a:latin typeface="Arial" charset="0"/>
                <a:ea typeface="Arial" charset="0"/>
                <a:cs typeface="Arial" charset="0"/>
              </a:rPr>
              <a:t>MDx</a:t>
            </a:r>
            <a:r>
              <a:rPr lang="en-US" altLang="en-US" sz="2800" dirty="0">
                <a:solidFill>
                  <a:schemeClr val="bg1"/>
                </a:solidFill>
                <a:latin typeface="Arial" charset="0"/>
                <a:ea typeface="Arial" charset="0"/>
                <a:cs typeface="Arial" charset="0"/>
              </a:rPr>
              <a:t>, Clinicians Need to work together to build better molecular tests &amp; move the field forward</a:t>
            </a:r>
          </a:p>
          <a:p>
            <a:pPr eaLnBrk="1" hangingPunct="1"/>
            <a:endParaRPr lang="en-US" altLang="en-US" sz="21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32152095"/>
      </p:ext>
    </p:extLst>
  </p:cSld>
  <p:clrMapOvr>
    <a:masterClrMapping/>
  </p:clrMapOvr>
  <p:transition>
    <p:cover dir="l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le 1"/>
          <p:cNvSpPr>
            <a:spLocks noGrp="1"/>
          </p:cNvSpPr>
          <p:nvPr>
            <p:ph type="ctrTitle"/>
          </p:nvPr>
        </p:nvSpPr>
        <p:spPr>
          <a:xfrm>
            <a:off x="-38100" y="152400"/>
            <a:ext cx="9067800" cy="762000"/>
          </a:xfrm>
        </p:spPr>
        <p:txBody>
          <a:bodyPr/>
          <a:lstStyle/>
          <a:p>
            <a:r>
              <a:rPr lang="en-US" altLang="en-US" sz="3200" dirty="0">
                <a:solidFill>
                  <a:srgbClr val="FFFF00"/>
                </a:solidFill>
              </a:rPr>
              <a:t>Effect of TCMR on Graft Survival</a:t>
            </a:r>
            <a:endParaRPr lang="en-US" altLang="en-US" sz="3200" dirty="0">
              <a:solidFill>
                <a:schemeClr val="bg1"/>
              </a:solidFill>
            </a:endParaRPr>
          </a:p>
        </p:txBody>
      </p:sp>
      <p:sp>
        <p:nvSpPr>
          <p:cNvPr id="176132" name="Footer Placeholder 3"/>
          <p:cNvSpPr>
            <a:spLocks noGrp="1"/>
          </p:cNvSpPr>
          <p:nvPr>
            <p:ph type="ftr" sz="quarter" idx="11"/>
          </p:nvPr>
        </p:nvSpPr>
        <p:spPr>
          <a:xfrm>
            <a:off x="3124200" y="6400800"/>
            <a:ext cx="48006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en-US" sz="1400" b="0" i="0" u="none" strike="noStrike" kern="0" cap="none" spc="0" normalizeH="0" baseline="0" noProof="0" dirty="0" err="1">
                <a:ln>
                  <a:noFill/>
                </a:ln>
                <a:solidFill>
                  <a:srgbClr val="FFFF00"/>
                </a:solidFill>
                <a:effectLst/>
                <a:uLnTx/>
                <a:uFillTx/>
                <a:latin typeface="Times New Roman" pitchFamily="18" charset="0"/>
                <a:ea typeface="+mn-ea"/>
                <a:cs typeface="+mn-cs"/>
              </a:rPr>
              <a:t>Lefaucheur</a:t>
            </a:r>
            <a:r>
              <a:rPr kumimoji="0" lang="fr-FR" altLang="en-US" sz="1400" b="0" i="0" u="none" strike="noStrike" kern="0" cap="none" spc="0" normalizeH="0" baseline="0" noProof="0" dirty="0">
                <a:ln>
                  <a:noFill/>
                </a:ln>
                <a:solidFill>
                  <a:srgbClr val="FFFF00"/>
                </a:solidFill>
                <a:effectLst/>
                <a:uLnTx/>
                <a:uFillTx/>
                <a:latin typeface="Times New Roman" pitchFamily="18" charset="0"/>
                <a:ea typeface="+mn-ea"/>
                <a:cs typeface="+mn-cs"/>
              </a:rPr>
              <a:t> et al. Lancet 2013: 381: 313</a:t>
            </a:r>
            <a:endParaRPr kumimoji="0" lang="en-US" altLang="en-US" sz="1400" b="0" i="0" u="none" strike="noStrike" kern="0" cap="none" spc="0" normalizeH="0" baseline="0" noProof="0" dirty="0">
              <a:ln>
                <a:noFill/>
              </a:ln>
              <a:solidFill>
                <a:srgbClr val="FFFF00"/>
              </a:solidFill>
              <a:effectLst/>
              <a:uLnTx/>
              <a:uFillTx/>
              <a:latin typeface="Times New Roman" pitchFamily="18" charset="0"/>
              <a:ea typeface="+mn-ea"/>
              <a:cs typeface="+mn-cs"/>
            </a:endParaRPr>
          </a:p>
        </p:txBody>
      </p:sp>
      <p:pic>
        <p:nvPicPr>
          <p:cNvPr id="24576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087515"/>
      </p:ext>
    </p:extLst>
  </p:cSld>
  <p:clrMapOvr>
    <a:masterClrMapping/>
  </p:clrMapOvr>
  <p:transition>
    <p:cover dir="l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ow burning ques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4625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143000" y="878176"/>
            <a:ext cx="6400800" cy="661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defTabSz="311012" eaLnBrk="1">
              <a:lnSpc>
                <a:spcPct val="93000"/>
              </a:lnSpc>
              <a:buClr>
                <a:srgbClr val="000000"/>
              </a:buClr>
              <a:buSzPct val="45000"/>
              <a:tabLst>
                <a:tab pos="542925" algn="l"/>
                <a:tab pos="1085850" algn="l"/>
                <a:tab pos="1628775" algn="l"/>
                <a:tab pos="2171700" algn="l"/>
                <a:tab pos="2714625" algn="l"/>
                <a:tab pos="3257550" algn="l"/>
                <a:tab pos="3800475" algn="l"/>
                <a:tab pos="4343400" algn="l"/>
                <a:tab pos="4886325" algn="l"/>
                <a:tab pos="5429250" algn="l"/>
                <a:tab pos="5972175" algn="l"/>
                <a:tab pos="6515100" algn="l"/>
              </a:tabLst>
              <a:defRPr/>
            </a:pPr>
            <a:r>
              <a:rPr lang="en-GB" altLang="en-US" sz="2100" b="1" kern="0" dirty="0">
                <a:latin typeface="Arial" charset="0"/>
              </a:rPr>
              <a:t>DIFFICULTIES IN GRADING FIBROSIS</a:t>
            </a:r>
          </a:p>
          <a:p>
            <a:pPr algn="ctr" defTabSz="311012" eaLnBrk="1">
              <a:lnSpc>
                <a:spcPct val="93000"/>
              </a:lnSpc>
              <a:buClr>
                <a:srgbClr val="000000"/>
              </a:buClr>
              <a:buSzPct val="45000"/>
              <a:tabLst>
                <a:tab pos="542925" algn="l"/>
                <a:tab pos="1085850" algn="l"/>
                <a:tab pos="1628775" algn="l"/>
                <a:tab pos="2171700" algn="l"/>
                <a:tab pos="2714625" algn="l"/>
                <a:tab pos="3257550" algn="l"/>
                <a:tab pos="3800475" algn="l"/>
                <a:tab pos="4343400" algn="l"/>
                <a:tab pos="4886325" algn="l"/>
                <a:tab pos="5429250" algn="l"/>
                <a:tab pos="5972175" algn="l"/>
                <a:tab pos="6515100" algn="l"/>
              </a:tabLst>
              <a:defRPr/>
            </a:pPr>
            <a:r>
              <a:rPr lang="en-GB" altLang="en-US" sz="2100" b="1" kern="0" dirty="0">
                <a:latin typeface="Arial" charset="0"/>
              </a:rPr>
              <a:t>% Area Occupied vs % Morphologically Abnormal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0800" y="5560065"/>
            <a:ext cx="1425600" cy="2840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760" y="1614212"/>
            <a:ext cx="5680800" cy="36702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733761" y="5336482"/>
            <a:ext cx="2938680" cy="173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pPr defTabSz="311012" eaLnBrk="1">
              <a:lnSpc>
                <a:spcPct val="93000"/>
              </a:lnSpc>
              <a:buClr>
                <a:srgbClr val="000000"/>
              </a:buClr>
              <a:buSzPct val="45000"/>
              <a:tabLst>
                <a:tab pos="542925" algn="l"/>
                <a:tab pos="1085850" algn="l"/>
                <a:tab pos="1628775" algn="l"/>
                <a:tab pos="2171700" algn="l"/>
                <a:tab pos="2714625" algn="l"/>
              </a:tabLst>
              <a:defRPr/>
            </a:pPr>
            <a:r>
              <a:rPr lang="en-GB" altLang="en-US" sz="825" b="1" kern="0">
                <a:latin typeface="Arial" charset="0"/>
              </a:rPr>
              <a:t>Alton B. Farris et al. JASN 2011;22:176-186</a:t>
            </a:r>
          </a:p>
        </p:txBody>
      </p:sp>
      <p:sp>
        <p:nvSpPr>
          <p:cNvPr id="3077" name="Text Box 5"/>
          <p:cNvSpPr txBox="1">
            <a:spLocks noChangeArrowheads="1"/>
          </p:cNvSpPr>
          <p:nvPr/>
        </p:nvSpPr>
        <p:spPr bwMode="auto">
          <a:xfrm>
            <a:off x="1200150" y="5086351"/>
            <a:ext cx="3697920" cy="498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pPr marL="64294" indent="-64294" defTabSz="311012" eaLnBrk="1">
              <a:lnSpc>
                <a:spcPct val="93000"/>
              </a:lnSpc>
              <a:buClr>
                <a:srgbClr val="000000"/>
              </a:buClr>
              <a:buSzPct val="45000"/>
              <a:tabLst>
                <a:tab pos="542925" algn="l"/>
                <a:tab pos="1085850" algn="l"/>
                <a:tab pos="1628775" algn="l"/>
                <a:tab pos="2171700" algn="l"/>
                <a:tab pos="2714625" algn="l"/>
                <a:tab pos="3257550" algn="l"/>
                <a:tab pos="3800475" algn="l"/>
              </a:tabLst>
              <a:defRPr/>
            </a:pPr>
            <a:r>
              <a:rPr lang="en-GB" altLang="en-US" sz="675" kern="0" dirty="0">
                <a:latin typeface="Arial" charset="0"/>
              </a:rPr>
              <a:t>©2011 by American Society of Nephrology</a:t>
            </a:r>
          </a:p>
        </p:txBody>
      </p:sp>
    </p:spTree>
    <p:extLst>
      <p:ext uri="{BB962C8B-B14F-4D97-AF65-F5344CB8AC3E}">
        <p14:creationId xmlns:p14="http://schemas.microsoft.com/office/powerpoint/2010/main" val="7604292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1657350" y="554355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8" tIns="34280" rIns="68558" bIns="3428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587" eaLnBrk="1" hangingPunct="1">
              <a:spcBef>
                <a:spcPct val="0"/>
              </a:spcBef>
              <a:buNone/>
              <a:defRPr/>
            </a:pPr>
            <a:endParaRPr lang="en-US" altLang="en-US" sz="1800">
              <a:solidFill>
                <a:srgbClr val="000000"/>
              </a:solidFill>
              <a:ea typeface="+mn-ea"/>
              <a:cs typeface="Arial" pitchFamily="34" charset="0"/>
            </a:endParaRPr>
          </a:p>
        </p:txBody>
      </p:sp>
      <p:sp>
        <p:nvSpPr>
          <p:cNvPr id="78851" name="Rectangle 3"/>
          <p:cNvSpPr>
            <a:spLocks noChangeArrowheads="1"/>
          </p:cNvSpPr>
          <p:nvPr/>
        </p:nvSpPr>
        <p:spPr bwMode="auto">
          <a:xfrm>
            <a:off x="3486150" y="5543550"/>
            <a:ext cx="21717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8" tIns="34280" rIns="68558" bIns="3428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587" eaLnBrk="1" hangingPunct="1">
              <a:spcBef>
                <a:spcPct val="0"/>
              </a:spcBef>
              <a:buNone/>
              <a:defRPr/>
            </a:pPr>
            <a:endParaRPr lang="en-US" altLang="en-US" sz="1800">
              <a:solidFill>
                <a:srgbClr val="000000"/>
              </a:solidFill>
              <a:ea typeface="+mn-ea"/>
              <a:cs typeface="Arial" pitchFamily="34" charset="0"/>
            </a:endParaRPr>
          </a:p>
        </p:txBody>
      </p:sp>
      <p:sp>
        <p:nvSpPr>
          <p:cNvPr id="78852" name="Rectangle 4"/>
          <p:cNvSpPr>
            <a:spLocks noGrp="1" noChangeArrowheads="1"/>
          </p:cNvSpPr>
          <p:nvPr>
            <p:ph type="title"/>
          </p:nvPr>
        </p:nvSpPr>
        <p:spPr>
          <a:xfrm>
            <a:off x="1125415" y="4400550"/>
            <a:ext cx="6840416" cy="1600200"/>
          </a:xfrm>
          <a:extLst>
            <a:ext uri="{91240B29-F687-4F45-9708-019B960494DF}">
              <a14:hiddenLine xmlns:a14="http://schemas.microsoft.com/office/drawing/2010/main" w="12700">
                <a:solidFill>
                  <a:schemeClr val="tx1"/>
                </a:solidFill>
                <a:miter lim="800000"/>
                <a:headEnd/>
                <a:tailEnd/>
              </a14:hiddenLine>
            </a:ext>
          </a:extLst>
        </p:spPr>
        <p:txBody>
          <a:bodyPr vert="horz" wrap="square" lIns="67846" tIns="33327" rIns="67846" bIns="33327" numCol="1" anchor="ctr" anchorCtr="0" compatLnSpc="1">
            <a:prstTxWarp prst="textNoShape">
              <a:avLst/>
            </a:prstTxWarp>
          </a:bodyPr>
          <a:lstStyle/>
          <a:p>
            <a:pPr eaLnBrk="1" hangingPunct="1"/>
            <a:r>
              <a:rPr lang="en-US" altLang="en-US" sz="3000" dirty="0">
                <a:solidFill>
                  <a:srgbClr val="FFFF00"/>
                </a:solidFill>
              </a:rPr>
              <a:t>% area occupied by collagen ~20% or less</a:t>
            </a:r>
            <a:br>
              <a:rPr lang="en-US" altLang="en-US" sz="3000" dirty="0">
                <a:solidFill>
                  <a:srgbClr val="FFFF00"/>
                </a:solidFill>
              </a:rPr>
            </a:br>
            <a:r>
              <a:rPr lang="en-US" altLang="en-US" sz="3000" dirty="0">
                <a:solidFill>
                  <a:srgbClr val="FFFF00"/>
                </a:solidFill>
              </a:rPr>
              <a:t> </a:t>
            </a:r>
            <a:br>
              <a:rPr lang="en-US" altLang="en-US" sz="3000" dirty="0">
                <a:solidFill>
                  <a:srgbClr val="FFFF00"/>
                </a:solidFill>
              </a:rPr>
            </a:br>
            <a:r>
              <a:rPr lang="en-US" altLang="en-US" sz="3000" dirty="0">
                <a:solidFill>
                  <a:srgbClr val="FFFF00"/>
                </a:solidFill>
              </a:rPr>
              <a:t>% morphologically abnormal = 100%</a:t>
            </a:r>
            <a:endParaRPr lang="en-US" altLang="en-US" sz="2100" dirty="0">
              <a:solidFill>
                <a:srgbClr val="FFFF00"/>
              </a:solidFill>
            </a:endParaRPr>
          </a:p>
        </p:txBody>
      </p:sp>
      <p:sp>
        <p:nvSpPr>
          <p:cNvPr id="78853" name="Rectangle 5"/>
          <p:cNvSpPr>
            <a:spLocks noGrp="1" noChangeArrowheads="1"/>
          </p:cNvSpPr>
          <p:nvPr>
            <p:ph type="body" idx="1"/>
          </p:nvPr>
        </p:nvSpPr>
        <p:spPr>
          <a:extLst>
            <a:ext uri="{91240B29-F687-4F45-9708-019B960494DF}">
              <a14:hiddenLine xmlns:a14="http://schemas.microsoft.com/office/drawing/2010/main" w="12700">
                <a:solidFill>
                  <a:schemeClr val="tx1"/>
                </a:solidFill>
                <a:miter lim="800000"/>
                <a:headEnd/>
                <a:tailEnd/>
              </a14:hiddenLine>
            </a:ext>
          </a:extLst>
        </p:spPr>
        <p:txBody>
          <a:bodyPr vert="horz" wrap="square" lIns="67846" tIns="33327" rIns="67846" bIns="33327" numCol="1" anchor="t" anchorCtr="0" compatLnSpc="1">
            <a:prstTxWarp prst="textNoShape">
              <a:avLst/>
            </a:prstTxWarp>
          </a:bodyPr>
          <a:lstStyle/>
          <a:p>
            <a:pPr marL="0" indent="0" eaLnBrk="1" hangingPunct="1">
              <a:buNone/>
            </a:pPr>
            <a:r>
              <a:rPr lang="en-US" altLang="en-US" sz="2100" dirty="0">
                <a:solidFill>
                  <a:schemeClr val="bg1"/>
                </a:solidFill>
              </a:rPr>
              <a:t>	</a:t>
            </a:r>
          </a:p>
        </p:txBody>
      </p:sp>
      <p:pic>
        <p:nvPicPr>
          <p:cNvPr id="788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7250"/>
            <a:ext cx="68580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954069"/>
      </p:ext>
    </p:extLst>
  </p:cSld>
  <p:clrMapOvr>
    <a:masterClrMapping/>
  </p:clrMapOvr>
  <p:transition>
    <p:cover dir="ld"/>
  </p:transition>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89FAD0-2208-4167-8326-F033301A3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1057"/>
            <a:ext cx="4449880" cy="4572000"/>
          </a:xfrm>
          <a:prstGeom prst="rect">
            <a:avLst/>
          </a:prstGeom>
        </p:spPr>
      </p:pic>
      <p:pic>
        <p:nvPicPr>
          <p:cNvPr id="5" name="Picture 4">
            <a:extLst>
              <a:ext uri="{FF2B5EF4-FFF2-40B4-BE49-F238E27FC236}">
                <a16:creationId xmlns:a16="http://schemas.microsoft.com/office/drawing/2014/main" id="{F93B757D-3DDD-4557-9339-4477AC35E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9880" y="1241057"/>
            <a:ext cx="4787944" cy="4572000"/>
          </a:xfrm>
          <a:prstGeom prst="rect">
            <a:avLst/>
          </a:prstGeom>
        </p:spPr>
      </p:pic>
      <p:sp>
        <p:nvSpPr>
          <p:cNvPr id="6" name="TextBox 5">
            <a:extLst>
              <a:ext uri="{FF2B5EF4-FFF2-40B4-BE49-F238E27FC236}">
                <a16:creationId xmlns:a16="http://schemas.microsoft.com/office/drawing/2014/main" id="{2379267E-5B1C-40F0-9E22-988648412A33}"/>
              </a:ext>
            </a:extLst>
          </p:cNvPr>
          <p:cNvSpPr txBox="1"/>
          <p:nvPr/>
        </p:nvSpPr>
        <p:spPr>
          <a:xfrm>
            <a:off x="1143001" y="857251"/>
            <a:ext cx="6858001" cy="461665"/>
          </a:xfrm>
          <a:prstGeom prst="rect">
            <a:avLst/>
          </a:prstGeom>
          <a:noFill/>
        </p:spPr>
        <p:txBody>
          <a:bodyPr wrap="square" rtlCol="0">
            <a:spAutoFit/>
          </a:bodyPr>
          <a:lstStyle/>
          <a:p>
            <a:pPr defTabSz="685587" eaLnBrk="1" fontAlgn="auto" hangingPunct="1">
              <a:spcBef>
                <a:spcPts val="0"/>
              </a:spcBef>
              <a:spcAft>
                <a:spcPts val="0"/>
              </a:spcAft>
              <a:defRPr/>
            </a:pPr>
            <a:r>
              <a:rPr lang="en-US" dirty="0">
                <a:solidFill>
                  <a:srgbClr val="FFFF00"/>
                </a:solidFill>
                <a:latin typeface="Times New Roman"/>
                <a:ea typeface="+mn-ea"/>
                <a:cs typeface="+mn-cs"/>
              </a:rPr>
              <a:t>Dx Implications of the Dissociation IF from TA</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6604F4C6-E80D-546F-E8AB-592F0BC23DDE}"/>
                  </a:ext>
                </a:extLst>
              </p:cNvPr>
              <p:cNvGraphicFramePr>
                <a:graphicFrameLocks noChangeAspect="1"/>
              </p:cNvGraphicFramePr>
              <p:nvPr/>
            </p:nvGraphicFramePr>
            <p:xfrm>
              <a:off x="5751674" y="-2504395"/>
              <a:ext cx="2286000" cy="1285875"/>
            </p:xfrm>
            <a:graphic>
              <a:graphicData uri="http://schemas.microsoft.com/office/powerpoint/2016/slidezoom">
                <pslz:sldZm>
                  <pslz:sldZmObj sldId="3440" cId="714163828">
                    <pslz:zmPr id="{3B7C502B-CE23-4A51-9FE4-4D5D0E177618}" returnToParent="0" transitionDur="1000">
                      <p166:blipFill xmlns:p166="http://schemas.microsoft.com/office/powerpoint/2016/6/main">
                        <a:blip r:embed="rId5"/>
                        <a:stretch>
                          <a:fillRect/>
                        </a:stretch>
                      </p166:blipFill>
                      <p166:spPr xmlns:p166="http://schemas.microsoft.com/office/powerpoint/2016/6/main">
                        <a:xfrm>
                          <a:off x="0" y="0"/>
                          <a:ext cx="2286000" cy="1285875"/>
                        </a:xfrm>
                        <a:prstGeom prst="rect">
                          <a:avLst/>
                        </a:prstGeom>
                        <a:ln w="3175">
                          <a:solidFill>
                            <a:prstClr val="ltGray"/>
                          </a:solidFill>
                        </a:ln>
                      </p166:spPr>
                    </pslz:zmPr>
                  </pslz:sldZmObj>
                </pslz:sldZm>
              </a:graphicData>
            </a:graphic>
          </p:graphicFrame>
        </mc:Choice>
        <mc:Fallback xmlns="">
          <p:pic>
            <p:nvPicPr>
              <p:cNvPr id="4" name="Slide Zoom 3">
                <a:hlinkClick r:id="rId6" action="ppaction://hlinksldjump"/>
                <a:extLst>
                  <a:ext uri="{FF2B5EF4-FFF2-40B4-BE49-F238E27FC236}">
                    <a16:creationId xmlns:a16="http://schemas.microsoft.com/office/drawing/2014/main" id="{6604F4C6-E80D-546F-E8AB-592F0BC23DDE}"/>
                  </a:ext>
                </a:extLst>
              </p:cNvPr>
              <p:cNvPicPr>
                <a:picLocks noGrp="1" noRot="1" noChangeAspect="1" noMove="1" noResize="1" noEditPoints="1" noAdjustHandles="1" noChangeArrowheads="1" noChangeShapeType="1"/>
              </p:cNvPicPr>
              <p:nvPr/>
            </p:nvPicPr>
            <p:blipFill>
              <a:blip r:embed="rId7"/>
              <a:stretch>
                <a:fillRect/>
              </a:stretch>
            </p:blipFill>
            <p:spPr>
              <a:xfrm>
                <a:off x="5751674" y="-2504395"/>
                <a:ext cx="2286000" cy="1285875"/>
              </a:xfrm>
              <a:prstGeom prst="rect">
                <a:avLst/>
              </a:prstGeom>
              <a:ln w="3175">
                <a:solidFill>
                  <a:prstClr val="ltGray"/>
                </a:solidFill>
              </a:ln>
            </p:spPr>
          </p:pic>
        </mc:Fallback>
      </mc:AlternateContent>
    </p:spTree>
    <p:extLst>
      <p:ext uri="{BB962C8B-B14F-4D97-AF65-F5344CB8AC3E}">
        <p14:creationId xmlns:p14="http://schemas.microsoft.com/office/powerpoint/2010/main" val="714163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2729484"/>
            <a:ext cx="2743200" cy="1399032"/>
          </a:xfrm>
          <a:prstGeom prst="rect">
            <a:avLst/>
          </a:prstGeom>
        </p:spPr>
      </p:pic>
      <p:sp>
        <p:nvSpPr>
          <p:cNvPr id="4" name="TextBox 3">
            <a:extLst>
              <a:ext uri="{FF2B5EF4-FFF2-40B4-BE49-F238E27FC236}">
                <a16:creationId xmlns:a16="http://schemas.microsoft.com/office/drawing/2014/main" id="{B885596B-7DCD-3597-F483-0A719607BCA1}"/>
              </a:ext>
            </a:extLst>
          </p:cNvPr>
          <p:cNvSpPr txBox="1"/>
          <p:nvPr/>
        </p:nvSpPr>
        <p:spPr>
          <a:xfrm>
            <a:off x="2286001" y="1651047"/>
            <a:ext cx="4491935" cy="461665"/>
          </a:xfrm>
          <a:prstGeom prst="rect">
            <a:avLst/>
          </a:prstGeom>
          <a:noFill/>
        </p:spPr>
        <p:txBody>
          <a:bodyPr wrap="none" rtlCol="0">
            <a:spAutoFit/>
          </a:bodyPr>
          <a:lstStyle/>
          <a:p>
            <a:pPr defTabSz="685587" eaLnBrk="1" fontAlgn="auto" hangingPunct="1">
              <a:spcBef>
                <a:spcPts val="0"/>
              </a:spcBef>
              <a:spcAft>
                <a:spcPts val="0"/>
              </a:spcAft>
              <a:defRPr/>
            </a:pPr>
            <a:r>
              <a:rPr lang="en-US" sz="1350" dirty="0">
                <a:solidFill>
                  <a:srgbClr val="000000"/>
                </a:solidFill>
                <a:latin typeface="Times New Roman"/>
              </a:rPr>
              <a:t>     </a:t>
            </a:r>
            <a:r>
              <a:rPr lang="en-US" dirty="0">
                <a:solidFill>
                  <a:srgbClr val="000000"/>
                </a:solidFill>
                <a:latin typeface="Arial" panose="020B0604020202020204" pitchFamily="34" charset="0"/>
                <a:cs typeface="Arial" panose="020B0604020202020204" pitchFamily="34" charset="0"/>
              </a:rPr>
              <a:t>ci Can be Patchy or Confluent</a:t>
            </a:r>
          </a:p>
        </p:txBody>
      </p:sp>
      <p:sp>
        <p:nvSpPr>
          <p:cNvPr id="6" name="TextBox 5">
            <a:extLst>
              <a:ext uri="{FF2B5EF4-FFF2-40B4-BE49-F238E27FC236}">
                <a16:creationId xmlns:a16="http://schemas.microsoft.com/office/drawing/2014/main" id="{9DE94536-1992-127E-AAF4-556652CC1F9D}"/>
              </a:ext>
            </a:extLst>
          </p:cNvPr>
          <p:cNvSpPr txBox="1"/>
          <p:nvPr/>
        </p:nvSpPr>
        <p:spPr>
          <a:xfrm>
            <a:off x="3186113" y="2512211"/>
            <a:ext cx="1281120" cy="230832"/>
          </a:xfrm>
          <a:prstGeom prst="rect">
            <a:avLst/>
          </a:prstGeom>
          <a:noFill/>
        </p:spPr>
        <p:txBody>
          <a:bodyPr wrap="none" rtlCol="0">
            <a:spAutoFit/>
          </a:bodyPr>
          <a:lstStyle/>
          <a:p>
            <a:pPr defTabSz="685587" eaLnBrk="1" fontAlgn="auto" hangingPunct="1">
              <a:spcBef>
                <a:spcPts val="0"/>
              </a:spcBef>
              <a:spcAft>
                <a:spcPts val="0"/>
              </a:spcAft>
              <a:defRPr/>
            </a:pPr>
            <a:r>
              <a:rPr lang="en-US" sz="900" dirty="0">
                <a:solidFill>
                  <a:srgbClr val="000000"/>
                </a:solidFill>
                <a:latin typeface="Times New Roman"/>
              </a:rPr>
              <a:t>Tubules alone excluded</a:t>
            </a:r>
          </a:p>
        </p:txBody>
      </p:sp>
      <p:sp>
        <p:nvSpPr>
          <p:cNvPr id="7" name="TextBox 6">
            <a:extLst>
              <a:ext uri="{FF2B5EF4-FFF2-40B4-BE49-F238E27FC236}">
                <a16:creationId xmlns:a16="http://schemas.microsoft.com/office/drawing/2014/main" id="{95B675BE-04F2-C299-3780-11A7024D5315}"/>
              </a:ext>
            </a:extLst>
          </p:cNvPr>
          <p:cNvSpPr txBox="1"/>
          <p:nvPr/>
        </p:nvSpPr>
        <p:spPr>
          <a:xfrm>
            <a:off x="4572001" y="2521736"/>
            <a:ext cx="1457450" cy="230832"/>
          </a:xfrm>
          <a:prstGeom prst="rect">
            <a:avLst/>
          </a:prstGeom>
          <a:noFill/>
        </p:spPr>
        <p:txBody>
          <a:bodyPr wrap="none" rtlCol="0">
            <a:spAutoFit/>
          </a:bodyPr>
          <a:lstStyle/>
          <a:p>
            <a:pPr defTabSz="685587" eaLnBrk="1" fontAlgn="auto" hangingPunct="1">
              <a:spcBef>
                <a:spcPts val="0"/>
              </a:spcBef>
              <a:spcAft>
                <a:spcPts val="0"/>
              </a:spcAft>
              <a:defRPr/>
            </a:pPr>
            <a:r>
              <a:rPr lang="en-US" sz="900" dirty="0">
                <a:solidFill>
                  <a:srgbClr val="000000"/>
                </a:solidFill>
                <a:latin typeface="Times New Roman"/>
              </a:rPr>
              <a:t>Glomeruli excluded as well</a:t>
            </a:r>
          </a:p>
        </p:txBody>
      </p:sp>
      <p:sp>
        <p:nvSpPr>
          <p:cNvPr id="9" name="TextBox 8">
            <a:extLst>
              <a:ext uri="{FF2B5EF4-FFF2-40B4-BE49-F238E27FC236}">
                <a16:creationId xmlns:a16="http://schemas.microsoft.com/office/drawing/2014/main" id="{5F502A5F-32D1-14BB-38FA-91CE1380A7CC}"/>
              </a:ext>
            </a:extLst>
          </p:cNvPr>
          <p:cNvSpPr txBox="1"/>
          <p:nvPr/>
        </p:nvSpPr>
        <p:spPr>
          <a:xfrm>
            <a:off x="2783398" y="4147362"/>
            <a:ext cx="4580100" cy="1685077"/>
          </a:xfrm>
          <a:prstGeom prst="rect">
            <a:avLst/>
          </a:prstGeom>
          <a:noFill/>
        </p:spPr>
        <p:txBody>
          <a:bodyPr wrap="none" rtlCol="0">
            <a:spAutoFit/>
          </a:bodyPr>
          <a:lstStyle/>
          <a:p>
            <a:pPr defTabSz="685587" eaLnBrk="1" fontAlgn="auto" hangingPunct="1">
              <a:spcBef>
                <a:spcPts val="0"/>
              </a:spcBef>
              <a:spcAft>
                <a:spcPts val="0"/>
              </a:spcAft>
              <a:defRPr/>
            </a:pPr>
            <a:endParaRPr lang="en-US" sz="1350" dirty="0">
              <a:solidFill>
                <a:srgbClr val="000000"/>
              </a:solidFill>
              <a:latin typeface="Times New Roman"/>
            </a:endParaRPr>
          </a:p>
          <a:p>
            <a:pPr defTabSz="685587" eaLnBrk="1" fontAlgn="auto" hangingPunct="1">
              <a:spcBef>
                <a:spcPts val="0"/>
              </a:spcBef>
              <a:spcAft>
                <a:spcPts val="0"/>
              </a:spcAft>
              <a:defRPr/>
            </a:pPr>
            <a:r>
              <a:rPr lang="en-US" sz="1350" dirty="0">
                <a:solidFill>
                  <a:srgbClr val="000000"/>
                </a:solidFill>
                <a:latin typeface="Times New Roman"/>
              </a:rPr>
              <a:t>% Fibrosis assessed as per cent of total area can never be 100%</a:t>
            </a:r>
          </a:p>
          <a:p>
            <a:pPr defTabSz="685587" eaLnBrk="1" fontAlgn="auto" hangingPunct="1">
              <a:spcBef>
                <a:spcPts val="0"/>
              </a:spcBef>
              <a:spcAft>
                <a:spcPts val="0"/>
              </a:spcAft>
              <a:defRPr/>
            </a:pPr>
            <a:endParaRPr lang="en-US" sz="1350" dirty="0">
              <a:solidFill>
                <a:srgbClr val="000000"/>
              </a:solidFill>
              <a:latin typeface="Times New Roman"/>
            </a:endParaRPr>
          </a:p>
          <a:p>
            <a:pPr defTabSz="685587" eaLnBrk="1" fontAlgn="auto" hangingPunct="1">
              <a:spcBef>
                <a:spcPts val="0"/>
              </a:spcBef>
              <a:spcAft>
                <a:spcPts val="0"/>
              </a:spcAft>
              <a:defRPr/>
            </a:pPr>
            <a:r>
              <a:rPr lang="en-US" sz="1350" dirty="0">
                <a:solidFill>
                  <a:srgbClr val="000000"/>
                </a:solidFill>
                <a:latin typeface="Times New Roman"/>
              </a:rPr>
              <a:t>Upper limit dependent on residual mass PCT &amp; glomeruli </a:t>
            </a:r>
          </a:p>
          <a:p>
            <a:pPr defTabSz="685587" eaLnBrk="1" fontAlgn="auto" hangingPunct="1">
              <a:spcBef>
                <a:spcPts val="0"/>
              </a:spcBef>
              <a:spcAft>
                <a:spcPts val="0"/>
              </a:spcAft>
              <a:defRPr/>
            </a:pPr>
            <a:endParaRPr lang="en-US" sz="1350" dirty="0">
              <a:solidFill>
                <a:srgbClr val="000000"/>
              </a:solidFill>
              <a:latin typeface="Times New Roman"/>
            </a:endParaRPr>
          </a:p>
          <a:p>
            <a:pPr defTabSz="685587" eaLnBrk="1" fontAlgn="auto" hangingPunct="1">
              <a:spcBef>
                <a:spcPts val="0"/>
              </a:spcBef>
              <a:spcAft>
                <a:spcPts val="0"/>
              </a:spcAft>
              <a:defRPr/>
            </a:pPr>
            <a:endParaRPr lang="en-US" sz="1350" dirty="0">
              <a:solidFill>
                <a:srgbClr val="000000"/>
              </a:solidFill>
              <a:latin typeface="Times New Roman"/>
            </a:endParaRPr>
          </a:p>
          <a:p>
            <a:pPr defTabSz="685587" eaLnBrk="1" fontAlgn="auto" hangingPunct="1">
              <a:spcBef>
                <a:spcPts val="0"/>
              </a:spcBef>
              <a:spcAft>
                <a:spcPts val="0"/>
              </a:spcAft>
              <a:defRPr/>
            </a:pPr>
            <a:endParaRPr lang="en-US" sz="1350" dirty="0">
              <a:solidFill>
                <a:srgbClr val="000000"/>
              </a:solidFill>
              <a:latin typeface="Times New Roman"/>
            </a:endParaRPr>
          </a:p>
          <a:p>
            <a:pPr defTabSz="685587" eaLnBrk="1" fontAlgn="auto" hangingPunct="1">
              <a:spcBef>
                <a:spcPts val="0"/>
              </a:spcBef>
              <a:spcAft>
                <a:spcPts val="0"/>
              </a:spcAft>
              <a:defRPr/>
            </a:pPr>
            <a:r>
              <a:rPr lang="en-US" sz="900" dirty="0">
                <a:solidFill>
                  <a:srgbClr val="000000"/>
                </a:solidFill>
                <a:latin typeface="Times New Roman"/>
              </a:rPr>
              <a:t>Farris et al. Am J Transplant 2014: 14: 897</a:t>
            </a:r>
          </a:p>
        </p:txBody>
      </p:sp>
    </p:spTree>
    <p:extLst>
      <p:ext uri="{BB962C8B-B14F-4D97-AF65-F5344CB8AC3E}">
        <p14:creationId xmlns:p14="http://schemas.microsoft.com/office/powerpoint/2010/main" val="21720640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491" y="2213420"/>
            <a:ext cx="2743200" cy="2431161"/>
          </a:xfrm>
          <a:prstGeom prst="rect">
            <a:avLst/>
          </a:prstGeom>
        </p:spPr>
      </p:pic>
      <p:sp>
        <p:nvSpPr>
          <p:cNvPr id="3" name="TextBox 2"/>
          <p:cNvSpPr txBox="1"/>
          <p:nvPr/>
        </p:nvSpPr>
        <p:spPr>
          <a:xfrm>
            <a:off x="3143250" y="5723752"/>
            <a:ext cx="2468946" cy="253916"/>
          </a:xfrm>
          <a:prstGeom prst="rect">
            <a:avLst/>
          </a:prstGeom>
          <a:noFill/>
        </p:spPr>
        <p:txBody>
          <a:bodyPr wrap="none" rtlCol="0">
            <a:spAutoFit/>
          </a:bodyPr>
          <a:lstStyle/>
          <a:p>
            <a:pPr defTabSz="685587" eaLnBrk="1" fontAlgn="auto" hangingPunct="1">
              <a:spcBef>
                <a:spcPts val="0"/>
              </a:spcBef>
              <a:spcAft>
                <a:spcPts val="0"/>
              </a:spcAft>
              <a:defRPr/>
            </a:pPr>
            <a:r>
              <a:rPr lang="en-US" sz="1050" dirty="0">
                <a:solidFill>
                  <a:srgbClr val="000000"/>
                </a:solidFill>
                <a:latin typeface="Times New Roman"/>
              </a:rPr>
              <a:t>Farris et al Am J Transplant 2014: 14: 897</a:t>
            </a:r>
          </a:p>
        </p:txBody>
      </p:sp>
      <p:sp>
        <p:nvSpPr>
          <p:cNvPr id="4" name="TextBox 3">
            <a:extLst>
              <a:ext uri="{FF2B5EF4-FFF2-40B4-BE49-F238E27FC236}">
                <a16:creationId xmlns:a16="http://schemas.microsoft.com/office/drawing/2014/main" id="{6A6ED95D-FC7A-26D3-0C84-1FCC1A844495}"/>
              </a:ext>
            </a:extLst>
          </p:cNvPr>
          <p:cNvSpPr txBox="1"/>
          <p:nvPr/>
        </p:nvSpPr>
        <p:spPr>
          <a:xfrm flipH="1">
            <a:off x="1657350" y="1134250"/>
            <a:ext cx="5943600" cy="738664"/>
          </a:xfrm>
          <a:prstGeom prst="rect">
            <a:avLst/>
          </a:prstGeom>
          <a:noFill/>
        </p:spPr>
        <p:txBody>
          <a:bodyPr wrap="square" rtlCol="0">
            <a:spAutoFit/>
          </a:bodyPr>
          <a:lstStyle/>
          <a:p>
            <a:pPr defTabSz="685587" eaLnBrk="1" fontAlgn="auto" hangingPunct="1">
              <a:spcBef>
                <a:spcPts val="0"/>
              </a:spcBef>
              <a:spcAft>
                <a:spcPts val="0"/>
              </a:spcAft>
              <a:defRPr/>
            </a:pPr>
            <a:r>
              <a:rPr lang="en-US" sz="2100" b="1" dirty="0">
                <a:solidFill>
                  <a:srgbClr val="000000"/>
                </a:solidFill>
                <a:latin typeface="Times New Roman"/>
              </a:rPr>
              <a:t>Same % Fibrosis = Different Impact on Outcome </a:t>
            </a:r>
            <a:r>
              <a:rPr lang="en-US" sz="2100" b="1" u="sng" dirty="0">
                <a:solidFill>
                  <a:srgbClr val="FF0000"/>
                </a:solidFill>
                <a:latin typeface="Times New Roman"/>
              </a:rPr>
              <a:t>without/with</a:t>
            </a:r>
            <a:r>
              <a:rPr lang="en-US" sz="2100" b="1" dirty="0">
                <a:solidFill>
                  <a:srgbClr val="000000"/>
                </a:solidFill>
                <a:latin typeface="Times New Roman"/>
              </a:rPr>
              <a:t> Associated Tubular Atrophy </a:t>
            </a:r>
          </a:p>
        </p:txBody>
      </p:sp>
      <p:sp>
        <p:nvSpPr>
          <p:cNvPr id="6" name="TextBox 5">
            <a:extLst>
              <a:ext uri="{FF2B5EF4-FFF2-40B4-BE49-F238E27FC236}">
                <a16:creationId xmlns:a16="http://schemas.microsoft.com/office/drawing/2014/main" id="{F928A706-1DD9-F2B3-BFAB-1E1625CD0130}"/>
              </a:ext>
            </a:extLst>
          </p:cNvPr>
          <p:cNvSpPr txBox="1"/>
          <p:nvPr/>
        </p:nvSpPr>
        <p:spPr>
          <a:xfrm flipH="1">
            <a:off x="3200399" y="4880611"/>
            <a:ext cx="4514850" cy="715581"/>
          </a:xfrm>
          <a:prstGeom prst="rect">
            <a:avLst/>
          </a:prstGeom>
          <a:noFill/>
        </p:spPr>
        <p:txBody>
          <a:bodyPr wrap="square" rtlCol="0">
            <a:spAutoFit/>
          </a:bodyPr>
          <a:lstStyle/>
          <a:p>
            <a:pPr defTabSz="685587" eaLnBrk="1" fontAlgn="auto" hangingPunct="1">
              <a:spcBef>
                <a:spcPts val="0"/>
              </a:spcBef>
              <a:spcAft>
                <a:spcPts val="0"/>
              </a:spcAft>
              <a:defRPr/>
            </a:pPr>
            <a:r>
              <a:rPr lang="en-US" sz="1350" dirty="0">
                <a:solidFill>
                  <a:srgbClr val="000000"/>
                </a:solidFill>
                <a:latin typeface="Times New Roman"/>
              </a:rPr>
              <a:t>50% fibrosis = Greater volume collagen if tubules atrophic</a:t>
            </a:r>
          </a:p>
          <a:p>
            <a:pPr defTabSz="685587" eaLnBrk="1" fontAlgn="auto" hangingPunct="1">
              <a:spcBef>
                <a:spcPts val="0"/>
              </a:spcBef>
              <a:spcAft>
                <a:spcPts val="0"/>
              </a:spcAft>
              <a:defRPr/>
            </a:pPr>
            <a:endParaRPr lang="en-US" sz="1350" dirty="0">
              <a:solidFill>
                <a:srgbClr val="000000"/>
              </a:solidFill>
              <a:latin typeface="Times New Roman"/>
            </a:endParaRPr>
          </a:p>
          <a:p>
            <a:pPr defTabSz="685587" eaLnBrk="1" fontAlgn="auto" hangingPunct="1">
              <a:spcBef>
                <a:spcPts val="0"/>
              </a:spcBef>
              <a:spcAft>
                <a:spcPts val="0"/>
              </a:spcAft>
              <a:defRPr/>
            </a:pPr>
            <a:r>
              <a:rPr lang="en-US" sz="1350" dirty="0">
                <a:solidFill>
                  <a:srgbClr val="000000"/>
                </a:solidFill>
                <a:latin typeface="Times New Roman"/>
              </a:rPr>
              <a:t>When diffusely distributed 50% looks quite subtle at 1</a:t>
            </a:r>
            <a:r>
              <a:rPr lang="en-US" sz="1350" baseline="30000" dirty="0">
                <a:solidFill>
                  <a:srgbClr val="000000"/>
                </a:solidFill>
                <a:latin typeface="Times New Roman"/>
              </a:rPr>
              <a:t>st</a:t>
            </a:r>
            <a:r>
              <a:rPr lang="en-US" sz="1350" dirty="0">
                <a:solidFill>
                  <a:srgbClr val="000000"/>
                </a:solidFill>
                <a:latin typeface="Times New Roman"/>
              </a:rPr>
              <a:t> glance </a:t>
            </a:r>
          </a:p>
        </p:txBody>
      </p:sp>
      <p:sp>
        <p:nvSpPr>
          <p:cNvPr id="7" name="Freeform: Shape 6">
            <a:extLst>
              <a:ext uri="{FF2B5EF4-FFF2-40B4-BE49-F238E27FC236}">
                <a16:creationId xmlns:a16="http://schemas.microsoft.com/office/drawing/2014/main" id="{F9F3229C-EC9B-D85E-F774-F3FAB03E8B3F}"/>
              </a:ext>
            </a:extLst>
          </p:cNvPr>
          <p:cNvSpPr/>
          <p:nvPr/>
        </p:nvSpPr>
        <p:spPr bwMode="auto">
          <a:xfrm>
            <a:off x="3303574" y="3727900"/>
            <a:ext cx="455177" cy="14474"/>
          </a:xfrm>
          <a:custGeom>
            <a:avLst/>
            <a:gdLst>
              <a:gd name="connsiteX0" fmla="*/ 606902 w 606902"/>
              <a:gd name="connsiteY0" fmla="*/ 8093 h 19299"/>
              <a:gd name="connsiteX1" fmla="*/ 258945 w 606902"/>
              <a:gd name="connsiteY1" fmla="*/ 8093 h 19299"/>
              <a:gd name="connsiteX2" fmla="*/ 0 w 606902"/>
              <a:gd name="connsiteY2" fmla="*/ 1 h 19299"/>
            </a:gdLst>
            <a:ahLst/>
            <a:cxnLst>
              <a:cxn ang="0">
                <a:pos x="connsiteX0" y="connsiteY0"/>
              </a:cxn>
              <a:cxn ang="0">
                <a:pos x="connsiteX1" y="connsiteY1"/>
              </a:cxn>
              <a:cxn ang="0">
                <a:pos x="connsiteX2" y="connsiteY2"/>
              </a:cxn>
            </a:cxnLst>
            <a:rect l="l" t="t" r="r" b="b"/>
            <a:pathLst>
              <a:path w="606902" h="19299">
                <a:moveTo>
                  <a:pt x="606902" y="8093"/>
                </a:moveTo>
                <a:cubicBezTo>
                  <a:pt x="449654" y="27749"/>
                  <a:pt x="558676" y="17460"/>
                  <a:pt x="258945" y="8093"/>
                </a:cubicBezTo>
                <a:cubicBezTo>
                  <a:pt x="-8924" y="-278"/>
                  <a:pt x="105142" y="1"/>
                  <a:pt x="0" y="1"/>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defTabSz="342900" eaLnBrk="1">
              <a:lnSpc>
                <a:spcPct val="93000"/>
              </a:lnSpc>
              <a:buClr>
                <a:srgbClr val="000000"/>
              </a:buClr>
              <a:buSzPct val="45000"/>
              <a:defRPr/>
            </a:pPr>
            <a:endParaRPr lang="en-US" sz="1800">
              <a:solidFill>
                <a:srgbClr val="000000"/>
              </a:solidFill>
              <a:latin typeface="Times New Roman" pitchFamily="16" charset="0"/>
            </a:endParaRPr>
          </a:p>
        </p:txBody>
      </p:sp>
      <p:cxnSp>
        <p:nvCxnSpPr>
          <p:cNvPr id="13" name="Straight Connector 12">
            <a:extLst>
              <a:ext uri="{FF2B5EF4-FFF2-40B4-BE49-F238E27FC236}">
                <a16:creationId xmlns:a16="http://schemas.microsoft.com/office/drawing/2014/main" id="{973AD790-A4A8-416A-8AEC-7F6AA0A0EBD2}"/>
              </a:ext>
            </a:extLst>
          </p:cNvPr>
          <p:cNvCxnSpPr/>
          <p:nvPr/>
        </p:nvCxnSpPr>
        <p:spPr bwMode="auto">
          <a:xfrm>
            <a:off x="2857500" y="3771900"/>
            <a:ext cx="0" cy="28575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C2C26A9A-81D7-22A9-316F-28C532DA00AA}"/>
              </a:ext>
            </a:extLst>
          </p:cNvPr>
          <p:cNvCxnSpPr/>
          <p:nvPr/>
        </p:nvCxnSpPr>
        <p:spPr bwMode="auto">
          <a:xfrm>
            <a:off x="5943600" y="4057650"/>
            <a:ext cx="0" cy="22860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343242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Times New Roman" panose="02020603050405020304" pitchFamily="18" charset="0"/>
              <a:ea typeface="+mn-ea"/>
              <a:cs typeface="Arial" charset="0"/>
            </a:endParaRPr>
          </a:p>
        </p:txBody>
      </p:sp>
      <p:sp>
        <p:nvSpPr>
          <p:cNvPr id="88067"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Times New Roman" panose="02020603050405020304" pitchFamily="18" charset="0"/>
              <a:ea typeface="+mn-ea"/>
              <a:cs typeface="Arial" charset="0"/>
            </a:endParaRPr>
          </a:p>
        </p:txBody>
      </p:sp>
      <p:sp>
        <p:nvSpPr>
          <p:cNvPr id="88068" name="Rectangle 4"/>
          <p:cNvSpPr>
            <a:spLocks noGrp="1" noChangeArrowheads="1"/>
          </p:cNvSpPr>
          <p:nvPr>
            <p:ph type="title"/>
          </p:nvPr>
        </p:nvSpPr>
        <p:spPr>
          <a:xfrm>
            <a:off x="533400" y="19050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4000" dirty="0">
                <a:solidFill>
                  <a:srgbClr val="FFFF00"/>
                </a:solidFill>
              </a:rPr>
              <a:t>Illustrations of Current Diagnostic Criteria and Grades</a:t>
            </a:r>
          </a:p>
        </p:txBody>
      </p:sp>
      <p:sp>
        <p:nvSpPr>
          <p:cNvPr id="88069" name="Rectangle 5"/>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0" indent="0" eaLnBrk="1" hangingPunct="1">
              <a:buFontTx/>
              <a:buNone/>
            </a:pPr>
            <a:r>
              <a:rPr lang="en-US" altLang="en-US" sz="2800" dirty="0">
                <a:solidFill>
                  <a:schemeClr val="bg1"/>
                </a:solidFill>
              </a:rPr>
              <a:t>	</a:t>
            </a:r>
          </a:p>
        </p:txBody>
      </p:sp>
      <p:pic>
        <p:nvPicPr>
          <p:cNvPr id="8807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423809"/>
            <a:ext cx="2895600" cy="556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7800"/>
            <a:ext cx="2895600" cy="5562599"/>
          </a:xfrm>
          <a:prstGeom prst="rect">
            <a:avLst/>
          </a:prstGeom>
        </p:spPr>
      </p:pic>
      <p:pic>
        <p:nvPicPr>
          <p:cNvPr id="7" name="Picture 6">
            <a:extLst>
              <a:ext uri="{FF2B5EF4-FFF2-40B4-BE49-F238E27FC236}">
                <a16:creationId xmlns:a16="http://schemas.microsoft.com/office/drawing/2014/main" id="{AEE833EC-02F4-4827-A51B-5553526C09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1399819"/>
            <a:ext cx="3352800" cy="5610580"/>
          </a:xfrm>
          <a:prstGeom prst="rect">
            <a:avLst/>
          </a:prstGeom>
        </p:spPr>
      </p:pic>
      <p:sp>
        <p:nvSpPr>
          <p:cNvPr id="10" name="TextBox 9">
            <a:extLst>
              <a:ext uri="{FF2B5EF4-FFF2-40B4-BE49-F238E27FC236}">
                <a16:creationId xmlns:a16="http://schemas.microsoft.com/office/drawing/2014/main" id="{82430191-2B34-4760-BB89-CE149466CB66}"/>
              </a:ext>
            </a:extLst>
          </p:cNvPr>
          <p:cNvSpPr txBox="1"/>
          <p:nvPr/>
        </p:nvSpPr>
        <p:spPr>
          <a:xfrm>
            <a:off x="3200400" y="1475392"/>
            <a:ext cx="1981200" cy="830997"/>
          </a:xfrm>
          <a:prstGeom prst="rect">
            <a:avLst/>
          </a:prstGeom>
          <a:solidFill>
            <a:schemeClr val="accent1">
              <a:lumMod val="20000"/>
              <a:lumOff val="80000"/>
            </a:schemeClr>
          </a:solidFill>
        </p:spPr>
        <p:txBody>
          <a:bodyPr wrap="squar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Arial" charset="0"/>
              </a:rPr>
              <a:t>t-IFTA 2</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a:ea typeface="+mn-ea"/>
                <a:cs typeface="Arial" charset="0"/>
              </a:rPr>
              <a:t>caTCMR</a:t>
            </a:r>
            <a:r>
              <a:rPr kumimoji="0" lang="en-US" sz="2400" b="1" i="0" u="none" strike="noStrike" kern="1200" cap="none" spc="0" normalizeH="0" baseline="0" noProof="0" dirty="0">
                <a:ln>
                  <a:noFill/>
                </a:ln>
                <a:solidFill>
                  <a:srgbClr val="000000"/>
                </a:solidFill>
                <a:effectLst/>
                <a:uLnTx/>
                <a:uFillTx/>
                <a:latin typeface="Times New Roman"/>
                <a:ea typeface="+mn-ea"/>
                <a:cs typeface="Arial" charset="0"/>
              </a:rPr>
              <a:t> 1A</a:t>
            </a:r>
          </a:p>
        </p:txBody>
      </p:sp>
      <p:sp>
        <p:nvSpPr>
          <p:cNvPr id="11" name="TextBox 10">
            <a:extLst>
              <a:ext uri="{FF2B5EF4-FFF2-40B4-BE49-F238E27FC236}">
                <a16:creationId xmlns:a16="http://schemas.microsoft.com/office/drawing/2014/main" id="{67F236E6-049E-4BCF-B6DF-4B4648950935}"/>
              </a:ext>
            </a:extLst>
          </p:cNvPr>
          <p:cNvSpPr txBox="1"/>
          <p:nvPr/>
        </p:nvSpPr>
        <p:spPr>
          <a:xfrm>
            <a:off x="-66092" y="1475392"/>
            <a:ext cx="1752600" cy="1569660"/>
          </a:xfrm>
          <a:prstGeom prst="rect">
            <a:avLst/>
          </a:prstGeom>
          <a:solidFill>
            <a:schemeClr val="accent1">
              <a:lumMod val="20000"/>
              <a:lumOff val="80000"/>
            </a:schemeClr>
          </a:solidFill>
        </p:spPr>
        <p:txBody>
          <a:bodyPr wrap="squar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Arial" charset="0"/>
              </a:rPr>
              <a:t>IFTA  3+3</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Arial" charset="0"/>
              </a:rPr>
              <a:t>i-IFTA 3 </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Arial" charset="0"/>
              </a:rPr>
              <a:t>C4d –</a:t>
            </a:r>
            <a:r>
              <a:rPr kumimoji="0" lang="en-US" sz="2400" b="1" i="0" u="none" strike="noStrike" kern="1200" cap="none" spc="0" normalizeH="0" baseline="0" noProof="0" dirty="0" err="1">
                <a:ln>
                  <a:noFill/>
                </a:ln>
                <a:solidFill>
                  <a:srgbClr val="000000"/>
                </a:solidFill>
                <a:effectLst/>
                <a:uLnTx/>
                <a:uFillTx/>
                <a:latin typeface="Times New Roman"/>
                <a:ea typeface="+mn-ea"/>
                <a:cs typeface="Arial" charset="0"/>
              </a:rPr>
              <a:t>ve</a:t>
            </a:r>
            <a:endParaRPr kumimoji="0" lang="en-US" sz="2400" b="1" i="0" u="none" strike="noStrike" kern="1200" cap="none" spc="0" normalizeH="0" baseline="0" noProof="0" dirty="0">
              <a:ln>
                <a:noFill/>
              </a:ln>
              <a:solidFill>
                <a:srgbClr val="000000"/>
              </a:solidFill>
              <a:effectLst/>
              <a:uLnTx/>
              <a:uFillTx/>
              <a:latin typeface="Times New Roman"/>
              <a:ea typeface="+mn-ea"/>
              <a:cs typeface="Arial" charset="0"/>
            </a:endParaRP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a:ea typeface="+mn-ea"/>
                <a:cs typeface="Arial" charset="0"/>
              </a:rPr>
              <a:t>DSA</a:t>
            </a:r>
            <a:r>
              <a:rPr kumimoji="0" lang="en-US" sz="2400" b="1" i="0" u="none" strike="noStrike" kern="1200" cap="none" spc="0" normalizeH="0" baseline="0" noProof="0" dirty="0">
                <a:ln>
                  <a:noFill/>
                </a:ln>
                <a:solidFill>
                  <a:srgbClr val="000000"/>
                </a:solidFill>
                <a:effectLst/>
                <a:uLnTx/>
                <a:uFillTx/>
                <a:latin typeface="Times New Roman"/>
                <a:ea typeface="+mn-ea"/>
                <a:cs typeface="Arial" charset="0"/>
              </a:rPr>
              <a:t> -</a:t>
            </a:r>
            <a:r>
              <a:rPr kumimoji="0" lang="en-US" sz="2400" b="1" i="0" u="none" strike="noStrike" kern="1200" cap="none" spc="0" normalizeH="0" baseline="0" noProof="0" dirty="0" err="1">
                <a:ln>
                  <a:noFill/>
                </a:ln>
                <a:solidFill>
                  <a:srgbClr val="000000"/>
                </a:solidFill>
                <a:effectLst/>
                <a:uLnTx/>
                <a:uFillTx/>
                <a:latin typeface="Times New Roman"/>
                <a:ea typeface="+mn-ea"/>
                <a:cs typeface="Arial" charset="0"/>
              </a:rPr>
              <a:t>ve</a:t>
            </a:r>
            <a:endParaRPr kumimoji="0" lang="en-US" sz="2400" b="1" i="0" u="none" strike="noStrike" kern="1200" cap="none" spc="0" normalizeH="0" baseline="0" noProof="0" dirty="0">
              <a:ln>
                <a:noFill/>
              </a:ln>
              <a:solidFill>
                <a:srgbClr val="000000"/>
              </a:solidFill>
              <a:effectLst/>
              <a:uLnTx/>
              <a:uFillTx/>
              <a:latin typeface="Times New Roman"/>
              <a:ea typeface="+mn-ea"/>
              <a:cs typeface="Arial" charset="0"/>
            </a:endParaRPr>
          </a:p>
        </p:txBody>
      </p:sp>
      <p:sp>
        <p:nvSpPr>
          <p:cNvPr id="12" name="TextBox 11">
            <a:extLst>
              <a:ext uri="{FF2B5EF4-FFF2-40B4-BE49-F238E27FC236}">
                <a16:creationId xmlns:a16="http://schemas.microsoft.com/office/drawing/2014/main" id="{43E505F4-DE53-4FAE-917F-91763DA450B1}"/>
              </a:ext>
            </a:extLst>
          </p:cNvPr>
          <p:cNvSpPr txBox="1"/>
          <p:nvPr/>
        </p:nvSpPr>
        <p:spPr>
          <a:xfrm>
            <a:off x="6134100" y="1494442"/>
            <a:ext cx="1981200" cy="830997"/>
          </a:xfrm>
          <a:prstGeom prst="rect">
            <a:avLst/>
          </a:prstGeom>
          <a:solidFill>
            <a:schemeClr val="accent1">
              <a:lumMod val="20000"/>
              <a:lumOff val="80000"/>
            </a:schemeClr>
          </a:solidFill>
        </p:spPr>
        <p:txBody>
          <a:bodyPr wrap="squar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Arial" charset="0"/>
              </a:rPr>
              <a:t>t-IFTA 3</a:t>
            </a:r>
          </a:p>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a:ea typeface="+mn-ea"/>
                <a:cs typeface="Arial" charset="0"/>
              </a:rPr>
              <a:t>caTCMR</a:t>
            </a:r>
            <a:r>
              <a:rPr kumimoji="0" lang="en-US" sz="2400" b="1" i="0" u="none" strike="noStrike" kern="1200" cap="none" spc="0" normalizeH="0" baseline="0" noProof="0" dirty="0">
                <a:ln>
                  <a:noFill/>
                </a:ln>
                <a:solidFill>
                  <a:srgbClr val="000000"/>
                </a:solidFill>
                <a:effectLst/>
                <a:uLnTx/>
                <a:uFillTx/>
                <a:latin typeface="Times New Roman"/>
                <a:ea typeface="+mn-ea"/>
                <a:cs typeface="Arial" charset="0"/>
              </a:rPr>
              <a:t> 1B</a:t>
            </a:r>
          </a:p>
        </p:txBody>
      </p:sp>
    </p:spTree>
    <p:extLst>
      <p:ext uri="{BB962C8B-B14F-4D97-AF65-F5344CB8AC3E}">
        <p14:creationId xmlns:p14="http://schemas.microsoft.com/office/powerpoint/2010/main" val="2034054826"/>
      </p:ext>
    </p:extLst>
  </p:cSld>
  <p:clrMapOvr>
    <a:masterClrMapping/>
  </p:clrMapOvr>
  <p:transition>
    <p:cover dir="l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CFBC6B-0E0B-44CE-8239-6D5CC6B52D74}"/>
              </a:ext>
            </a:extLst>
          </p:cNvPr>
          <p:cNvSpPr txBox="1"/>
          <p:nvPr/>
        </p:nvSpPr>
        <p:spPr>
          <a:xfrm>
            <a:off x="228600" y="304800"/>
            <a:ext cx="8534400" cy="523220"/>
          </a:xfrm>
          <a:prstGeom prst="rect">
            <a:avLst/>
          </a:prstGeom>
          <a:noFill/>
        </p:spPr>
        <p:txBody>
          <a:bodyPr wrap="square" rtlCol="0">
            <a:spAutoFit/>
          </a:bodyPr>
          <a:lstStyle/>
          <a:p>
            <a:pPr marL="0" marR="0" lvl="0" indent="0" algn="ctr" defTabSz="91411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a:ea typeface="+mn-ea"/>
                <a:cs typeface="Arial" charset="0"/>
              </a:rPr>
              <a:t>Chronic Active TCMR, Grade II</a:t>
            </a:r>
          </a:p>
        </p:txBody>
      </p:sp>
      <p:pic>
        <p:nvPicPr>
          <p:cNvPr id="7" name="Picture 6">
            <a:extLst>
              <a:ext uri="{FF2B5EF4-FFF2-40B4-BE49-F238E27FC236}">
                <a16:creationId xmlns:a16="http://schemas.microsoft.com/office/drawing/2014/main" id="{FF92E03B-488B-411E-9347-536431046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6399"/>
            <a:ext cx="3276600" cy="5181600"/>
          </a:xfrm>
          <a:prstGeom prst="rect">
            <a:avLst/>
          </a:prstGeom>
        </p:spPr>
      </p:pic>
      <p:pic>
        <p:nvPicPr>
          <p:cNvPr id="15" name="Picture 14">
            <a:extLst>
              <a:ext uri="{FF2B5EF4-FFF2-40B4-BE49-F238E27FC236}">
                <a16:creationId xmlns:a16="http://schemas.microsoft.com/office/drawing/2014/main" id="{3155F877-E040-46C9-9B21-9977BE96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1698585"/>
            <a:ext cx="2438402" cy="5181600"/>
          </a:xfrm>
          <a:prstGeom prst="rect">
            <a:avLst/>
          </a:prstGeom>
        </p:spPr>
      </p:pic>
      <p:pic>
        <p:nvPicPr>
          <p:cNvPr id="2" name="Picture 1">
            <a:extLst>
              <a:ext uri="{FF2B5EF4-FFF2-40B4-BE49-F238E27FC236}">
                <a16:creationId xmlns:a16="http://schemas.microsoft.com/office/drawing/2014/main" id="{17D4DDC1-537D-4DCA-975F-BD3ACAB1C9E9}"/>
              </a:ext>
            </a:extLst>
          </p:cNvPr>
          <p:cNvPicPr>
            <a:picLocks noChangeAspect="1"/>
          </p:cNvPicPr>
          <p:nvPr/>
        </p:nvPicPr>
        <p:blipFill>
          <a:blip r:embed="rId5"/>
          <a:stretch>
            <a:fillRect/>
          </a:stretch>
        </p:blipFill>
        <p:spPr>
          <a:xfrm>
            <a:off x="6088284" y="1676399"/>
            <a:ext cx="3055716" cy="5203786"/>
          </a:xfrm>
          <a:prstGeom prst="rect">
            <a:avLst/>
          </a:prstGeom>
        </p:spPr>
      </p:pic>
      <p:sp>
        <p:nvSpPr>
          <p:cNvPr id="3" name="TextBox 2">
            <a:extLst>
              <a:ext uri="{FF2B5EF4-FFF2-40B4-BE49-F238E27FC236}">
                <a16:creationId xmlns:a16="http://schemas.microsoft.com/office/drawing/2014/main" id="{115ADBEC-03FF-4FCE-A1BB-5506F2619954}"/>
              </a:ext>
            </a:extLst>
          </p:cNvPr>
          <p:cNvSpPr txBox="1"/>
          <p:nvPr/>
        </p:nvSpPr>
        <p:spPr>
          <a:xfrm>
            <a:off x="6248400" y="6172200"/>
            <a:ext cx="1524000" cy="461665"/>
          </a:xfrm>
          <a:prstGeom prst="rect">
            <a:avLst/>
          </a:prstGeom>
          <a:solidFill>
            <a:srgbClr val="FFFF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charset="0"/>
                <a:cs typeface="Arial" charset="0"/>
              </a:rPr>
              <a:t>Bland CV</a:t>
            </a:r>
          </a:p>
        </p:txBody>
      </p:sp>
    </p:spTree>
    <p:extLst>
      <p:ext uri="{BB962C8B-B14F-4D97-AF65-F5344CB8AC3E}">
        <p14:creationId xmlns:p14="http://schemas.microsoft.com/office/powerpoint/2010/main" val="2249416678"/>
      </p:ext>
    </p:extLst>
  </p:cSld>
  <p:clrMapOvr>
    <a:masterClrMapping/>
  </p:clrMapOvr>
  <p:transition>
    <p:cover dir="l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725DE-99C7-93BA-B532-27120E7633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78BDF8-6481-CC11-DB09-586B24AA5BA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7528506"/>
      </p:ext>
    </p:extLst>
  </p:cSld>
  <p:clrMapOvr>
    <a:masterClrMapping/>
  </p:clrMapOvr>
  <p:transition>
    <p:cover dir="l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DBAEB2-DE72-4F39-87FC-EC3FBFA0DA93}"/>
              </a:ext>
            </a:extLst>
          </p:cNvPr>
          <p:cNvPicPr>
            <a:picLocks noChangeAspect="1"/>
          </p:cNvPicPr>
          <p:nvPr/>
        </p:nvPicPr>
        <p:blipFill>
          <a:blip r:embed="rId3"/>
          <a:stretch>
            <a:fillRect/>
          </a:stretch>
        </p:blipFill>
        <p:spPr>
          <a:xfrm>
            <a:off x="130504" y="857250"/>
            <a:ext cx="5777927" cy="1751818"/>
          </a:xfrm>
          <a:prstGeom prst="rect">
            <a:avLst/>
          </a:prstGeom>
        </p:spPr>
      </p:pic>
      <p:pic>
        <p:nvPicPr>
          <p:cNvPr id="7" name="Picture 6">
            <a:extLst>
              <a:ext uri="{FF2B5EF4-FFF2-40B4-BE49-F238E27FC236}">
                <a16:creationId xmlns:a16="http://schemas.microsoft.com/office/drawing/2014/main" id="{255D65ED-CDC0-4AFE-9A66-36C5B5147D91}"/>
              </a:ext>
            </a:extLst>
          </p:cNvPr>
          <p:cNvPicPr>
            <a:picLocks noChangeAspect="1"/>
          </p:cNvPicPr>
          <p:nvPr/>
        </p:nvPicPr>
        <p:blipFill>
          <a:blip r:embed="rId4"/>
          <a:stretch>
            <a:fillRect/>
          </a:stretch>
        </p:blipFill>
        <p:spPr>
          <a:xfrm>
            <a:off x="31936" y="2718695"/>
            <a:ext cx="5908430" cy="1629002"/>
          </a:xfrm>
          <a:prstGeom prst="rect">
            <a:avLst/>
          </a:prstGeom>
        </p:spPr>
      </p:pic>
      <p:pic>
        <p:nvPicPr>
          <p:cNvPr id="9" name="Picture 8">
            <a:extLst>
              <a:ext uri="{FF2B5EF4-FFF2-40B4-BE49-F238E27FC236}">
                <a16:creationId xmlns:a16="http://schemas.microsoft.com/office/drawing/2014/main" id="{C6421602-B54E-4FE6-84B1-6C44E6D8D934}"/>
              </a:ext>
            </a:extLst>
          </p:cNvPr>
          <p:cNvPicPr>
            <a:picLocks noChangeAspect="1"/>
          </p:cNvPicPr>
          <p:nvPr/>
        </p:nvPicPr>
        <p:blipFill rotWithShape="1">
          <a:blip r:embed="rId5"/>
          <a:srcRect r="1484"/>
          <a:stretch/>
        </p:blipFill>
        <p:spPr>
          <a:xfrm>
            <a:off x="31935" y="4347697"/>
            <a:ext cx="5757800" cy="1629002"/>
          </a:xfrm>
          <a:prstGeom prst="rect">
            <a:avLst/>
          </a:prstGeom>
        </p:spPr>
      </p:pic>
      <p:grpSp>
        <p:nvGrpSpPr>
          <p:cNvPr id="13" name="Group 12">
            <a:extLst>
              <a:ext uri="{FF2B5EF4-FFF2-40B4-BE49-F238E27FC236}">
                <a16:creationId xmlns:a16="http://schemas.microsoft.com/office/drawing/2014/main" id="{1E658D1E-7BAE-47C9-8079-7BBFB246E160}"/>
              </a:ext>
            </a:extLst>
          </p:cNvPr>
          <p:cNvGrpSpPr/>
          <p:nvPr/>
        </p:nvGrpSpPr>
        <p:grpSpPr>
          <a:xfrm>
            <a:off x="6260882" y="1733159"/>
            <a:ext cx="2294793" cy="250581"/>
            <a:chOff x="8212015" y="1318846"/>
            <a:chExt cx="3059724" cy="334108"/>
          </a:xfrm>
        </p:grpSpPr>
        <p:sp>
          <p:nvSpPr>
            <p:cNvPr id="10" name="Rectangle 9">
              <a:extLst>
                <a:ext uri="{FF2B5EF4-FFF2-40B4-BE49-F238E27FC236}">
                  <a16:creationId xmlns:a16="http://schemas.microsoft.com/office/drawing/2014/main" id="{6FC0BB29-8802-4A48-A557-33859F727AFD}"/>
                </a:ext>
              </a:extLst>
            </p:cNvPr>
            <p:cNvSpPr/>
            <p:nvPr/>
          </p:nvSpPr>
          <p:spPr>
            <a:xfrm>
              <a:off x="8212015" y="1318846"/>
              <a:ext cx="1529862" cy="334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667F8A4-9C03-4A43-9877-3DB4D571E4E6}"/>
                </a:ext>
              </a:extLst>
            </p:cNvPr>
            <p:cNvSpPr/>
            <p:nvPr/>
          </p:nvSpPr>
          <p:spPr>
            <a:xfrm>
              <a:off x="9741877" y="1318846"/>
              <a:ext cx="1529862" cy="3341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rPr>
                <a:t>No</a:t>
              </a:r>
            </a:p>
          </p:txBody>
        </p:sp>
      </p:grpSp>
      <p:sp>
        <p:nvSpPr>
          <p:cNvPr id="17" name="TextBox 16">
            <a:extLst>
              <a:ext uri="{FF2B5EF4-FFF2-40B4-BE49-F238E27FC236}">
                <a16:creationId xmlns:a16="http://schemas.microsoft.com/office/drawing/2014/main" id="{4E9FA86B-B877-4465-A335-80B17C4D0BD8}"/>
              </a:ext>
            </a:extLst>
          </p:cNvPr>
          <p:cNvSpPr txBox="1"/>
          <p:nvPr/>
        </p:nvSpPr>
        <p:spPr>
          <a:xfrm>
            <a:off x="6732710" y="962759"/>
            <a:ext cx="717761"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Votes</a:t>
            </a:r>
          </a:p>
        </p:txBody>
      </p:sp>
      <p:sp>
        <p:nvSpPr>
          <p:cNvPr id="18" name="TextBox 17">
            <a:extLst>
              <a:ext uri="{FF2B5EF4-FFF2-40B4-BE49-F238E27FC236}">
                <a16:creationId xmlns:a16="http://schemas.microsoft.com/office/drawing/2014/main" id="{45173273-59B2-4B13-971F-1C7D1B72B31D}"/>
              </a:ext>
            </a:extLst>
          </p:cNvPr>
          <p:cNvSpPr txBox="1"/>
          <p:nvPr/>
        </p:nvSpPr>
        <p:spPr>
          <a:xfrm>
            <a:off x="7750500" y="1671575"/>
            <a:ext cx="460382"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No</a:t>
            </a:r>
          </a:p>
        </p:txBody>
      </p:sp>
      <p:grpSp>
        <p:nvGrpSpPr>
          <p:cNvPr id="20" name="Group 19">
            <a:extLst>
              <a:ext uri="{FF2B5EF4-FFF2-40B4-BE49-F238E27FC236}">
                <a16:creationId xmlns:a16="http://schemas.microsoft.com/office/drawing/2014/main" id="{6B0A9B1B-E4B3-4D6B-BD8B-8A6A1EB98A3A}"/>
              </a:ext>
            </a:extLst>
          </p:cNvPr>
          <p:cNvGrpSpPr/>
          <p:nvPr/>
        </p:nvGrpSpPr>
        <p:grpSpPr>
          <a:xfrm>
            <a:off x="6260882" y="5186426"/>
            <a:ext cx="2294793" cy="250581"/>
            <a:chOff x="8347843" y="5772234"/>
            <a:chExt cx="3059724" cy="334108"/>
          </a:xfrm>
        </p:grpSpPr>
        <p:grpSp>
          <p:nvGrpSpPr>
            <p:cNvPr id="14" name="Group 13">
              <a:extLst>
                <a:ext uri="{FF2B5EF4-FFF2-40B4-BE49-F238E27FC236}">
                  <a16:creationId xmlns:a16="http://schemas.microsoft.com/office/drawing/2014/main" id="{2B3393AC-F055-4D1F-8260-F95547AEEE62}"/>
                </a:ext>
              </a:extLst>
            </p:cNvPr>
            <p:cNvGrpSpPr/>
            <p:nvPr/>
          </p:nvGrpSpPr>
          <p:grpSpPr>
            <a:xfrm>
              <a:off x="8347843" y="5772234"/>
              <a:ext cx="3059724" cy="334108"/>
              <a:chOff x="8212015" y="1318846"/>
              <a:chExt cx="3059724" cy="334108"/>
            </a:xfrm>
          </p:grpSpPr>
          <p:sp>
            <p:nvSpPr>
              <p:cNvPr id="15" name="Rectangle 14">
                <a:extLst>
                  <a:ext uri="{FF2B5EF4-FFF2-40B4-BE49-F238E27FC236}">
                    <a16:creationId xmlns:a16="http://schemas.microsoft.com/office/drawing/2014/main" id="{06A874C2-ABF0-4C7B-A28D-945C5D730C11}"/>
                  </a:ext>
                </a:extLst>
              </p:cNvPr>
              <p:cNvSpPr/>
              <p:nvPr/>
            </p:nvSpPr>
            <p:spPr>
              <a:xfrm>
                <a:off x="8212015" y="1318846"/>
                <a:ext cx="198280" cy="334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68F999E-08F8-4002-941F-A6268CDE7115}"/>
                  </a:ext>
                </a:extLst>
              </p:cNvPr>
              <p:cNvSpPr/>
              <p:nvPr/>
            </p:nvSpPr>
            <p:spPr>
              <a:xfrm>
                <a:off x="9741877" y="1318846"/>
                <a:ext cx="1529862" cy="3341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a:extLst>
                <a:ext uri="{FF2B5EF4-FFF2-40B4-BE49-F238E27FC236}">
                  <a16:creationId xmlns:a16="http://schemas.microsoft.com/office/drawing/2014/main" id="{99AE938E-05E6-479F-A23C-6B4FA637CB4D}"/>
                </a:ext>
              </a:extLst>
            </p:cNvPr>
            <p:cNvSpPr/>
            <p:nvPr/>
          </p:nvSpPr>
          <p:spPr>
            <a:xfrm>
              <a:off x="8546123" y="5772234"/>
              <a:ext cx="2861444" cy="3341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7A6828C9-8A83-4BF7-B620-5922BE7E1E54}"/>
              </a:ext>
            </a:extLst>
          </p:cNvPr>
          <p:cNvGrpSpPr/>
          <p:nvPr/>
        </p:nvGrpSpPr>
        <p:grpSpPr>
          <a:xfrm>
            <a:off x="6260882" y="3667466"/>
            <a:ext cx="2294793" cy="250581"/>
            <a:chOff x="8212015" y="1318846"/>
            <a:chExt cx="3059724" cy="334108"/>
          </a:xfrm>
        </p:grpSpPr>
        <p:sp>
          <p:nvSpPr>
            <p:cNvPr id="22" name="Rectangle 21">
              <a:extLst>
                <a:ext uri="{FF2B5EF4-FFF2-40B4-BE49-F238E27FC236}">
                  <a16:creationId xmlns:a16="http://schemas.microsoft.com/office/drawing/2014/main" id="{2B98416F-7703-4CB6-A075-3008E2A89465}"/>
                </a:ext>
              </a:extLst>
            </p:cNvPr>
            <p:cNvSpPr/>
            <p:nvPr/>
          </p:nvSpPr>
          <p:spPr>
            <a:xfrm>
              <a:off x="8212015" y="1318846"/>
              <a:ext cx="1529862" cy="334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91C97CB-EDB0-4849-81E9-F373A11CFC29}"/>
                </a:ext>
              </a:extLst>
            </p:cNvPr>
            <p:cNvSpPr/>
            <p:nvPr/>
          </p:nvSpPr>
          <p:spPr>
            <a:xfrm>
              <a:off x="9741877" y="1318846"/>
              <a:ext cx="1529862" cy="3341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rPr>
                <a:t>No</a:t>
              </a:r>
            </a:p>
          </p:txBody>
        </p:sp>
      </p:grpSp>
      <p:sp>
        <p:nvSpPr>
          <p:cNvPr id="4" name="Freeform: Shape 3">
            <a:extLst>
              <a:ext uri="{FF2B5EF4-FFF2-40B4-BE49-F238E27FC236}">
                <a16:creationId xmlns:a16="http://schemas.microsoft.com/office/drawing/2014/main" id="{FCE60006-0FEE-0F6D-EEC1-9D19D2D50905}"/>
              </a:ext>
            </a:extLst>
          </p:cNvPr>
          <p:cNvSpPr/>
          <p:nvPr/>
        </p:nvSpPr>
        <p:spPr>
          <a:xfrm>
            <a:off x="258793" y="3652208"/>
            <a:ext cx="1319841" cy="207035"/>
          </a:xfrm>
          <a:custGeom>
            <a:avLst/>
            <a:gdLst>
              <a:gd name="connsiteX0" fmla="*/ 517585 w 1759788"/>
              <a:gd name="connsiteY0" fmla="*/ 51759 h 276046"/>
              <a:gd name="connsiteX1" fmla="*/ 431320 w 1759788"/>
              <a:gd name="connsiteY1" fmla="*/ 17253 h 276046"/>
              <a:gd name="connsiteX2" fmla="*/ 379562 w 1759788"/>
              <a:gd name="connsiteY2" fmla="*/ 0 h 276046"/>
              <a:gd name="connsiteX3" fmla="*/ 207034 w 1759788"/>
              <a:gd name="connsiteY3" fmla="*/ 17253 h 276046"/>
              <a:gd name="connsiteX4" fmla="*/ 155275 w 1759788"/>
              <a:gd name="connsiteY4" fmla="*/ 34506 h 276046"/>
              <a:gd name="connsiteX5" fmla="*/ 17252 w 1759788"/>
              <a:gd name="connsiteY5" fmla="*/ 103517 h 276046"/>
              <a:gd name="connsiteX6" fmla="*/ 0 w 1759788"/>
              <a:gd name="connsiteY6" fmla="*/ 172529 h 276046"/>
              <a:gd name="connsiteX7" fmla="*/ 17252 w 1759788"/>
              <a:gd name="connsiteY7" fmla="*/ 224287 h 276046"/>
              <a:gd name="connsiteX8" fmla="*/ 120769 w 1759788"/>
              <a:gd name="connsiteY8" fmla="*/ 276046 h 276046"/>
              <a:gd name="connsiteX9" fmla="*/ 983411 w 1759788"/>
              <a:gd name="connsiteY9" fmla="*/ 258793 h 276046"/>
              <a:gd name="connsiteX10" fmla="*/ 1759788 w 1759788"/>
              <a:gd name="connsiteY10" fmla="*/ 172529 h 276046"/>
              <a:gd name="connsiteX11" fmla="*/ 1552754 w 1759788"/>
              <a:gd name="connsiteY11" fmla="*/ 103517 h 276046"/>
              <a:gd name="connsiteX12" fmla="*/ 1449237 w 1759788"/>
              <a:gd name="connsiteY12" fmla="*/ 86264 h 276046"/>
              <a:gd name="connsiteX13" fmla="*/ 1276709 w 1759788"/>
              <a:gd name="connsiteY13" fmla="*/ 69012 h 276046"/>
              <a:gd name="connsiteX14" fmla="*/ 1086928 w 1759788"/>
              <a:gd name="connsiteY14" fmla="*/ 34506 h 276046"/>
              <a:gd name="connsiteX15" fmla="*/ 500332 w 1759788"/>
              <a:gd name="connsiteY15" fmla="*/ 34506 h 276046"/>
              <a:gd name="connsiteX16" fmla="*/ 603849 w 1759788"/>
              <a:gd name="connsiteY16" fmla="*/ 34506 h 2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59788" h="276046">
                <a:moveTo>
                  <a:pt x="517585" y="51759"/>
                </a:moveTo>
                <a:cubicBezTo>
                  <a:pt x="488830" y="40257"/>
                  <a:pt x="460318" y="28127"/>
                  <a:pt x="431320" y="17253"/>
                </a:cubicBezTo>
                <a:cubicBezTo>
                  <a:pt x="414292" y="10867"/>
                  <a:pt x="397748" y="0"/>
                  <a:pt x="379562" y="0"/>
                </a:cubicBezTo>
                <a:cubicBezTo>
                  <a:pt x="321766" y="0"/>
                  <a:pt x="264543" y="11502"/>
                  <a:pt x="207034" y="17253"/>
                </a:cubicBezTo>
                <a:cubicBezTo>
                  <a:pt x="189781" y="23004"/>
                  <a:pt x="171541" y="26373"/>
                  <a:pt x="155275" y="34506"/>
                </a:cubicBezTo>
                <a:cubicBezTo>
                  <a:pt x="-7700" y="115993"/>
                  <a:pt x="133969" y="64611"/>
                  <a:pt x="17252" y="103517"/>
                </a:cubicBezTo>
                <a:cubicBezTo>
                  <a:pt x="11501" y="126521"/>
                  <a:pt x="0" y="148817"/>
                  <a:pt x="0" y="172529"/>
                </a:cubicBezTo>
                <a:cubicBezTo>
                  <a:pt x="0" y="190715"/>
                  <a:pt x="5891" y="210086"/>
                  <a:pt x="17252" y="224287"/>
                </a:cubicBezTo>
                <a:cubicBezTo>
                  <a:pt x="41575" y="254691"/>
                  <a:pt x="86673" y="264680"/>
                  <a:pt x="120769" y="276046"/>
                </a:cubicBezTo>
                <a:cubicBezTo>
                  <a:pt x="408316" y="270295"/>
                  <a:pt x="696156" y="272979"/>
                  <a:pt x="983411" y="258793"/>
                </a:cubicBezTo>
                <a:cubicBezTo>
                  <a:pt x="1286984" y="243802"/>
                  <a:pt x="1482707" y="212111"/>
                  <a:pt x="1759788" y="172529"/>
                </a:cubicBezTo>
                <a:cubicBezTo>
                  <a:pt x="1669050" y="81789"/>
                  <a:pt x="1736883" y="128068"/>
                  <a:pt x="1552754" y="103517"/>
                </a:cubicBezTo>
                <a:cubicBezTo>
                  <a:pt x="1518079" y="98894"/>
                  <a:pt x="1483949" y="90603"/>
                  <a:pt x="1449237" y="86264"/>
                </a:cubicBezTo>
                <a:cubicBezTo>
                  <a:pt x="1391887" y="79095"/>
                  <a:pt x="1334059" y="76181"/>
                  <a:pt x="1276709" y="69012"/>
                </a:cubicBezTo>
                <a:cubicBezTo>
                  <a:pt x="1217848" y="61655"/>
                  <a:pt x="1145813" y="46283"/>
                  <a:pt x="1086928" y="34506"/>
                </a:cubicBezTo>
                <a:cubicBezTo>
                  <a:pt x="799194" y="49650"/>
                  <a:pt x="768423" y="64294"/>
                  <a:pt x="500332" y="34506"/>
                </a:cubicBezTo>
                <a:cubicBezTo>
                  <a:pt x="466037" y="30695"/>
                  <a:pt x="569343" y="34506"/>
                  <a:pt x="603849" y="3450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DFA25CAE-139A-5A4E-8F78-20EBC2F5BC75}"/>
              </a:ext>
            </a:extLst>
          </p:cNvPr>
          <p:cNvSpPr/>
          <p:nvPr/>
        </p:nvSpPr>
        <p:spPr>
          <a:xfrm>
            <a:off x="4198775" y="3922356"/>
            <a:ext cx="1301819" cy="377890"/>
          </a:xfrm>
          <a:custGeom>
            <a:avLst/>
            <a:gdLst>
              <a:gd name="connsiteX0" fmla="*/ 167951 w 1735758"/>
              <a:gd name="connsiteY0" fmla="*/ 0 h 503853"/>
              <a:gd name="connsiteX1" fmla="*/ 74645 w 1735758"/>
              <a:gd name="connsiteY1" fmla="*/ 55984 h 503853"/>
              <a:gd name="connsiteX2" fmla="*/ 0 w 1735758"/>
              <a:gd name="connsiteY2" fmla="*/ 167951 h 503853"/>
              <a:gd name="connsiteX3" fmla="*/ 18662 w 1735758"/>
              <a:gd name="connsiteY3" fmla="*/ 354563 h 503853"/>
              <a:gd name="connsiteX4" fmla="*/ 74645 w 1735758"/>
              <a:gd name="connsiteY4" fmla="*/ 391886 h 503853"/>
              <a:gd name="connsiteX5" fmla="*/ 317241 w 1735758"/>
              <a:gd name="connsiteY5" fmla="*/ 410547 h 503853"/>
              <a:gd name="connsiteX6" fmla="*/ 466531 w 1735758"/>
              <a:gd name="connsiteY6" fmla="*/ 466531 h 503853"/>
              <a:gd name="connsiteX7" fmla="*/ 653143 w 1735758"/>
              <a:gd name="connsiteY7" fmla="*/ 503853 h 503853"/>
              <a:gd name="connsiteX8" fmla="*/ 951723 w 1735758"/>
              <a:gd name="connsiteY8" fmla="*/ 466531 h 503853"/>
              <a:gd name="connsiteX9" fmla="*/ 1026368 w 1735758"/>
              <a:gd name="connsiteY9" fmla="*/ 429208 h 503853"/>
              <a:gd name="connsiteX10" fmla="*/ 1156996 w 1735758"/>
              <a:gd name="connsiteY10" fmla="*/ 410547 h 503853"/>
              <a:gd name="connsiteX11" fmla="*/ 1399592 w 1735758"/>
              <a:gd name="connsiteY11" fmla="*/ 317241 h 503853"/>
              <a:gd name="connsiteX12" fmla="*/ 1567543 w 1735758"/>
              <a:gd name="connsiteY12" fmla="*/ 335902 h 503853"/>
              <a:gd name="connsiteX13" fmla="*/ 1716833 w 1735758"/>
              <a:gd name="connsiteY13" fmla="*/ 317241 h 503853"/>
              <a:gd name="connsiteX14" fmla="*/ 1716833 w 1735758"/>
              <a:gd name="connsiteY14" fmla="*/ 149290 h 503853"/>
              <a:gd name="connsiteX15" fmla="*/ 1642188 w 1735758"/>
              <a:gd name="connsiteY15" fmla="*/ 130629 h 503853"/>
              <a:gd name="connsiteX16" fmla="*/ 1492898 w 1735758"/>
              <a:gd name="connsiteY16" fmla="*/ 111968 h 503853"/>
              <a:gd name="connsiteX17" fmla="*/ 1436915 w 1735758"/>
              <a:gd name="connsiteY17" fmla="*/ 93306 h 503853"/>
              <a:gd name="connsiteX18" fmla="*/ 1380931 w 1735758"/>
              <a:gd name="connsiteY18" fmla="*/ 55984 h 503853"/>
              <a:gd name="connsiteX19" fmla="*/ 1287625 w 1735758"/>
              <a:gd name="connsiteY19" fmla="*/ 37323 h 503853"/>
              <a:gd name="connsiteX20" fmla="*/ 1231641 w 1735758"/>
              <a:gd name="connsiteY20" fmla="*/ 18661 h 503853"/>
              <a:gd name="connsiteX21" fmla="*/ 746449 w 1735758"/>
              <a:gd name="connsiteY21" fmla="*/ 55984 h 503853"/>
              <a:gd name="connsiteX22" fmla="*/ 690466 w 1735758"/>
              <a:gd name="connsiteY22" fmla="*/ 74645 h 503853"/>
              <a:gd name="connsiteX23" fmla="*/ 578498 w 1735758"/>
              <a:gd name="connsiteY23" fmla="*/ 55984 h 503853"/>
              <a:gd name="connsiteX24" fmla="*/ 522515 w 1735758"/>
              <a:gd name="connsiteY24" fmla="*/ 18661 h 503853"/>
              <a:gd name="connsiteX25" fmla="*/ 354564 w 1735758"/>
              <a:gd name="connsiteY25" fmla="*/ 37323 h 50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5758" h="503853">
                <a:moveTo>
                  <a:pt x="167951" y="0"/>
                </a:moveTo>
                <a:cubicBezTo>
                  <a:pt x="136849" y="18661"/>
                  <a:pt x="100292" y="30337"/>
                  <a:pt x="74645" y="55984"/>
                </a:cubicBezTo>
                <a:cubicBezTo>
                  <a:pt x="42927" y="87702"/>
                  <a:pt x="0" y="167951"/>
                  <a:pt x="0" y="167951"/>
                </a:cubicBezTo>
                <a:cubicBezTo>
                  <a:pt x="6221" y="230155"/>
                  <a:pt x="-1107" y="295257"/>
                  <a:pt x="18662" y="354563"/>
                </a:cubicBezTo>
                <a:cubicBezTo>
                  <a:pt x="25754" y="375840"/>
                  <a:pt x="52601" y="387753"/>
                  <a:pt x="74645" y="391886"/>
                </a:cubicBezTo>
                <a:cubicBezTo>
                  <a:pt x="154360" y="406833"/>
                  <a:pt x="236376" y="404327"/>
                  <a:pt x="317241" y="410547"/>
                </a:cubicBezTo>
                <a:cubicBezTo>
                  <a:pt x="508842" y="458447"/>
                  <a:pt x="271362" y="393342"/>
                  <a:pt x="466531" y="466531"/>
                </a:cubicBezTo>
                <a:cubicBezTo>
                  <a:pt x="511070" y="483233"/>
                  <a:pt x="614446" y="497404"/>
                  <a:pt x="653143" y="503853"/>
                </a:cubicBezTo>
                <a:cubicBezTo>
                  <a:pt x="752670" y="491412"/>
                  <a:pt x="853370" y="486202"/>
                  <a:pt x="951723" y="466531"/>
                </a:cubicBezTo>
                <a:cubicBezTo>
                  <a:pt x="979001" y="461075"/>
                  <a:pt x="999530" y="436528"/>
                  <a:pt x="1026368" y="429208"/>
                </a:cubicBezTo>
                <a:cubicBezTo>
                  <a:pt x="1068803" y="417635"/>
                  <a:pt x="1113453" y="416767"/>
                  <a:pt x="1156996" y="410547"/>
                </a:cubicBezTo>
                <a:cubicBezTo>
                  <a:pt x="1230909" y="373591"/>
                  <a:pt x="1310874" y="317241"/>
                  <a:pt x="1399592" y="317241"/>
                </a:cubicBezTo>
                <a:cubicBezTo>
                  <a:pt x="1455920" y="317241"/>
                  <a:pt x="1511559" y="329682"/>
                  <a:pt x="1567543" y="335902"/>
                </a:cubicBezTo>
                <a:cubicBezTo>
                  <a:pt x="1617306" y="329682"/>
                  <a:pt x="1677246" y="348030"/>
                  <a:pt x="1716833" y="317241"/>
                </a:cubicBezTo>
                <a:cubicBezTo>
                  <a:pt x="1729054" y="307736"/>
                  <a:pt x="1752488" y="177814"/>
                  <a:pt x="1716833" y="149290"/>
                </a:cubicBezTo>
                <a:cubicBezTo>
                  <a:pt x="1696806" y="133268"/>
                  <a:pt x="1667486" y="134845"/>
                  <a:pt x="1642188" y="130629"/>
                </a:cubicBezTo>
                <a:cubicBezTo>
                  <a:pt x="1592720" y="122384"/>
                  <a:pt x="1542661" y="118188"/>
                  <a:pt x="1492898" y="111968"/>
                </a:cubicBezTo>
                <a:cubicBezTo>
                  <a:pt x="1474237" y="105747"/>
                  <a:pt x="1454509" y="102103"/>
                  <a:pt x="1436915" y="93306"/>
                </a:cubicBezTo>
                <a:cubicBezTo>
                  <a:pt x="1416855" y="83276"/>
                  <a:pt x="1401931" y="63859"/>
                  <a:pt x="1380931" y="55984"/>
                </a:cubicBezTo>
                <a:cubicBezTo>
                  <a:pt x="1351233" y="44847"/>
                  <a:pt x="1318396" y="45016"/>
                  <a:pt x="1287625" y="37323"/>
                </a:cubicBezTo>
                <a:cubicBezTo>
                  <a:pt x="1268541" y="32552"/>
                  <a:pt x="1250302" y="24882"/>
                  <a:pt x="1231641" y="18661"/>
                </a:cubicBezTo>
                <a:cubicBezTo>
                  <a:pt x="1033755" y="28085"/>
                  <a:pt x="913256" y="14282"/>
                  <a:pt x="746449" y="55984"/>
                </a:cubicBezTo>
                <a:cubicBezTo>
                  <a:pt x="727366" y="60755"/>
                  <a:pt x="709127" y="68425"/>
                  <a:pt x="690466" y="74645"/>
                </a:cubicBezTo>
                <a:cubicBezTo>
                  <a:pt x="653143" y="68425"/>
                  <a:pt x="614394" y="67949"/>
                  <a:pt x="578498" y="55984"/>
                </a:cubicBezTo>
                <a:cubicBezTo>
                  <a:pt x="557221" y="48892"/>
                  <a:pt x="544865" y="20524"/>
                  <a:pt x="522515" y="18661"/>
                </a:cubicBezTo>
                <a:cubicBezTo>
                  <a:pt x="466381" y="13983"/>
                  <a:pt x="410548" y="31102"/>
                  <a:pt x="354564" y="3732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F42C2F10-7FE0-8C9C-EAA2-6BB9A072A244}"/>
              </a:ext>
            </a:extLst>
          </p:cNvPr>
          <p:cNvSpPr/>
          <p:nvPr/>
        </p:nvSpPr>
        <p:spPr>
          <a:xfrm>
            <a:off x="4197986" y="3292540"/>
            <a:ext cx="1359731" cy="573833"/>
          </a:xfrm>
          <a:custGeom>
            <a:avLst/>
            <a:gdLst>
              <a:gd name="connsiteX0" fmla="*/ 990097 w 1812974"/>
              <a:gd name="connsiteY0" fmla="*/ 130629 h 765110"/>
              <a:gd name="connsiteX1" fmla="*/ 710179 w 1812974"/>
              <a:gd name="connsiteY1" fmla="*/ 55984 h 765110"/>
              <a:gd name="connsiteX2" fmla="*/ 542228 w 1812974"/>
              <a:gd name="connsiteY2" fmla="*/ 0 h 765110"/>
              <a:gd name="connsiteX3" fmla="*/ 392938 w 1812974"/>
              <a:gd name="connsiteY3" fmla="*/ 18661 h 765110"/>
              <a:gd name="connsiteX4" fmla="*/ 206326 w 1812974"/>
              <a:gd name="connsiteY4" fmla="*/ 149290 h 765110"/>
              <a:gd name="connsiteX5" fmla="*/ 169003 w 1812974"/>
              <a:gd name="connsiteY5" fmla="*/ 186612 h 765110"/>
              <a:gd name="connsiteX6" fmla="*/ 150342 w 1812974"/>
              <a:gd name="connsiteY6" fmla="*/ 242596 h 765110"/>
              <a:gd name="connsiteX7" fmla="*/ 38375 w 1812974"/>
              <a:gd name="connsiteY7" fmla="*/ 391886 h 765110"/>
              <a:gd name="connsiteX8" fmla="*/ 1052 w 1812974"/>
              <a:gd name="connsiteY8" fmla="*/ 541176 h 765110"/>
              <a:gd name="connsiteX9" fmla="*/ 57036 w 1812974"/>
              <a:gd name="connsiteY9" fmla="*/ 559837 h 765110"/>
              <a:gd name="connsiteX10" fmla="*/ 113020 w 1812974"/>
              <a:gd name="connsiteY10" fmla="*/ 597159 h 765110"/>
              <a:gd name="connsiteX11" fmla="*/ 280971 w 1812974"/>
              <a:gd name="connsiteY11" fmla="*/ 671804 h 765110"/>
              <a:gd name="connsiteX12" fmla="*/ 336954 w 1812974"/>
              <a:gd name="connsiteY12" fmla="*/ 709127 h 765110"/>
              <a:gd name="connsiteX13" fmla="*/ 635534 w 1812974"/>
              <a:gd name="connsiteY13" fmla="*/ 765110 h 765110"/>
              <a:gd name="connsiteX14" fmla="*/ 1699224 w 1812974"/>
              <a:gd name="connsiteY14" fmla="*/ 690465 h 765110"/>
              <a:gd name="connsiteX15" fmla="*/ 1792530 w 1812974"/>
              <a:gd name="connsiteY15" fmla="*/ 634482 h 765110"/>
              <a:gd name="connsiteX16" fmla="*/ 1811191 w 1812974"/>
              <a:gd name="connsiteY16" fmla="*/ 578498 h 765110"/>
              <a:gd name="connsiteX17" fmla="*/ 1661901 w 1812974"/>
              <a:gd name="connsiteY17" fmla="*/ 485192 h 765110"/>
              <a:gd name="connsiteX18" fmla="*/ 1605918 w 1812974"/>
              <a:gd name="connsiteY18" fmla="*/ 391886 h 765110"/>
              <a:gd name="connsiteX19" fmla="*/ 1587256 w 1812974"/>
              <a:gd name="connsiteY19" fmla="*/ 279918 h 765110"/>
              <a:gd name="connsiteX20" fmla="*/ 1512612 w 1812974"/>
              <a:gd name="connsiteY20" fmla="*/ 205274 h 765110"/>
              <a:gd name="connsiteX21" fmla="*/ 1083403 w 1812974"/>
              <a:gd name="connsiteY21" fmla="*/ 149290 h 765110"/>
              <a:gd name="connsiteX22" fmla="*/ 1046081 w 1812974"/>
              <a:gd name="connsiteY22" fmla="*/ 149290 h 76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2974" h="765110">
                <a:moveTo>
                  <a:pt x="990097" y="130629"/>
                </a:moveTo>
                <a:cubicBezTo>
                  <a:pt x="896791" y="105747"/>
                  <a:pt x="802883" y="83023"/>
                  <a:pt x="710179" y="55984"/>
                </a:cubicBezTo>
                <a:cubicBezTo>
                  <a:pt x="653527" y="39461"/>
                  <a:pt x="600836" y="6895"/>
                  <a:pt x="542228" y="0"/>
                </a:cubicBezTo>
                <a:lnTo>
                  <a:pt x="392938" y="18661"/>
                </a:lnTo>
                <a:cubicBezTo>
                  <a:pt x="249496" y="90383"/>
                  <a:pt x="310479" y="45138"/>
                  <a:pt x="206326" y="149290"/>
                </a:cubicBezTo>
                <a:lnTo>
                  <a:pt x="169003" y="186612"/>
                </a:lnTo>
                <a:cubicBezTo>
                  <a:pt x="162783" y="205273"/>
                  <a:pt x="160903" y="226001"/>
                  <a:pt x="150342" y="242596"/>
                </a:cubicBezTo>
                <a:cubicBezTo>
                  <a:pt x="116946" y="295075"/>
                  <a:pt x="38375" y="391886"/>
                  <a:pt x="38375" y="391886"/>
                </a:cubicBezTo>
                <a:cubicBezTo>
                  <a:pt x="28305" y="422097"/>
                  <a:pt x="-6454" y="518658"/>
                  <a:pt x="1052" y="541176"/>
                </a:cubicBezTo>
                <a:cubicBezTo>
                  <a:pt x="7272" y="559837"/>
                  <a:pt x="39442" y="551040"/>
                  <a:pt x="57036" y="559837"/>
                </a:cubicBezTo>
                <a:cubicBezTo>
                  <a:pt x="77096" y="569867"/>
                  <a:pt x="93547" y="586032"/>
                  <a:pt x="113020" y="597159"/>
                </a:cubicBezTo>
                <a:cubicBezTo>
                  <a:pt x="251556" y="676322"/>
                  <a:pt x="120980" y="591808"/>
                  <a:pt x="280971" y="671804"/>
                </a:cubicBezTo>
                <a:cubicBezTo>
                  <a:pt x="301031" y="681834"/>
                  <a:pt x="315518" y="702531"/>
                  <a:pt x="336954" y="709127"/>
                </a:cubicBezTo>
                <a:cubicBezTo>
                  <a:pt x="389829" y="725396"/>
                  <a:pt x="562894" y="753003"/>
                  <a:pt x="635534" y="765110"/>
                </a:cubicBezTo>
                <a:cubicBezTo>
                  <a:pt x="1250690" y="706524"/>
                  <a:pt x="896402" y="735067"/>
                  <a:pt x="1699224" y="690465"/>
                </a:cubicBezTo>
                <a:cubicBezTo>
                  <a:pt x="1730326" y="671804"/>
                  <a:pt x="1766883" y="660129"/>
                  <a:pt x="1792530" y="634482"/>
                </a:cubicBezTo>
                <a:cubicBezTo>
                  <a:pt x="1806439" y="620573"/>
                  <a:pt x="1817411" y="597159"/>
                  <a:pt x="1811191" y="578498"/>
                </a:cubicBezTo>
                <a:cubicBezTo>
                  <a:pt x="1792805" y="523341"/>
                  <a:pt x="1701923" y="501201"/>
                  <a:pt x="1661901" y="485192"/>
                </a:cubicBezTo>
                <a:cubicBezTo>
                  <a:pt x="1643240" y="454090"/>
                  <a:pt x="1618313" y="425973"/>
                  <a:pt x="1605918" y="391886"/>
                </a:cubicBezTo>
                <a:cubicBezTo>
                  <a:pt x="1592987" y="356327"/>
                  <a:pt x="1604177" y="313761"/>
                  <a:pt x="1587256" y="279918"/>
                </a:cubicBezTo>
                <a:cubicBezTo>
                  <a:pt x="1571520" y="248445"/>
                  <a:pt x="1544085" y="221010"/>
                  <a:pt x="1512612" y="205274"/>
                </a:cubicBezTo>
                <a:cubicBezTo>
                  <a:pt x="1411834" y="154885"/>
                  <a:pt x="1160674" y="153835"/>
                  <a:pt x="1083403" y="149290"/>
                </a:cubicBezTo>
                <a:cubicBezTo>
                  <a:pt x="1070984" y="148559"/>
                  <a:pt x="1058522" y="149290"/>
                  <a:pt x="1046081" y="1492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13311AC-8D8D-8342-676D-F9E72BDEEC16}"/>
              </a:ext>
            </a:extLst>
          </p:cNvPr>
          <p:cNvSpPr/>
          <p:nvPr/>
        </p:nvSpPr>
        <p:spPr>
          <a:xfrm>
            <a:off x="2337319" y="5014038"/>
            <a:ext cx="827804" cy="363894"/>
          </a:xfrm>
          <a:custGeom>
            <a:avLst/>
            <a:gdLst>
              <a:gd name="connsiteX0" fmla="*/ 690466 w 1103739"/>
              <a:gd name="connsiteY0" fmla="*/ 0 h 485192"/>
              <a:gd name="connsiteX1" fmla="*/ 485192 w 1103739"/>
              <a:gd name="connsiteY1" fmla="*/ 18661 h 485192"/>
              <a:gd name="connsiteX2" fmla="*/ 373225 w 1103739"/>
              <a:gd name="connsiteY2" fmla="*/ 37322 h 485192"/>
              <a:gd name="connsiteX3" fmla="*/ 0 w 1103739"/>
              <a:gd name="connsiteY3" fmla="*/ 55983 h 485192"/>
              <a:gd name="connsiteX4" fmla="*/ 37323 w 1103739"/>
              <a:gd name="connsiteY4" fmla="*/ 205273 h 485192"/>
              <a:gd name="connsiteX5" fmla="*/ 55984 w 1103739"/>
              <a:gd name="connsiteY5" fmla="*/ 261257 h 485192"/>
              <a:gd name="connsiteX6" fmla="*/ 37323 w 1103739"/>
              <a:gd name="connsiteY6" fmla="*/ 335902 h 485192"/>
              <a:gd name="connsiteX7" fmla="*/ 55984 w 1103739"/>
              <a:gd name="connsiteY7" fmla="*/ 391885 h 485192"/>
              <a:gd name="connsiteX8" fmla="*/ 223935 w 1103739"/>
              <a:gd name="connsiteY8" fmla="*/ 485192 h 485192"/>
              <a:gd name="connsiteX9" fmla="*/ 541176 w 1103739"/>
              <a:gd name="connsiteY9" fmla="*/ 466530 h 485192"/>
              <a:gd name="connsiteX10" fmla="*/ 1007707 w 1103739"/>
              <a:gd name="connsiteY10" fmla="*/ 429208 h 485192"/>
              <a:gd name="connsiteX11" fmla="*/ 1045029 w 1103739"/>
              <a:gd name="connsiteY11" fmla="*/ 373224 h 485192"/>
              <a:gd name="connsiteX12" fmla="*/ 1101013 w 1103739"/>
              <a:gd name="connsiteY12" fmla="*/ 317240 h 485192"/>
              <a:gd name="connsiteX13" fmla="*/ 1082352 w 1103739"/>
              <a:gd name="connsiteY13" fmla="*/ 186612 h 485192"/>
              <a:gd name="connsiteX14" fmla="*/ 1045029 w 1103739"/>
              <a:gd name="connsiteY14" fmla="*/ 149289 h 485192"/>
              <a:gd name="connsiteX15" fmla="*/ 970384 w 1103739"/>
              <a:gd name="connsiteY15" fmla="*/ 93306 h 485192"/>
              <a:gd name="connsiteX16" fmla="*/ 933062 w 1103739"/>
              <a:gd name="connsiteY16" fmla="*/ 55983 h 485192"/>
              <a:gd name="connsiteX17" fmla="*/ 765111 w 1103739"/>
              <a:gd name="connsiteY17" fmla="*/ 37322 h 48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3739" h="485192">
                <a:moveTo>
                  <a:pt x="690466" y="0"/>
                </a:moveTo>
                <a:cubicBezTo>
                  <a:pt x="622041" y="6220"/>
                  <a:pt x="553428" y="10633"/>
                  <a:pt x="485192" y="18661"/>
                </a:cubicBezTo>
                <a:cubicBezTo>
                  <a:pt x="447614" y="23082"/>
                  <a:pt x="410951" y="34420"/>
                  <a:pt x="373225" y="37322"/>
                </a:cubicBezTo>
                <a:cubicBezTo>
                  <a:pt x="249028" y="46875"/>
                  <a:pt x="124408" y="49763"/>
                  <a:pt x="0" y="55983"/>
                </a:cubicBezTo>
                <a:cubicBezTo>
                  <a:pt x="12441" y="105746"/>
                  <a:pt x="23826" y="155786"/>
                  <a:pt x="37323" y="205273"/>
                </a:cubicBezTo>
                <a:cubicBezTo>
                  <a:pt x="42499" y="224251"/>
                  <a:pt x="55984" y="241586"/>
                  <a:pt x="55984" y="261257"/>
                </a:cubicBezTo>
                <a:cubicBezTo>
                  <a:pt x="55984" y="286904"/>
                  <a:pt x="43543" y="311020"/>
                  <a:pt x="37323" y="335902"/>
                </a:cubicBezTo>
                <a:cubicBezTo>
                  <a:pt x="43543" y="354563"/>
                  <a:pt x="42075" y="377976"/>
                  <a:pt x="55984" y="391885"/>
                </a:cubicBezTo>
                <a:cubicBezTo>
                  <a:pt x="120150" y="456050"/>
                  <a:pt x="153538" y="461725"/>
                  <a:pt x="223935" y="485192"/>
                </a:cubicBezTo>
                <a:lnTo>
                  <a:pt x="541176" y="466530"/>
                </a:lnTo>
                <a:cubicBezTo>
                  <a:pt x="943854" y="444159"/>
                  <a:pt x="775695" y="467876"/>
                  <a:pt x="1007707" y="429208"/>
                </a:cubicBezTo>
                <a:cubicBezTo>
                  <a:pt x="1020148" y="410547"/>
                  <a:pt x="1030671" y="390454"/>
                  <a:pt x="1045029" y="373224"/>
                </a:cubicBezTo>
                <a:cubicBezTo>
                  <a:pt x="1061924" y="352950"/>
                  <a:pt x="1095837" y="343119"/>
                  <a:pt x="1101013" y="317240"/>
                </a:cubicBezTo>
                <a:cubicBezTo>
                  <a:pt x="1109639" y="274109"/>
                  <a:pt x="1096261" y="228340"/>
                  <a:pt x="1082352" y="186612"/>
                </a:cubicBezTo>
                <a:cubicBezTo>
                  <a:pt x="1076788" y="169921"/>
                  <a:pt x="1058545" y="160553"/>
                  <a:pt x="1045029" y="149289"/>
                </a:cubicBezTo>
                <a:cubicBezTo>
                  <a:pt x="1021136" y="129378"/>
                  <a:pt x="994277" y="113217"/>
                  <a:pt x="970384" y="93306"/>
                </a:cubicBezTo>
                <a:cubicBezTo>
                  <a:pt x="956868" y="82043"/>
                  <a:pt x="950036" y="60612"/>
                  <a:pt x="933062" y="55983"/>
                </a:cubicBezTo>
                <a:cubicBezTo>
                  <a:pt x="878719" y="41162"/>
                  <a:pt x="765111" y="37322"/>
                  <a:pt x="765111" y="3732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029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A435A-BDE3-4DED-90A6-F7BD203AAB54}"/>
              </a:ext>
            </a:extLst>
          </p:cNvPr>
          <p:cNvSpPr>
            <a:spLocks noGrp="1"/>
          </p:cNvSpPr>
          <p:nvPr>
            <p:ph type="title"/>
          </p:nvPr>
        </p:nvSpPr>
        <p:spPr>
          <a:xfrm>
            <a:off x="381000" y="395961"/>
            <a:ext cx="7772400" cy="791309"/>
          </a:xfrm>
        </p:spPr>
        <p:txBody>
          <a:bodyPr/>
          <a:lstStyle/>
          <a:p>
            <a:r>
              <a:rPr lang="en-US" sz="3200" dirty="0">
                <a:solidFill>
                  <a:srgbClr val="FFFF00"/>
                </a:solidFill>
              </a:rPr>
              <a:t>Typical Histopathology of Failed Grafts</a:t>
            </a:r>
            <a:br>
              <a:rPr lang="en-US" sz="3200" dirty="0">
                <a:solidFill>
                  <a:srgbClr val="FFFF00"/>
                </a:solidFill>
              </a:rPr>
            </a:br>
            <a:r>
              <a:rPr lang="en-US" sz="3200" dirty="0">
                <a:solidFill>
                  <a:srgbClr val="FFFF00"/>
                </a:solidFill>
              </a:rPr>
              <a:t> 5, 10, 20 yrs Post-transplant </a:t>
            </a:r>
          </a:p>
        </p:txBody>
      </p:sp>
      <p:sp>
        <p:nvSpPr>
          <p:cNvPr id="3" name="Content Placeholder 2">
            <a:extLst>
              <a:ext uri="{FF2B5EF4-FFF2-40B4-BE49-F238E27FC236}">
                <a16:creationId xmlns:a16="http://schemas.microsoft.com/office/drawing/2014/main" id="{D01F3151-3BA1-456F-991A-750A8521060F}"/>
              </a:ext>
            </a:extLst>
          </p:cNvPr>
          <p:cNvSpPr>
            <a:spLocks noGrp="1"/>
          </p:cNvSpPr>
          <p:nvPr>
            <p:ph idx="1"/>
          </p:nvPr>
        </p:nvSpPr>
        <p:spPr>
          <a:xfrm>
            <a:off x="685800" y="1066800"/>
            <a:ext cx="7772400" cy="5029200"/>
          </a:xfrm>
        </p:spPr>
        <p:txBody>
          <a:bodyPr/>
          <a:lstStyle/>
          <a:p>
            <a:pPr marL="0" indent="0">
              <a:buNone/>
            </a:pPr>
            <a:r>
              <a:rPr lang="en-US" sz="800" dirty="0">
                <a:solidFill>
                  <a:schemeClr val="accent2"/>
                </a:solidFill>
              </a:rPr>
              <a:t>.</a:t>
            </a:r>
            <a:endParaRPr lang="en-US" sz="800" dirty="0"/>
          </a:p>
        </p:txBody>
      </p:sp>
      <p:pic>
        <p:nvPicPr>
          <p:cNvPr id="13" name="Picture 12" descr="A picture containing clothing, fabric&#10;&#10;Description generated with high confidence">
            <a:extLst>
              <a:ext uri="{FF2B5EF4-FFF2-40B4-BE49-F238E27FC236}">
                <a16:creationId xmlns:a16="http://schemas.microsoft.com/office/drawing/2014/main" id="{D3ACC07A-1292-4043-8993-94C6D833B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600200"/>
            <a:ext cx="3810000" cy="2743200"/>
          </a:xfrm>
          <a:prstGeom prst="rect">
            <a:avLst/>
          </a:prstGeom>
        </p:spPr>
      </p:pic>
      <p:pic>
        <p:nvPicPr>
          <p:cNvPr id="15" name="Picture 14">
            <a:extLst>
              <a:ext uri="{FF2B5EF4-FFF2-40B4-BE49-F238E27FC236}">
                <a16:creationId xmlns:a16="http://schemas.microsoft.com/office/drawing/2014/main" id="{17A0A3D5-0761-4BF5-9B13-AC0935DAC0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1600200"/>
            <a:ext cx="4724400" cy="1828800"/>
          </a:xfrm>
          <a:prstGeom prst="rect">
            <a:avLst/>
          </a:prstGeom>
        </p:spPr>
      </p:pic>
      <p:pic>
        <p:nvPicPr>
          <p:cNvPr id="17" name="Picture 16" descr="A picture containing clothing&#10;&#10;Description generated with very high confidence">
            <a:extLst>
              <a:ext uri="{FF2B5EF4-FFF2-40B4-BE49-F238E27FC236}">
                <a16:creationId xmlns:a16="http://schemas.microsoft.com/office/drawing/2014/main" id="{4EA1A1AE-9210-4F1A-8959-13EAC76326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4531498"/>
            <a:ext cx="3810000" cy="1609725"/>
          </a:xfrm>
          <a:prstGeom prst="rect">
            <a:avLst/>
          </a:prstGeom>
        </p:spPr>
      </p:pic>
      <p:pic>
        <p:nvPicPr>
          <p:cNvPr id="19" name="Picture 18">
            <a:extLst>
              <a:ext uri="{FF2B5EF4-FFF2-40B4-BE49-F238E27FC236}">
                <a16:creationId xmlns:a16="http://schemas.microsoft.com/office/drawing/2014/main" id="{16D21E55-F605-40A9-83B0-689C7A269F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9880" y="3611331"/>
            <a:ext cx="4719320" cy="2452727"/>
          </a:xfrm>
          <a:prstGeom prst="rect">
            <a:avLst/>
          </a:prstGeom>
        </p:spPr>
      </p:pic>
      <p:sp>
        <p:nvSpPr>
          <p:cNvPr id="4" name="Rectangle 3">
            <a:extLst>
              <a:ext uri="{FF2B5EF4-FFF2-40B4-BE49-F238E27FC236}">
                <a16:creationId xmlns:a16="http://schemas.microsoft.com/office/drawing/2014/main" id="{5816FA19-841A-4D28-B665-EC65D197C561}"/>
              </a:ext>
            </a:extLst>
          </p:cNvPr>
          <p:cNvSpPr/>
          <p:nvPr/>
        </p:nvSpPr>
        <p:spPr>
          <a:xfrm>
            <a:off x="304800" y="6329321"/>
            <a:ext cx="8153400" cy="528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a:ea typeface="+mn-ea"/>
                <a:cs typeface="+mn-cs"/>
              </a:rPr>
              <a:t>T-cells predominant 100%;   Sometimes written off as secondary</a:t>
            </a:r>
          </a:p>
        </p:txBody>
      </p:sp>
    </p:spTree>
    <p:extLst>
      <p:ext uri="{BB962C8B-B14F-4D97-AF65-F5344CB8AC3E}">
        <p14:creationId xmlns:p14="http://schemas.microsoft.com/office/powerpoint/2010/main" val="184113896"/>
      </p:ext>
    </p:extLst>
  </p:cSld>
  <p:clrMapOvr>
    <a:masterClrMapping/>
  </p:clrMapOvr>
  <p:transition>
    <p:cover dir="l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685800" y="0"/>
            <a:ext cx="7772400" cy="1143000"/>
          </a:xfrm>
          <a:noFill/>
        </p:spPr>
        <p:txBody>
          <a:bodyPr lIns="92075" tIns="46038" rIns="92075" bIns="46038"/>
          <a:lstStyle/>
          <a:p>
            <a:pPr eaLnBrk="1" hangingPunct="1"/>
            <a:r>
              <a:rPr lang="en-US" altLang="en-US" sz="3600" dirty="0">
                <a:solidFill>
                  <a:srgbClr val="FFFF00"/>
                </a:solidFill>
              </a:rPr>
              <a:t>Banff Categories of TCMR</a:t>
            </a:r>
          </a:p>
        </p:txBody>
      </p:sp>
      <p:sp>
        <p:nvSpPr>
          <p:cNvPr id="46083" name="Rectangle 3"/>
          <p:cNvSpPr>
            <a:spLocks noChangeArrowheads="1"/>
          </p:cNvSpPr>
          <p:nvPr/>
        </p:nvSpPr>
        <p:spPr bwMode="auto">
          <a:xfrm>
            <a:off x="381000" y="1371600"/>
            <a:ext cx="8915399" cy="6740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altLang="en-US" sz="3200" b="0" i="0" u="none" strike="noStrike" kern="0" cap="none" spc="0" normalizeH="0" baseline="0" noProof="0" dirty="0">
                <a:ln>
                  <a:noFill/>
                </a:ln>
                <a:solidFill>
                  <a:srgbClr val="FFFF00"/>
                </a:solidFill>
                <a:effectLst/>
                <a:uLnTx/>
                <a:uFillTx/>
                <a:latin typeface="Arial" pitchFamily="34" charset="0"/>
                <a:ea typeface="+mn-ea"/>
                <a:cs typeface="Arial" charset="0"/>
              </a:rPr>
              <a:t>    </a:t>
            </a:r>
            <a:r>
              <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rPr>
              <a:t>Borderline</a:t>
            </a:r>
          </a:p>
          <a:p>
            <a:pPr marL="0" marR="0" lvl="0" indent="0" algn="l" defTabSz="914400" rtl="0" eaLnBrk="0" fontAlgn="auto" latinLnBrk="0" hangingPunct="0">
              <a:lnSpc>
                <a:spcPct val="100000"/>
              </a:lnSpc>
              <a:spcBef>
                <a:spcPts val="0"/>
              </a:spcBef>
              <a:spcAft>
                <a:spcPts val="0"/>
              </a:spcAft>
              <a:buClrTx/>
              <a:buSzTx/>
              <a:tabLst/>
              <a:defRPr/>
            </a:pPr>
            <a:endParaRPr kumimoji="0" lang="en-US" altLang="en-US" b="0" i="0" u="none" strike="noStrike" kern="0" cap="none" spc="0" normalizeH="0" baseline="0" noProof="0" dirty="0">
              <a:ln>
                <a:noFill/>
              </a:ln>
              <a:solidFill>
                <a:srgbClr val="FFFFFF"/>
              </a:solidFill>
              <a:effectLst/>
              <a:uLnTx/>
              <a:uFillTx/>
              <a:latin typeface="Arial" pitchFamily="34" charset="0"/>
              <a:ea typeface="+mn-ea"/>
              <a:cs typeface="Arial" charset="0"/>
            </a:endParaRP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rPr>
              <a:t>    Type IA: t2 (i2 or i3)         </a:t>
            </a: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rPr>
              <a:t>    Type 1B: t3 (i2 or i3)</a:t>
            </a:r>
          </a:p>
          <a:p>
            <a:pPr marL="0" marR="0" lvl="0" indent="0" algn="l" defTabSz="914400" rtl="0" eaLnBrk="0" fontAlgn="auto" latinLnBrk="0" hangingPunct="0">
              <a:lnSpc>
                <a:spcPct val="100000"/>
              </a:lnSpc>
              <a:spcBef>
                <a:spcPts val="0"/>
              </a:spcBef>
              <a:spcAft>
                <a:spcPts val="0"/>
              </a:spcAft>
              <a:buClrTx/>
              <a:buSzTx/>
              <a:tabLst/>
              <a:defRPr/>
            </a:pPr>
            <a:endPar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endParaRP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rPr>
              <a:t>    Type IIA: v1 (any i or t score)</a:t>
            </a: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rPr>
              <a:t>    Type II B: v2         </a:t>
            </a: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rPr>
              <a:t>    Type III: transmural </a:t>
            </a:r>
            <a:r>
              <a:rPr kumimoji="0" lang="en-US" altLang="en-US" sz="3200" b="0" i="0" u="none" strike="noStrike" kern="0" cap="none" spc="0" normalizeH="0" baseline="0" noProof="0" dirty="0" err="1">
                <a:ln>
                  <a:noFill/>
                </a:ln>
                <a:solidFill>
                  <a:srgbClr val="FFFFFF"/>
                </a:solidFill>
                <a:effectLst/>
                <a:uLnTx/>
                <a:uFillTx/>
                <a:latin typeface="Arial" pitchFamily="34" charset="0"/>
                <a:ea typeface="+mn-ea"/>
                <a:cs typeface="Arial" charset="0"/>
              </a:rPr>
              <a:t>inflam</a:t>
            </a:r>
            <a:r>
              <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rPr>
              <a:t>/fibrinoid.</a:t>
            </a:r>
          </a:p>
          <a:p>
            <a:pPr marL="0" marR="0" lvl="0" indent="0" algn="l" defTabSz="914400" rtl="0" eaLnBrk="0" fontAlgn="auto" latinLnBrk="0" hangingPunct="0">
              <a:lnSpc>
                <a:spcPct val="100000"/>
              </a:lnSpc>
              <a:spcBef>
                <a:spcPts val="0"/>
              </a:spcBef>
              <a:spcAft>
                <a:spcPts val="0"/>
              </a:spcAft>
              <a:buClrTx/>
              <a:buSzTx/>
              <a:buFontTx/>
              <a:buChar char="•"/>
              <a:tabLst/>
              <a:defRPr/>
            </a:pPr>
            <a:endParaRPr lang="en-US" altLang="en-US" sz="3200" kern="0" dirty="0">
              <a:solidFill>
                <a:srgbClr val="FFFFFF"/>
              </a:solidFill>
              <a:latin typeface="Arial" pitchFamily="34" charset="0"/>
              <a:ea typeface="+mn-ea"/>
            </a:endParaRP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rPr>
              <a:t>     Chronic Active TCMR  </a:t>
            </a:r>
          </a:p>
          <a:p>
            <a:pPr marL="0" marR="0" lvl="0" indent="0" algn="l" defTabSz="914400" rtl="0" eaLnBrk="0" fontAlgn="auto" latinLnBrk="0" hangingPunct="0">
              <a:lnSpc>
                <a:spcPct val="100000"/>
              </a:lnSpc>
              <a:spcBef>
                <a:spcPts val="0"/>
              </a:spcBef>
              <a:spcAft>
                <a:spcPts val="0"/>
              </a:spcAft>
              <a:buClrTx/>
              <a:buSzTx/>
              <a:buFontTx/>
              <a:buChar char="•"/>
              <a:tabLst/>
              <a:defRPr/>
            </a:pPr>
            <a:endParaRPr lang="en-US" altLang="en-US" sz="3200" kern="0" dirty="0">
              <a:solidFill>
                <a:srgbClr val="FFFFFF"/>
              </a:solidFill>
              <a:latin typeface="Arial" pitchFamily="34" charset="0"/>
              <a:ea typeface="+mn-ea"/>
            </a:endParaRPr>
          </a:p>
          <a:p>
            <a:pPr lvl="1" indent="0" fontAlgn="auto">
              <a:spcBef>
                <a:spcPts val="0"/>
              </a:spcBef>
              <a:spcAft>
                <a:spcPts val="0"/>
              </a:spcAft>
              <a:defRPr/>
            </a:pPr>
            <a:endPar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endParaRPr>
          </a:p>
          <a:p>
            <a:pPr marL="0" marR="0" lvl="0" indent="0" algn="l" defTabSz="914400" rtl="0" eaLnBrk="0" fontAlgn="auto" latinLnBrk="0" hangingPunct="0">
              <a:lnSpc>
                <a:spcPct val="100000"/>
              </a:lnSpc>
              <a:spcBef>
                <a:spcPts val="0"/>
              </a:spcBef>
              <a:spcAft>
                <a:spcPts val="0"/>
              </a:spcAft>
              <a:buClrTx/>
              <a:buSzTx/>
              <a:tabLst/>
              <a:defRPr/>
            </a:pPr>
            <a:endParaRPr kumimoji="0" lang="en-US" altLang="en-US" sz="3200" b="0" i="0" u="none" strike="noStrike" kern="0" cap="none" spc="0" normalizeH="0" baseline="0" noProof="0" dirty="0">
              <a:ln>
                <a:noFill/>
              </a:ln>
              <a:solidFill>
                <a:srgbClr val="FFFFFF"/>
              </a:solidFill>
              <a:effectLst/>
              <a:uLnTx/>
              <a:uFillTx/>
              <a:latin typeface="Arial" pitchFamily="34" charset="0"/>
              <a:ea typeface="+mn-ea"/>
              <a:cs typeface="Arial"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0" cap="none" spc="0" normalizeH="0" baseline="0" noProof="0" dirty="0">
              <a:ln>
                <a:noFill/>
              </a:ln>
              <a:solidFill>
                <a:srgbClr val="FFFFFF"/>
              </a:solidFill>
              <a:effectLst/>
              <a:uLnTx/>
              <a:uFillTx/>
              <a:latin typeface="Arial" pitchFamily="34" charset="0"/>
              <a:ea typeface="+mn-ea"/>
              <a:cs typeface="Arial" charset="0"/>
            </a:endParaRPr>
          </a:p>
        </p:txBody>
      </p:sp>
      <p:sp>
        <p:nvSpPr>
          <p:cNvPr id="5" name="Rectangle 4">
            <a:extLst>
              <a:ext uri="{FF2B5EF4-FFF2-40B4-BE49-F238E27FC236}">
                <a16:creationId xmlns:a16="http://schemas.microsoft.com/office/drawing/2014/main" id="{E9E7BC78-ED67-484A-A3BB-BE46B09EDDCC}"/>
              </a:ext>
            </a:extLst>
          </p:cNvPr>
          <p:cNvSpPr/>
          <p:nvPr/>
        </p:nvSpPr>
        <p:spPr>
          <a:xfrm>
            <a:off x="4858192" y="2438400"/>
            <a:ext cx="3048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Arteries not inflamed</a:t>
            </a:r>
          </a:p>
        </p:txBody>
      </p:sp>
    </p:spTree>
    <p:extLst>
      <p:ext uri="{BB962C8B-B14F-4D97-AF65-F5344CB8AC3E}">
        <p14:creationId xmlns:p14="http://schemas.microsoft.com/office/powerpoint/2010/main" val="1769875323"/>
      </p:ext>
    </p:extLst>
  </p:cSld>
  <p:clrMapOvr>
    <a:masterClrMapping/>
  </p:clrMapOvr>
  <p:transition>
    <p:cover dir="ld"/>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
      <a:dk1>
        <a:srgbClr val="969696"/>
      </a:dk1>
      <a:lt1>
        <a:srgbClr val="FFFFFF"/>
      </a:lt1>
      <a:dk2>
        <a:srgbClr val="3333FF"/>
      </a:dk2>
      <a:lt2>
        <a:srgbClr val="FFFF00"/>
      </a:lt2>
      <a:accent1>
        <a:srgbClr val="00CC99"/>
      </a:accent1>
      <a:accent2>
        <a:srgbClr val="3333CC"/>
      </a:accent2>
      <a:accent3>
        <a:srgbClr val="ADADFF"/>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ayo Grand Rounds">
  <a:themeElements>
    <a:clrScheme name="Mayo Grand Round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Mayo Grand Round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2"/>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2"/>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yo Grand Round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yo Grand Round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yo Grand Round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yo Grand Round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yo Grand Round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yo Grand Round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yo Grand Round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altLang="en-US"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altLang="en-US" sz="2400" b="0" i="0" u="none" strike="noStrike" cap="none" normalizeH="0" baseline="0" smtClean="0">
            <a:ln>
              <a:noFill/>
            </a:ln>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linical Trials BPAR Mann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4_Default Design">
  <a:themeElements>
    <a:clrScheme name="">
      <a:dk1>
        <a:srgbClr val="FFFFFF"/>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6_Default Design">
  <a:themeElements>
    <a:clrScheme name="">
      <a:dk1>
        <a:srgbClr val="FFFFFF"/>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3975" cap="flat" cmpd="sng" algn="ctr">
          <a:solidFill>
            <a:srgbClr val="00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3975" cap="flat" cmpd="sng" algn="ctr">
          <a:solidFill>
            <a:srgbClr val="00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9_Default Design">
  <a:themeElements>
    <a:clrScheme name="">
      <a:dk1>
        <a:srgbClr val="FFFFFF"/>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B330A2AACB94478B4CC2F39002A861" ma:contentTypeVersion="15" ma:contentTypeDescription="Create a new document." ma:contentTypeScope="" ma:versionID="5e2c6d99082d019155ee72ee741fecc8">
  <xsd:schema xmlns:xsd="http://www.w3.org/2001/XMLSchema" xmlns:xs="http://www.w3.org/2001/XMLSchema" xmlns:p="http://schemas.microsoft.com/office/2006/metadata/properties" xmlns:ns1="http://schemas.microsoft.com/sharepoint/v3" xmlns:ns3="ba28866e-f5dd-4244-9a9f-5ea6ca469195" xmlns:ns4="1c19515c-c7c5-4d54-a7fa-846a4eb38078" targetNamespace="http://schemas.microsoft.com/office/2006/metadata/properties" ma:root="true" ma:fieldsID="d5f616e93c2e5e1d6aab5fbb511f7536" ns1:_="" ns3:_="" ns4:_="">
    <xsd:import namespace="http://schemas.microsoft.com/sharepoint/v3"/>
    <xsd:import namespace="ba28866e-f5dd-4244-9a9f-5ea6ca469195"/>
    <xsd:import namespace="1c19515c-c7c5-4d54-a7fa-846a4eb3807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8866e-f5dd-4244-9a9f-5ea6ca46919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19515c-c7c5-4d54-a7fa-846a4eb3807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A73857-902B-4E99-9B27-22C1DE5C06A0}">
  <ds:schemaRefs>
    <ds:schemaRef ds:uri="http://schemas.microsoft.com/sharepoint/v3/contenttype/forms"/>
  </ds:schemaRefs>
</ds:datastoreItem>
</file>

<file path=customXml/itemProps2.xml><?xml version="1.0" encoding="utf-8"?>
<ds:datastoreItem xmlns:ds="http://schemas.openxmlformats.org/officeDocument/2006/customXml" ds:itemID="{3E41E3FD-B505-409E-AACA-00B811A5C2EB}">
  <ds:schemaRefs>
    <ds:schemaRef ds:uri="http://purl.org/dc/elements/1.1/"/>
    <ds:schemaRef ds:uri="http://schemas.microsoft.com/office/2006/metadata/properties"/>
    <ds:schemaRef ds:uri="ba28866e-f5dd-4244-9a9f-5ea6ca469195"/>
    <ds:schemaRef ds:uri="http://schemas.microsoft.com/sharepoint/v3"/>
    <ds:schemaRef ds:uri="http://purl.org/dc/terms/"/>
    <ds:schemaRef ds:uri="http://schemas.openxmlformats.org/package/2006/metadata/core-properties"/>
    <ds:schemaRef ds:uri="http://schemas.microsoft.com/office/2006/documentManagement/types"/>
    <ds:schemaRef ds:uri="1c19515c-c7c5-4d54-a7fa-846a4eb38078"/>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89363416-7092-4B55-ABFE-9BCAB08FF8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a28866e-f5dd-4244-9a9f-5ea6ca469195"/>
    <ds:schemaRef ds:uri="1c19515c-c7c5-4d54-a7fa-846a4eb380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29695</TotalTime>
  <Words>34234</Words>
  <Application>Microsoft Office PowerPoint</Application>
  <PresentationFormat>On-screen Show (4:3)</PresentationFormat>
  <Paragraphs>2557</Paragraphs>
  <Slides>78</Slides>
  <Notes>77</Notes>
  <HiddenSlides>0</HiddenSlides>
  <MMClips>0</MMClips>
  <ScaleCrop>false</ScaleCrop>
  <HeadingPairs>
    <vt:vector size="4" baseType="variant">
      <vt:variant>
        <vt:lpstr>Theme</vt:lpstr>
      </vt:variant>
      <vt:variant>
        <vt:i4>26</vt:i4>
      </vt:variant>
      <vt:variant>
        <vt:lpstr>Slide Titles</vt:lpstr>
      </vt:variant>
      <vt:variant>
        <vt:i4>78</vt:i4>
      </vt:variant>
    </vt:vector>
  </HeadingPairs>
  <TitlesOfParts>
    <vt:vector size="104" baseType="lpstr">
      <vt:lpstr>Default Design</vt:lpstr>
      <vt:lpstr>13_Default Design</vt:lpstr>
      <vt:lpstr>10_Default Design</vt:lpstr>
      <vt:lpstr>2_Default Design</vt:lpstr>
      <vt:lpstr>15_Default Design</vt:lpstr>
      <vt:lpstr>16_Default Design</vt:lpstr>
      <vt:lpstr>24_Default Design</vt:lpstr>
      <vt:lpstr>36_Default Design</vt:lpstr>
      <vt:lpstr>29_Default Design</vt:lpstr>
      <vt:lpstr>23_Default Design</vt:lpstr>
      <vt:lpstr>21_Default Design</vt:lpstr>
      <vt:lpstr>7_Default Design</vt:lpstr>
      <vt:lpstr>1_Default Design</vt:lpstr>
      <vt:lpstr>33_Default Design</vt:lpstr>
      <vt:lpstr>Mayo Grand Rounds</vt:lpstr>
      <vt:lpstr>44_Default Design</vt:lpstr>
      <vt:lpstr>18_Default Design</vt:lpstr>
      <vt:lpstr>11_Default Design</vt:lpstr>
      <vt:lpstr>9_Default Design</vt:lpstr>
      <vt:lpstr>3_Default Design</vt:lpstr>
      <vt:lpstr>5_Default Design</vt:lpstr>
      <vt:lpstr>5_Office Theme</vt:lpstr>
      <vt:lpstr>38_Default Design</vt:lpstr>
      <vt:lpstr>Clinical Trials BPAR Mannon</vt:lpstr>
      <vt:lpstr>19_Default Design</vt:lpstr>
      <vt:lpstr>6_Office Theme</vt:lpstr>
      <vt:lpstr>PowerPoint Presentation</vt:lpstr>
      <vt:lpstr>DISCLOSURES</vt:lpstr>
      <vt:lpstr>Outline of Talk</vt:lpstr>
      <vt:lpstr>Current Burden of TCMR in UPMC Tx Program</vt:lpstr>
      <vt:lpstr>Data from Basel: 500 Bxs  (DSA –ve PreTx)</vt:lpstr>
      <vt:lpstr>National Data on ABMR (USA)</vt:lpstr>
      <vt:lpstr>Effect of TCMR on Graft Survival</vt:lpstr>
      <vt:lpstr>Typical Histopathology of Failed Grafts  5, 10, 20 yrs Post-transplant </vt:lpstr>
      <vt:lpstr>Banff Categories of TCMR</vt:lpstr>
      <vt:lpstr>Conundrums in the Diagnosis of TCMR </vt:lpstr>
      <vt:lpstr>Borderline Changes Suspicious for Acute TCMR </vt:lpstr>
      <vt:lpstr>Clinical Correlates of BL: #1Isolated t Lesions</vt:lpstr>
      <vt:lpstr>BL &gt; i1t1 Threshold</vt:lpstr>
      <vt:lpstr>Response to Rx in BL Biopsies is Very Heterogeneous </vt:lpstr>
      <vt:lpstr>Problems with BL Calls </vt:lpstr>
      <vt:lpstr>mRNA-P Has Potential Utility in Bxs–BL</vt:lpstr>
      <vt:lpstr>Conceptual Issues with Applying TCMR Classifier to BL Biopsies  </vt:lpstr>
      <vt:lpstr>PowerPoint Presentation</vt:lpstr>
      <vt:lpstr> “Biologic” Reproducibility of MMDx Assays on 37 Biopsies </vt:lpstr>
      <vt:lpstr>PowerPoint Presentation</vt:lpstr>
      <vt:lpstr>Definitive TCMR (Biopsies above threshold for BL) </vt:lpstr>
      <vt:lpstr> Pathologist Agreement in Dx of TCMR n=245 biopsies, Pathologists A, B, C  </vt:lpstr>
      <vt:lpstr>        Dx Agreement Among Pathologists  - Quoted agreement  for all 3 pathologists = 18%  - Numerator reduced by assuming BL never TCMR  - Denom incr by accepting TCMR even if 1/3 calls+  - Most bxs on interface BL-TCMR (37 MDx score 0.1)  - Clear cut TCMR ≥1A, 1B ~ 90% agreement  amongst 5 pathologists in QA conference     Bxs with 1A, 1B, 2A, 2B or 3 in our 5 patholgists group have 80-90% agreement (weekly conf 25 years)    </vt:lpstr>
      <vt:lpstr>.</vt:lpstr>
      <vt:lpstr>.</vt:lpstr>
      <vt:lpstr>.</vt:lpstr>
      <vt:lpstr>Clinical Implications DxTCMR 1A or Higher</vt:lpstr>
      <vt:lpstr>Rx TCMR 1A or Higher</vt:lpstr>
      <vt:lpstr>Performance of  Molecular Classifier for TCMR  </vt:lpstr>
      <vt:lpstr>DISCREPANCIES RELATED TO HISTO. DX OF TCMR (Relative proportions of molecular calls on 1679 Bxs)  </vt:lpstr>
      <vt:lpstr>Molecular Confirmation of Histologic TCMR (n=130) </vt:lpstr>
      <vt:lpstr>.</vt:lpstr>
      <vt:lpstr>Mixed TCMR –ABMR </vt:lpstr>
      <vt:lpstr>Many Biopsies Labeled as ABMR Satisfy Criteria of Mixed TCMR-ABMR</vt:lpstr>
      <vt:lpstr>Pathogenesis of Mixed TCMR-ABMR</vt:lpstr>
      <vt:lpstr>Estimates of Mixed Rejection &amp; ABMR Confounded by Non-specificity of MVLs</vt:lpstr>
      <vt:lpstr>Molecular Dx Does Not Solve the Problem of  Limited Specificity </vt:lpstr>
      <vt:lpstr>PowerPoint Presentation</vt:lpstr>
      <vt:lpstr>.</vt:lpstr>
      <vt:lpstr>IHC Studies of Glomerulitis  </vt:lpstr>
      <vt:lpstr>T-cell Infiltrates in ABMR Biopsies with Glomerulitis</vt:lpstr>
      <vt:lpstr>Biologic Plausibilty of T-cell Mediated Glomerulitis or PTC</vt:lpstr>
      <vt:lpstr>V-LESIONS (intimal arteritis)</vt:lpstr>
      <vt:lpstr>Classification of V-Lesions</vt:lpstr>
      <vt:lpstr>IHC Studies of V-lesions  </vt:lpstr>
      <vt:lpstr>Overall Clinical Outcome of V-Lesions</vt:lpstr>
      <vt:lpstr>Clinical Outcome By Immunohenotype</vt:lpstr>
      <vt:lpstr>Clinical Outcome of Isolated-V (i &amp; t scores of 0 or1)</vt:lpstr>
      <vt:lpstr>Graft Survival For V-Lesions</vt:lpstr>
      <vt:lpstr>  MMDx Findings V-lesions Labeled HISTOLOGIC TCMR (n=30) </vt:lpstr>
      <vt:lpstr>  Caveats of Analyzing Isolated V by M-Classifiers  </vt:lpstr>
      <vt:lpstr> Caveats of Analyzing i-t-V-lesions by MDX  </vt:lpstr>
      <vt:lpstr>    CHRONIC ACTIVE TMCR  (recognized in 2017)   Issues Discussed in Banff 2022 </vt:lpstr>
      <vt:lpstr>Definition of Tubular Atrophy</vt:lpstr>
      <vt:lpstr> IFTA  Banff 2015: IFTA = IF AND TA     Common Practice: TA  using only PAS taken as surrogate for IFTA   Banff 2018 Reference guide: i-IFTA should be scored in scarred areas  Scarred area: “characterized by tubular atrophy, usually, (but not always) accompanied by IF  IF assessment needs correlation with HE &amp; Trichrome        </vt:lpstr>
      <vt:lpstr> DISSOCIATION OF IF FROM TA </vt:lpstr>
      <vt:lpstr>PowerPoint Presentation</vt:lpstr>
      <vt:lpstr>Terminology for Grading Inflam Banff Schema</vt:lpstr>
      <vt:lpstr>Grading of Inflammation</vt:lpstr>
      <vt:lpstr>REFINING THE DX CHRONIC ACTIVE TCMR  (Review of Banff 2019 Criteria)</vt:lpstr>
      <vt:lpstr>Shift in Degree Tubular Atrophy Allowed to Score T</vt:lpstr>
      <vt:lpstr>Dx Implications of This Change in Definition</vt:lpstr>
      <vt:lpstr> What is the Appropriate Morphology Threshold For Dx of Chronic Active TCMR</vt:lpstr>
      <vt:lpstr>   </vt:lpstr>
      <vt:lpstr> Japanese Study 1 Yr Protocol Biopsies  Expanded ca-TCMR:  ti ≥1   i-IFTA ≥ 1  (t≥2)  Mild-t-ca-TCMR: t lowered to 1 </vt:lpstr>
      <vt:lpstr>Diagnosing Acute TCMR on top of ca-TCMR</vt:lpstr>
      <vt:lpstr>Treatment of ca-TCMR (steroid pulses &amp;/or optimization CNI MMF)</vt:lpstr>
      <vt:lpstr>Pre &amp; Post-Treatment Biopsies </vt:lpstr>
      <vt:lpstr>SUMMARY </vt:lpstr>
      <vt:lpstr>PowerPoint Presentation</vt:lpstr>
      <vt:lpstr>PowerPoint Presentation</vt:lpstr>
      <vt:lpstr>% area occupied by collagen ~20% or less   % morphologically abnormal = 100%</vt:lpstr>
      <vt:lpstr>PowerPoint Presentation</vt:lpstr>
      <vt:lpstr>PowerPoint Presentation</vt:lpstr>
      <vt:lpstr>Illustrations of Current Diagnostic Criteria and Grades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Randhawa, Parmjeet</dc:creator>
  <cp:lastModifiedBy>Parmjeet Randhawa</cp:lastModifiedBy>
  <cp:revision>1329</cp:revision>
  <cp:lastPrinted>2023-11-09T20:26:39Z</cp:lastPrinted>
  <dcterms:created xsi:type="dcterms:W3CDTF">1601-01-01T00:00:00Z</dcterms:created>
  <dcterms:modified xsi:type="dcterms:W3CDTF">2025-07-18T15:06:26Z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0x010100B0B330A2AACB94478B4CC2F39002A861</vt:lpwstr>
  </property>
</Properties>
</file>